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90" r:id="rId3"/>
    <p:sldId id="257" r:id="rId4"/>
    <p:sldId id="266" r:id="rId5"/>
    <p:sldId id="270" r:id="rId6"/>
    <p:sldId id="264" r:id="rId7"/>
    <p:sldId id="267" r:id="rId8"/>
    <p:sldId id="274" r:id="rId9"/>
    <p:sldId id="275" r:id="rId10"/>
    <p:sldId id="289" r:id="rId11"/>
    <p:sldId id="271" r:id="rId12"/>
    <p:sldId id="272" r:id="rId13"/>
    <p:sldId id="291" r:id="rId14"/>
    <p:sldId id="260" r:id="rId15"/>
    <p:sldId id="261" r:id="rId16"/>
    <p:sldId id="268" r:id="rId17"/>
    <p:sldId id="263" r:id="rId18"/>
    <p:sldId id="276" r:id="rId19"/>
    <p:sldId id="277" r:id="rId20"/>
    <p:sldId id="278" r:id="rId21"/>
    <p:sldId id="279" r:id="rId22"/>
    <p:sldId id="269" r:id="rId23"/>
    <p:sldId id="265" r:id="rId24"/>
    <p:sldId id="273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2"/>
    <p:restoredTop sz="84695"/>
  </p:normalViewPr>
  <p:slideViewPr>
    <p:cSldViewPr snapToGrid="0" snapToObjects="1">
      <p:cViewPr>
        <p:scale>
          <a:sx n="90" d="100"/>
          <a:sy n="90" d="100"/>
        </p:scale>
        <p:origin x="-5706" y="-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692C6-D3A9-F34F-ACE1-ED653F65CB6B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01B58-61F2-3440-87FB-F7198EF971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33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0531" y="803672"/>
            <a:ext cx="5726906" cy="4938117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10313" y="803672"/>
            <a:ext cx="5726906" cy="4938117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7789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8946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xmlns="" id="{941ACD0A-ABE7-9E46-94AE-B27FFD65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672266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849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6969" y="1403775"/>
            <a:ext cx="9358313" cy="308846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1775281" y="6327800"/>
            <a:ext cx="416719" cy="291331"/>
          </a:xfrm>
        </p:spPr>
        <p:txBody>
          <a:bodyPr/>
          <a:lstStyle>
            <a:lvl1pPr>
              <a:defRPr smtClean="0"/>
            </a:lvl1pPr>
          </a:lstStyle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40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4936789-1691-8049-B280-E2C145146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7536928-695C-6D41-B1EF-A9128D622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74A03BB-E10A-EF4F-A977-FB39314E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947B-2B4D-7E4E-8C49-E350274E6634}" type="datetimeFigureOut">
              <a:rPr lang="de-DE" smtClean="0"/>
              <a:t>18.03.2020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506FB31-97C2-354E-ABF5-7A425B8D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76A5D0F-157C-8C40-AC24-C6ACDF10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9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2131219" y="6098977"/>
            <a:ext cx="10084594" cy="6161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 sz="1266">
              <a:cs typeface=".Aqua かな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312" y="6098977"/>
            <a:ext cx="1452563" cy="62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0" y="6107906"/>
            <a:ext cx="464344" cy="6161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 sz="1266">
              <a:cs typeface=".Aqua かな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0" y="0"/>
            <a:ext cx="12192000" cy="59828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 sz="1266">
              <a:cs typeface=".Aqua かな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42020" y="25673"/>
            <a:ext cx="11596688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>
                <a:sym typeface="Frutiger Next Pro Light" charset="0"/>
              </a:rPr>
              <a:t>Mastertitelformat bearbeiten</a:t>
            </a:r>
            <a:endParaRPr lang="en-US">
              <a:sym typeface="Frutiger Next Pro Light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803672"/>
            <a:ext cx="11596688" cy="4938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>
                <a:sym typeface="Frutiger Next Pro Light" charset="0"/>
              </a:rPr>
              <a:t>Formatvorlagen des Textmasters bearbeiten</a:t>
            </a:r>
          </a:p>
          <a:p>
            <a:pPr lvl="1"/>
            <a:r>
              <a:rPr lang="de-DE" dirty="0">
                <a:sym typeface="Frutiger Next Pro Light" charset="0"/>
              </a:rPr>
              <a:t>Zweite Ebene</a:t>
            </a:r>
          </a:p>
          <a:p>
            <a:pPr lvl="2"/>
            <a:r>
              <a:rPr lang="de-DE" dirty="0">
                <a:sym typeface="Frutiger Next Pro Light" charset="0"/>
              </a:rPr>
              <a:t>Dritte Ebene</a:t>
            </a:r>
          </a:p>
          <a:p>
            <a:pPr lvl="3"/>
            <a:r>
              <a:rPr lang="de-DE" dirty="0">
                <a:sym typeface="Frutiger Next Pro Light" charset="0"/>
              </a:rPr>
              <a:t>Vierte Ebene</a:t>
            </a:r>
          </a:p>
          <a:p>
            <a:pPr lvl="4"/>
            <a:r>
              <a:rPr lang="de-DE" dirty="0">
                <a:sym typeface="Frutiger Next Pro Light" charset="0"/>
              </a:rPr>
              <a:t>Fünfte Ebene</a:t>
            </a:r>
            <a:endParaRPr lang="en-US" dirty="0">
              <a:sym typeface="Frutiger Next Pro Light" charset="0"/>
            </a:endParaRPr>
          </a:p>
        </p:txBody>
      </p:sp>
      <p:sp>
        <p:nvSpPr>
          <p:cNvPr id="2056" name="Text Box 8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776770" y="6327800"/>
            <a:ext cx="415230" cy="291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6" smtClean="0">
                <a:solidFill>
                  <a:srgbClr val="FFFFFF"/>
                </a:solidFill>
                <a:cs typeface="Frutiger Next Pro Light" charset="0"/>
              </a:defRPr>
            </a:lvl1pPr>
          </a:lstStyle>
          <a:p>
            <a:fld id="{17022AF4-A8A9-8644-A521-05F8D0CF45E6}" type="slidenum">
              <a:rPr lang="de-DE" smtClean="0"/>
              <a:t>‹Nr.›</a:t>
            </a:fld>
            <a:endParaRPr lang="de-DE"/>
          </a:p>
        </p:txBody>
      </p:sp>
      <p:sp>
        <p:nvSpPr>
          <p:cNvPr id="5129" name="Rectangle 2"/>
          <p:cNvSpPr>
            <a:spLocks/>
          </p:cNvSpPr>
          <p:nvPr/>
        </p:nvSpPr>
        <p:spPr bwMode="auto">
          <a:xfrm>
            <a:off x="2419945" y="6327800"/>
            <a:ext cx="6155531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tabLst>
                <a:tab pos="7461605" algn="r"/>
              </a:tabLst>
            </a:pPr>
            <a:endParaRPr lang="en-US" sz="1406" dirty="0">
              <a:solidFill>
                <a:srgbClr val="FFFFFF"/>
              </a:solidFill>
              <a:cs typeface="Frutiger Next Pro Light" charset="0"/>
            </a:endParaRPr>
          </a:p>
        </p:txBody>
      </p:sp>
      <p:sp>
        <p:nvSpPr>
          <p:cNvPr id="5130" name="Rectangle 3"/>
          <p:cNvSpPr>
            <a:spLocks/>
          </p:cNvSpPr>
          <p:nvPr/>
        </p:nvSpPr>
        <p:spPr bwMode="auto">
          <a:xfrm>
            <a:off x="8087320" y="6327800"/>
            <a:ext cx="3607594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tabLst>
                <a:tab pos="7461605" algn="r"/>
              </a:tabLst>
            </a:pPr>
            <a:r>
              <a:rPr lang="en-US" sz="1406" dirty="0">
                <a:solidFill>
                  <a:srgbClr val="FFFFFF"/>
                </a:solidFill>
                <a:cs typeface="Frutiger Next Pro Light" charset="0"/>
              </a:rPr>
              <a:t>Jacob Thiessen| | </a:t>
            </a:r>
          </a:p>
        </p:txBody>
      </p:sp>
    </p:spTree>
    <p:extLst>
      <p:ext uri="{BB962C8B-B14F-4D97-AF65-F5344CB8AC3E}">
        <p14:creationId xmlns:p14="http://schemas.microsoft.com/office/powerpoint/2010/main" val="123320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>
        <p:tmplLst>
          <p:tmpl lvl="1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Arial" pitchFamily="34" charset="0"/>
          <a:ea typeface="+mj-ea"/>
          <a:cs typeface="Arial" pitchFamily="34" charset="0"/>
          <a:sym typeface="Frutiger Next Pro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3375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9pPr>
    </p:titleStyle>
    <p:bodyStyle>
      <a:lvl1pPr marL="380615" indent="-380615" algn="l" rtl="0" eaLnBrk="1" fontAlgn="base" hangingPunct="1">
        <a:spcBef>
          <a:spcPts val="703"/>
        </a:spcBef>
        <a:spcAft>
          <a:spcPct val="0"/>
        </a:spcAft>
        <a:buFont typeface="Arial" charset="0"/>
        <a:defRPr sz="3375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1pPr>
      <a:lvl2pPr marL="630637" indent="-246674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023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2pPr>
      <a:lvl3pPr marL="98223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672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3pPr>
      <a:lvl4pPr marL="140191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32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4pPr>
      <a:lvl5pPr marL="182159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1969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5pPr>
      <a:lvl6pPr marL="2143049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1969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6pPr>
      <a:lvl7pPr marL="2464506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1969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7pPr>
      <a:lvl8pPr marL="2785963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1969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8pPr>
      <a:lvl9pPr marL="310742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1969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9pPr>
    </p:bodyStyle>
    <p:otherStyle>
      <a:defPPr>
        <a:defRPr lang="de-DE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CCA511-350E-5943-AD95-A2144D79E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343" y="885372"/>
            <a:ext cx="11536135" cy="1971898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Echte Demut von Paulus lernen</a:t>
            </a:r>
            <a:b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Römer </a:t>
            </a:r>
            <a:r>
              <a:rPr lang="de-DE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de-D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3.16</a:t>
            </a:r>
            <a:r>
              <a:rPr lang="de-DE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Philipper </a:t>
            </a:r>
            <a:r>
              <a:rPr lang="de-DE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1-5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8A4CE33-F5EE-FB44-A9C4-D57BFCC8E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3200" dirty="0"/>
              <a:t>Prof. Dr. Jacob Thiessen</a:t>
            </a:r>
          </a:p>
        </p:txBody>
      </p:sp>
    </p:spTree>
    <p:extLst>
      <p:ext uri="{BB962C8B-B14F-4D97-AF65-F5344CB8AC3E}">
        <p14:creationId xmlns:p14="http://schemas.microsoft.com/office/powerpoint/2010/main" val="161006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C97D98-73CB-484C-B413-676592D7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CDD72D3-881F-2E4D-9FD4-4F62CBCE2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sz="4000" dirty="0"/>
              <a:t>3. Echte Demut bei Paulus</a:t>
            </a:r>
          </a:p>
        </p:txBody>
      </p:sp>
    </p:spTree>
    <p:extLst>
      <p:ext uri="{BB962C8B-B14F-4D97-AF65-F5344CB8AC3E}">
        <p14:creationId xmlns:p14="http://schemas.microsoft.com/office/powerpoint/2010/main" val="17262970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D6F45D-FCA0-AC41-B68B-96E495B9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41" y="-1"/>
            <a:ext cx="11792290" cy="551543"/>
          </a:xfrm>
        </p:spPr>
        <p:txBody>
          <a:bodyPr/>
          <a:lstStyle/>
          <a:p>
            <a:r>
              <a:rPr lang="de-DE" sz="3200" dirty="0"/>
              <a:t>3. Echte Demut bei Paulus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2B4394C-06B0-9447-B839-41BC95A26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898071"/>
            <a:ext cx="11792290" cy="5025057"/>
          </a:xfrm>
        </p:spPr>
        <p:txBody>
          <a:bodyPr/>
          <a:lstStyle/>
          <a:p>
            <a:pPr marL="457200" indent="-457200">
              <a:lnSpc>
                <a:spcPts val="4120"/>
              </a:lnSpc>
              <a:buFont typeface="Arial" panose="020B0604020202020204" pitchFamily="34" charset="0"/>
              <a:buChar char="•"/>
            </a:pPr>
            <a:r>
              <a:rPr lang="de-DE" dirty="0"/>
              <a:t>1. Kor 1,26-29: „</a:t>
            </a:r>
            <a:r>
              <a:rPr lang="de-DE" sz="3100" dirty="0"/>
              <a:t>Denn seht, eure Berufung, Geschwister, dass es nicht viele </a:t>
            </a:r>
            <a:r>
              <a:rPr lang="de-DE" sz="3100" dirty="0">
                <a:solidFill>
                  <a:srgbClr val="0070C0"/>
                </a:solidFill>
              </a:rPr>
              <a:t>Weise</a:t>
            </a:r>
            <a:r>
              <a:rPr lang="de-DE" sz="3100" dirty="0"/>
              <a:t> nach dem Fleisch, nicht viele </a:t>
            </a:r>
            <a:r>
              <a:rPr lang="de-DE" sz="3100" dirty="0">
                <a:solidFill>
                  <a:srgbClr val="0070C0"/>
                </a:solidFill>
              </a:rPr>
              <a:t>Mächtige</a:t>
            </a:r>
            <a:r>
              <a:rPr lang="de-DE" sz="3100" dirty="0"/>
              <a:t>, nicht viele </a:t>
            </a:r>
            <a:r>
              <a:rPr lang="de-DE" sz="3100" dirty="0">
                <a:solidFill>
                  <a:srgbClr val="0070C0"/>
                </a:solidFill>
              </a:rPr>
              <a:t>Edle </a:t>
            </a:r>
            <a:r>
              <a:rPr lang="de-DE" sz="3100" i="1" dirty="0">
                <a:solidFill>
                  <a:srgbClr val="0070C0"/>
                </a:solidFill>
              </a:rPr>
              <a:t>(</a:t>
            </a:r>
            <a:r>
              <a:rPr lang="de-DE" sz="3100" i="1" dirty="0" err="1">
                <a:solidFill>
                  <a:srgbClr val="0070C0"/>
                </a:solidFill>
              </a:rPr>
              <a:t>eu-genēs</a:t>
            </a:r>
            <a:r>
              <a:rPr lang="de-DE" sz="3100" i="1" dirty="0">
                <a:solidFill>
                  <a:srgbClr val="0070C0"/>
                </a:solidFill>
              </a:rPr>
              <a:t> = ‚</a:t>
            </a:r>
            <a:r>
              <a:rPr lang="de-DE" sz="3100" dirty="0">
                <a:solidFill>
                  <a:srgbClr val="0070C0"/>
                </a:solidFill>
              </a:rPr>
              <a:t>von gutem Geschlecht‘)</a:t>
            </a:r>
            <a:r>
              <a:rPr lang="de-DE" sz="3100" dirty="0"/>
              <a:t> sind; </a:t>
            </a:r>
            <a:r>
              <a:rPr lang="de-DE" sz="3100" dirty="0" err="1"/>
              <a:t>son-dern</a:t>
            </a:r>
            <a:r>
              <a:rPr lang="de-DE" sz="3100" dirty="0"/>
              <a:t> das </a:t>
            </a:r>
            <a:r>
              <a:rPr lang="de-DE" sz="3100" dirty="0">
                <a:solidFill>
                  <a:srgbClr val="FF0000"/>
                </a:solidFill>
              </a:rPr>
              <a:t>Törichte</a:t>
            </a:r>
            <a:r>
              <a:rPr lang="de-DE" sz="3100" dirty="0"/>
              <a:t> der Welt hat Gott auserwählt, damit er die Weisen zuschanden mache; und das </a:t>
            </a:r>
            <a:r>
              <a:rPr lang="de-DE" sz="3100" dirty="0">
                <a:solidFill>
                  <a:srgbClr val="FF0000"/>
                </a:solidFill>
              </a:rPr>
              <a:t>Schwache</a:t>
            </a:r>
            <a:r>
              <a:rPr lang="de-DE" sz="3100" dirty="0"/>
              <a:t> der Welt hat Gott auserwählt, damit er das Starke zuschanden mache. Und das </a:t>
            </a:r>
            <a:r>
              <a:rPr lang="de-DE" sz="3100" dirty="0">
                <a:solidFill>
                  <a:srgbClr val="FF0000"/>
                </a:solidFill>
              </a:rPr>
              <a:t>Unedle </a:t>
            </a:r>
            <a:r>
              <a:rPr lang="de-DE" sz="3100" i="1" dirty="0">
                <a:solidFill>
                  <a:srgbClr val="FF0000"/>
                </a:solidFill>
              </a:rPr>
              <a:t>(a-</a:t>
            </a:r>
            <a:r>
              <a:rPr lang="de-DE" sz="3100" i="1" dirty="0" err="1">
                <a:solidFill>
                  <a:srgbClr val="FF0000"/>
                </a:solidFill>
              </a:rPr>
              <a:t>genēs</a:t>
            </a:r>
            <a:r>
              <a:rPr lang="de-DE" sz="3100" i="1" dirty="0">
                <a:solidFill>
                  <a:srgbClr val="FF0000"/>
                </a:solidFill>
              </a:rPr>
              <a:t> = ‚</a:t>
            </a:r>
            <a:r>
              <a:rPr lang="de-DE" sz="3100" dirty="0">
                <a:solidFill>
                  <a:srgbClr val="FF0000"/>
                </a:solidFill>
              </a:rPr>
              <a:t>ohne Geschlecht‘)</a:t>
            </a:r>
            <a:r>
              <a:rPr lang="de-DE" sz="3100" dirty="0"/>
              <a:t> der Welt und das </a:t>
            </a:r>
            <a:r>
              <a:rPr lang="de-DE" sz="3100" dirty="0">
                <a:solidFill>
                  <a:srgbClr val="FF0000"/>
                </a:solidFill>
              </a:rPr>
              <a:t>Verachtete</a:t>
            </a:r>
            <a:r>
              <a:rPr lang="de-DE" sz="3100" dirty="0"/>
              <a:t> hat Gott auserwählt, das, </a:t>
            </a:r>
            <a:r>
              <a:rPr lang="de-DE" sz="3100" dirty="0">
                <a:solidFill>
                  <a:srgbClr val="FF0000"/>
                </a:solidFill>
              </a:rPr>
              <a:t>was nicht ist</a:t>
            </a:r>
            <a:r>
              <a:rPr lang="de-DE" sz="3100" dirty="0"/>
              <a:t>, damit er das, was ist, zunichte mache, dass sich vor Gott kein Fleisch rühme.“</a:t>
            </a:r>
          </a:p>
        </p:txBody>
      </p:sp>
    </p:spTree>
    <p:extLst>
      <p:ext uri="{BB962C8B-B14F-4D97-AF65-F5344CB8AC3E}">
        <p14:creationId xmlns:p14="http://schemas.microsoft.com/office/powerpoint/2010/main" val="5061843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83AB64-580B-F849-A81E-5A2F3AB8D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4" y="25672"/>
            <a:ext cx="11312994" cy="554899"/>
          </a:xfrm>
        </p:spPr>
        <p:txBody>
          <a:bodyPr/>
          <a:lstStyle/>
          <a:p>
            <a:r>
              <a:rPr lang="de-DE" sz="3200" dirty="0"/>
              <a:t>3. Echte Demut bei Paulus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FD5039A-22FF-584D-AE4D-FDF5FC4B5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783772"/>
            <a:ext cx="11851481" cy="5102678"/>
          </a:xfrm>
        </p:spPr>
        <p:txBody>
          <a:bodyPr/>
          <a:lstStyle/>
          <a:p>
            <a:pPr marL="457200" indent="-457200">
              <a:lnSpc>
                <a:spcPts val="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Röm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12,2-3: „Und stellt euch nicht ins Schema dieser Welt,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son-dern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werdet verwandelt durch die Erneuerung des Verstandes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dass ihr prüfen mögt, was der Wille Gottes ist: das Gute und Wohlgefällige und Vollkommene. Denn ich sage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durch die </a:t>
            </a:r>
            <a:r>
              <a:rPr lang="de-DE" sz="3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Gna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-de, die mir gegeben wurde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jedem, der unter euch ist,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 höher [von sich] zu denken </a:t>
            </a:r>
            <a:r>
              <a:rPr lang="de-DE" sz="3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</a:t>
            </a:r>
            <a:r>
              <a:rPr lang="de-DE" sz="3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huper-phronein</a:t>
            </a:r>
            <a:r>
              <a:rPr lang="de-DE" sz="3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 zu denken sich gebührt, sondern darauf bedacht zu sein, dass er gesund denke 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μὴ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ὑ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ερ</a:t>
            </a:r>
            <a:r>
              <a:rPr lang="de-DE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φρονεῖν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᾿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ὃ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φρονεῖν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φρονεῖν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εἰς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σω</a:t>
            </a:r>
            <a:r>
              <a:rPr lang="de-DE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φρονεῖν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 Gott einem jeden das Maß des Glaubens [als Dienstbefähigung] zugeteilt hat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32069080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D8B60F-B212-7A4D-B32F-7604C2BC3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5673"/>
            <a:ext cx="11327507" cy="293642"/>
          </a:xfrm>
        </p:spPr>
        <p:txBody>
          <a:bodyPr/>
          <a:lstStyle/>
          <a:p>
            <a:r>
              <a:rPr lang="de-DE" sz="3200" dirty="0"/>
              <a:t>3. Echte Demut bei Paulus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5C8EEC9-6996-8548-A73B-DE6E65B80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4895"/>
            <a:ext cx="12037219" cy="5355705"/>
          </a:xfrm>
        </p:spPr>
        <p:txBody>
          <a:bodyPr/>
          <a:lstStyle/>
          <a:p>
            <a:pPr marL="457200" indent="-457200">
              <a:lnSpc>
                <a:spcPts val="304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Kor 15,9-10: „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 </a:t>
            </a:r>
            <a:r>
              <a:rPr lang="de-CH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bin der geringste der Apostel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ich nicht würdig bin, ein Apostel genannt zu werden, weil ich die Gemeinde Gottes verfolgt habe. </a:t>
            </a:r>
            <a:r>
              <a:rPr lang="de-CH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Aber durch Gottes Gnade bin ich, was ich bin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CH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seine Gnade mir gegenüber ist nicht vergeblich gewesen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sondern ich habe viel mehr gearbeitet als sie alle; nicht aber ich, sondern die Gnade Gottes, [die] mit mir [war].</a:t>
            </a: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457200" indent="-457200">
              <a:lnSpc>
                <a:spcPts val="304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Kor 12,11: „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Denn ich hätte von euch empfohlen werden sollen, </a:t>
            </a:r>
            <a:r>
              <a:rPr lang="de-CH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 ich habe in nichts den übergroßen Aposteln nachgestanden, wenn ich auch nichts bin.</a:t>
            </a: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457200" indent="-457200">
              <a:lnSpc>
                <a:spcPts val="304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Tim 1,12-14: „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danke Christus Jesus, unserem Herrn, der mir Kraft verliehen, </a:t>
            </a:r>
            <a:r>
              <a:rPr lang="de-CH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 er mich treu erachtet und in den Dienst gestellt hat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ich zuvor ein Lästerer und </a:t>
            </a:r>
            <a:r>
              <a:rPr lang="de-CH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Ver-folger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Gewalttäter war; aber mir ist Barmherzigkeit zuteil geworden, weil ich es unwissend im Unglauben getan hatte; </a:t>
            </a:r>
            <a:r>
              <a:rPr lang="de-CH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überströmend aber war die Gnade unseres Herrn </a:t>
            </a:r>
            <a:r>
              <a:rPr lang="de-CH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 Glauben und Liebe, die in Christus Jesus [sind]</a:t>
            </a:r>
            <a:r>
              <a:rPr lang="de-DE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(vgl. 2. Kor 3,4ff.).</a:t>
            </a:r>
          </a:p>
        </p:txBody>
      </p:sp>
    </p:spTree>
    <p:extLst>
      <p:ext uri="{BB962C8B-B14F-4D97-AF65-F5344CB8AC3E}">
        <p14:creationId xmlns:p14="http://schemas.microsoft.com/office/powerpoint/2010/main" val="33227153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D8B60F-B212-7A4D-B32F-7604C2BC3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5673"/>
            <a:ext cx="11327507" cy="293642"/>
          </a:xfrm>
        </p:spPr>
        <p:txBody>
          <a:bodyPr/>
          <a:lstStyle/>
          <a:p>
            <a:r>
              <a:rPr lang="de-DE" sz="3200" dirty="0"/>
              <a:t>3. Echte Demut bei Paulus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5C8EEC9-6996-8548-A73B-DE6E65B80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5553"/>
            <a:ext cx="12192000" cy="5246947"/>
          </a:xfrm>
        </p:spPr>
        <p:txBody>
          <a:bodyPr/>
          <a:lstStyle/>
          <a:p>
            <a:pPr marL="457200" indent="-457200">
              <a:lnSpc>
                <a:spcPts val="3420"/>
              </a:lnSpc>
              <a:spcBef>
                <a:spcPts val="1303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70C0"/>
                </a:solidFill>
              </a:rPr>
              <a:t>Römer 12,16</a:t>
            </a:r>
            <a:r>
              <a:rPr lang="de-DE" sz="2600" dirty="0"/>
              <a:t>: „Seid gleichgesinnt gegeneinander; </a:t>
            </a:r>
            <a:r>
              <a:rPr lang="de-DE" sz="2600" dirty="0">
                <a:solidFill>
                  <a:srgbClr val="0070C0"/>
                </a:solidFill>
              </a:rPr>
              <a:t>sinnt nicht auf hohe Dinge, sondern haltet euch zu den </a:t>
            </a:r>
            <a:r>
              <a:rPr lang="de-DE" sz="2600" dirty="0">
                <a:solidFill>
                  <a:srgbClr val="FF0000"/>
                </a:solidFill>
              </a:rPr>
              <a:t>niedrigen Dingen [</a:t>
            </a:r>
            <a:r>
              <a:rPr lang="de-DE" sz="2600" i="1" dirty="0" err="1">
                <a:solidFill>
                  <a:srgbClr val="FF0000"/>
                </a:solidFill>
              </a:rPr>
              <a:t>tois</a:t>
            </a:r>
            <a:r>
              <a:rPr lang="de-DE" sz="2600" i="1" dirty="0">
                <a:solidFill>
                  <a:srgbClr val="FF0000"/>
                </a:solidFill>
              </a:rPr>
              <a:t> </a:t>
            </a:r>
            <a:r>
              <a:rPr lang="de-DE" sz="2600" i="1" dirty="0" err="1">
                <a:solidFill>
                  <a:srgbClr val="FF0000"/>
                </a:solidFill>
              </a:rPr>
              <a:t>tapeinois</a:t>
            </a:r>
            <a:r>
              <a:rPr lang="de-DE" sz="2600" dirty="0">
                <a:solidFill>
                  <a:srgbClr val="FF0000"/>
                </a:solidFill>
              </a:rPr>
              <a:t>]</a:t>
            </a:r>
            <a:r>
              <a:rPr lang="de-DE" sz="2600" dirty="0"/>
              <a:t>; seid nicht klug bei euch selbst.“</a:t>
            </a:r>
          </a:p>
          <a:p>
            <a:pPr marL="457200" indent="-457200">
              <a:lnSpc>
                <a:spcPts val="3420"/>
              </a:lnSpc>
              <a:spcBef>
                <a:spcPts val="1303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70C0"/>
                </a:solidFill>
              </a:rPr>
              <a:t>Phil 2,1-5</a:t>
            </a:r>
            <a:r>
              <a:rPr lang="de-DE" sz="2600" dirty="0"/>
              <a:t>: „Wenn es nun irgendeine Ermunterung in Christus [gibt], wenn irgendeinen Trost der Liebe, wenn irgendeine Gemeinschaft des Geistes, wenn irgendein herzliches Mitleid und Erbarmen, so erfüllt meine Freude, </a:t>
            </a:r>
            <a:r>
              <a:rPr lang="de-DE" sz="2600" dirty="0">
                <a:solidFill>
                  <a:srgbClr val="0070C0"/>
                </a:solidFill>
              </a:rPr>
              <a:t>dass ihr dieselbe Gesinnung und dieselbe Liebe habt, einmütig, eines Sinnes seid</a:t>
            </a:r>
            <a:r>
              <a:rPr lang="de-DE" sz="2600" dirty="0"/>
              <a:t>, nichts aus Eigennutz oder eitler Ruhmsucht [tut], </a:t>
            </a:r>
            <a:r>
              <a:rPr lang="de-DE" sz="2600" dirty="0">
                <a:solidFill>
                  <a:srgbClr val="0070C0"/>
                </a:solidFill>
              </a:rPr>
              <a:t>sondern dass in der </a:t>
            </a:r>
            <a:r>
              <a:rPr lang="de-DE" sz="2600" dirty="0">
                <a:solidFill>
                  <a:srgbClr val="FF0000"/>
                </a:solidFill>
              </a:rPr>
              <a:t>Demut [</a:t>
            </a:r>
            <a:r>
              <a:rPr lang="de-DE" sz="2600" i="1" dirty="0" err="1">
                <a:solidFill>
                  <a:srgbClr val="FF0000"/>
                </a:solidFill>
              </a:rPr>
              <a:t>tapeino-phrosynē</a:t>
            </a:r>
            <a:r>
              <a:rPr lang="de-DE" sz="2600" dirty="0">
                <a:solidFill>
                  <a:srgbClr val="FF0000"/>
                </a:solidFill>
              </a:rPr>
              <a:t> = ‚niedrige Gesinnung‘] </a:t>
            </a:r>
            <a:r>
              <a:rPr lang="de-DE" sz="2600" dirty="0">
                <a:solidFill>
                  <a:srgbClr val="0070C0"/>
                </a:solidFill>
              </a:rPr>
              <a:t>einer den anderen höher achtet als sich selbst</a:t>
            </a:r>
            <a:r>
              <a:rPr lang="de-DE" sz="2600" dirty="0"/>
              <a:t>; ein jeder sehe nicht auf das Seine, sondern ein jeder auch auf das der anderen. </a:t>
            </a:r>
            <a:r>
              <a:rPr lang="de-DE" sz="2600" dirty="0">
                <a:solidFill>
                  <a:srgbClr val="0070C0"/>
                </a:solidFill>
              </a:rPr>
              <a:t>Diese Gesinnung sei in euch, die auch in Christus Jesus [war] </a:t>
            </a:r>
            <a:r>
              <a:rPr lang="de-DE" sz="2600" dirty="0"/>
              <a:t>…“</a:t>
            </a:r>
          </a:p>
        </p:txBody>
      </p:sp>
    </p:spTree>
    <p:extLst>
      <p:ext uri="{BB962C8B-B14F-4D97-AF65-F5344CB8AC3E}">
        <p14:creationId xmlns:p14="http://schemas.microsoft.com/office/powerpoint/2010/main" val="42363817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6F73AD-D556-E84F-B598-79AC467C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30" y="25672"/>
            <a:ext cx="11501678" cy="668818"/>
          </a:xfrm>
        </p:spPr>
        <p:txBody>
          <a:bodyPr/>
          <a:lstStyle/>
          <a:p>
            <a:r>
              <a:rPr lang="de-DE" sz="3200" dirty="0"/>
              <a:t>3. Echte Demut bei Paulus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695A7B3-1B39-2746-A4F4-DD5F87C4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5" y="694490"/>
            <a:ext cx="11881908" cy="5242286"/>
          </a:xfrm>
        </p:spPr>
        <p:txBody>
          <a:bodyPr/>
          <a:lstStyle/>
          <a:p>
            <a:pPr marL="457200" indent="-457200">
              <a:lnSpc>
                <a:spcPts val="3440"/>
              </a:lnSpc>
              <a:spcBef>
                <a:spcPts val="19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4,2f.: „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Ich ermahne euch nun, ich der Gefangene im Herrn: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Wandelt </a:t>
            </a:r>
            <a:r>
              <a:rPr lang="de-CH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wür-dig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Berufung, mit der ihr berufen worden seid, </a:t>
            </a:r>
            <a:r>
              <a:rPr lang="de-CH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aller Demut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tapeino-phrosynē</a:t>
            </a:r>
            <a:r>
              <a:rPr lang="de-DE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‚niedrige Gesinnung‘]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Sanftmut, mit Langmut, einander in Liebe ertragend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707222" lvl="1" indent="-457200">
              <a:lnSpc>
                <a:spcPts val="3440"/>
              </a:lnSpc>
              <a:spcBef>
                <a:spcPts val="19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Apg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20,19: „…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 Herrn diente </a:t>
            </a:r>
            <a:r>
              <a:rPr lang="de-CH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aller Demut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unter Tränen und Versuchungen, die mir durch die Nachstellungen der Juden widerfuhren.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440"/>
              </a:lnSpc>
              <a:spcBef>
                <a:spcPts val="19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 3,12f.: „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Zieht nun an als Auserwählte Gottes, als Heilige und Geliebte: Herzliches Erbarmen, Güte, </a:t>
            </a:r>
            <a:r>
              <a:rPr lang="de-CH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Demut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Milde, Langmut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Ertragt einander und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vergebt euch gegenseitig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wenn einer Klage gegen den anderen hat;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 auch der Herr euch vergeben hat, so auch ihr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3156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DA6CB3B-7B70-EC4A-A088-64891A7A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50E30C8-81BC-244B-AEA3-13767F38B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sz="4000" dirty="0"/>
              <a:t>4. Demut bei Jesus und Petrus</a:t>
            </a:r>
          </a:p>
        </p:txBody>
      </p:sp>
    </p:spTree>
    <p:extLst>
      <p:ext uri="{BB962C8B-B14F-4D97-AF65-F5344CB8AC3E}">
        <p14:creationId xmlns:p14="http://schemas.microsoft.com/office/powerpoint/2010/main" val="30109645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C54338-8F6C-6C44-B5CD-9411FA72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11" y="0"/>
            <a:ext cx="11140933" cy="589469"/>
          </a:xfrm>
        </p:spPr>
        <p:txBody>
          <a:bodyPr/>
          <a:lstStyle/>
          <a:p>
            <a:r>
              <a:rPr lang="de-DE" dirty="0"/>
              <a:t>4. Demut bei Jesus und Petrus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3B037B4-4C9F-1441-B33B-9ACA135E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803672"/>
            <a:ext cx="11775962" cy="5074614"/>
          </a:xfrm>
        </p:spPr>
        <p:txBody>
          <a:bodyPr/>
          <a:lstStyle/>
          <a:p>
            <a:pPr marL="457200" indent="-457200">
              <a:lnSpc>
                <a:spcPts val="4640"/>
              </a:lnSpc>
              <a:spcBef>
                <a:spcPts val="1903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20,25-28: „</a:t>
            </a:r>
            <a:r>
              <a:rPr lang="de-DE" dirty="0"/>
              <a:t>Jesus rief sie zu sich und sprach: ‚Ihr wisst, dass die Herrscher ihre Völker niederhalten und die </a:t>
            </a:r>
            <a:r>
              <a:rPr lang="de-DE" dirty="0" err="1"/>
              <a:t>Mäch-tigen</a:t>
            </a:r>
            <a:r>
              <a:rPr lang="de-DE" dirty="0"/>
              <a:t> ihnen Gewalt antun. So soll es nicht sein unter euch, </a:t>
            </a:r>
            <a:r>
              <a:rPr lang="de-DE" dirty="0">
                <a:solidFill>
                  <a:srgbClr val="0070C0"/>
                </a:solidFill>
              </a:rPr>
              <a:t>sondern wer unter euch groß sein will, der sei euer </a:t>
            </a:r>
            <a:r>
              <a:rPr lang="de-DE" dirty="0">
                <a:solidFill>
                  <a:srgbClr val="FF0000"/>
                </a:solidFill>
              </a:rPr>
              <a:t>Diener</a:t>
            </a:r>
            <a:r>
              <a:rPr lang="de-DE" dirty="0">
                <a:solidFill>
                  <a:srgbClr val="0070C0"/>
                </a:solidFill>
              </a:rPr>
              <a:t>, und wer unter euch der Erste sein will, der sei euer </a:t>
            </a:r>
            <a:r>
              <a:rPr lang="de-DE" dirty="0">
                <a:solidFill>
                  <a:srgbClr val="FF0000"/>
                </a:solidFill>
              </a:rPr>
              <a:t>Knecht</a:t>
            </a:r>
            <a:r>
              <a:rPr lang="de-DE" dirty="0"/>
              <a:t>, so wie der Menschensohn nicht gekommen ist, dass er sich dienen lasse, sondern dass er diene und gebe sein Leben zu einer Erlösung für viele.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721944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C54338-8F6C-6C44-B5CD-9411FA72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25672"/>
            <a:ext cx="11254936" cy="598442"/>
          </a:xfrm>
        </p:spPr>
        <p:txBody>
          <a:bodyPr/>
          <a:lstStyle/>
          <a:p>
            <a:r>
              <a:rPr lang="de-DE" dirty="0"/>
              <a:t>4. Demut bei Jesus und Petrus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3B037B4-4C9F-1441-B33B-9ACA135E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92" y="624114"/>
            <a:ext cx="11883927" cy="5487928"/>
          </a:xfrm>
        </p:spPr>
        <p:txBody>
          <a:bodyPr/>
          <a:lstStyle/>
          <a:p>
            <a:pPr marL="457200" indent="-457200">
              <a:lnSpc>
                <a:spcPts val="40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5,5: „</a:t>
            </a:r>
            <a:r>
              <a:rPr lang="de-C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Glückselig sind die </a:t>
            </a:r>
            <a:r>
              <a:rPr lang="de-CH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Sanftmütigen</a:t>
            </a:r>
            <a:r>
              <a:rPr lang="de-C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denn </a:t>
            </a:r>
            <a:r>
              <a:rPr lang="de-CH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 werden das Land/die Erde erben</a:t>
            </a:r>
            <a:r>
              <a:rPr lang="de-C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457200" indent="-457200">
              <a:lnSpc>
                <a:spcPts val="40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11,29f.: „Nehmt auf euch mein Joch,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lernt von mir, denn ich bin </a:t>
            </a:r>
            <a:r>
              <a:rPr lang="de-DE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sanftmütig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von Herzen </a:t>
            </a:r>
            <a:r>
              <a:rPr lang="de-DE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demütig [</a:t>
            </a:r>
            <a:r>
              <a:rPr lang="de-DE" sz="3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tapeinos</a:t>
            </a:r>
            <a:r>
              <a:rPr lang="de-DE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und ihr werdet Ruhe finden für eure Seelen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denn mein Joch ist sanft, und meine Last ist leicht.“</a:t>
            </a:r>
          </a:p>
          <a:p>
            <a:pPr marL="457200" indent="-457200">
              <a:lnSpc>
                <a:spcPts val="40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Petr 5,6f.: „</a:t>
            </a:r>
            <a:r>
              <a:rPr lang="de-DE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Demütigt euch 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 die mächtige Hand Gottes, damit er euch erhöhe zur rechten Zeit,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indem ihr eure ganze Sorge auf ihn werft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denn er ist besorgt für euch.“</a:t>
            </a:r>
          </a:p>
        </p:txBody>
      </p:sp>
    </p:spTree>
    <p:extLst>
      <p:ext uri="{BB962C8B-B14F-4D97-AF65-F5344CB8AC3E}">
        <p14:creationId xmlns:p14="http://schemas.microsoft.com/office/powerpoint/2010/main" val="29315397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2F146A-6F3B-4246-B180-B5F1CEF1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4EBE9CD-82A8-C84F-9A1F-5EB99594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sz="4000" dirty="0"/>
              <a:t>5. Folgen der gesunden Demut</a:t>
            </a:r>
          </a:p>
        </p:txBody>
      </p:sp>
    </p:spTree>
    <p:extLst>
      <p:ext uri="{BB962C8B-B14F-4D97-AF65-F5344CB8AC3E}">
        <p14:creationId xmlns:p14="http://schemas.microsoft.com/office/powerpoint/2010/main" val="20180834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7275914-DE64-7549-B66A-02E70637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0CFAAD3-6096-8B47-9A93-D0ACA9C48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ts val="4920"/>
              </a:lnSpc>
              <a:buFont typeface="Arial" charset="0"/>
              <a:buAutoNum type="arabicPeriod"/>
            </a:pPr>
            <a:r>
              <a:rPr lang="de-DE" dirty="0"/>
              <a:t>Demut/niedrige Gesinnung „auf Griechisch“</a:t>
            </a:r>
          </a:p>
          <a:p>
            <a:pPr marL="514350" indent="-514350">
              <a:lnSpc>
                <a:spcPts val="4920"/>
              </a:lnSpc>
              <a:buFont typeface="Arial" charset="0"/>
              <a:buAutoNum type="arabicPeriod"/>
            </a:pPr>
            <a:r>
              <a:rPr lang="de-DE" sz="3600" dirty="0"/>
              <a:t>Schein-Demut und </a:t>
            </a:r>
            <a:r>
              <a:rPr lang="de-DE" sz="3600" dirty="0" err="1"/>
              <a:t>Aufgeblasensein</a:t>
            </a:r>
            <a:r>
              <a:rPr lang="de-DE" sz="3600" dirty="0"/>
              <a:t> bei Paulus</a:t>
            </a:r>
          </a:p>
          <a:p>
            <a:pPr marL="514350" indent="-514350">
              <a:lnSpc>
                <a:spcPts val="4920"/>
              </a:lnSpc>
              <a:buFont typeface="Arial" charset="0"/>
              <a:buAutoNum type="arabicPeriod"/>
            </a:pPr>
            <a:r>
              <a:rPr lang="de-DE" sz="3600" dirty="0"/>
              <a:t>Echte Demut bei Paulus</a:t>
            </a:r>
          </a:p>
          <a:p>
            <a:pPr marL="514350" indent="-514350">
              <a:lnSpc>
                <a:spcPts val="4920"/>
              </a:lnSpc>
              <a:buFont typeface="Arial" charset="0"/>
              <a:buAutoNum type="arabicPeriod"/>
            </a:pPr>
            <a:r>
              <a:rPr lang="de-DE" sz="3600" dirty="0"/>
              <a:t>Demut bei Jesus und Petrus</a:t>
            </a:r>
          </a:p>
          <a:p>
            <a:pPr marL="514350" indent="-514350">
              <a:lnSpc>
                <a:spcPts val="4920"/>
              </a:lnSpc>
              <a:buFont typeface="Arial" charset="0"/>
              <a:buAutoNum type="arabicPeriod"/>
            </a:pPr>
            <a:r>
              <a:rPr lang="de-DE" sz="3600" dirty="0"/>
              <a:t>Folgen der gesunden Demut</a:t>
            </a:r>
          </a:p>
          <a:p>
            <a:pPr marL="514350" indent="-514350">
              <a:lnSpc>
                <a:spcPts val="4920"/>
              </a:lnSpc>
              <a:buFont typeface="Arial" charset="0"/>
              <a:buAutoNum type="arabicPeriod"/>
            </a:pPr>
            <a:r>
              <a:rPr lang="de-DE" sz="3600" dirty="0"/>
              <a:t>Schlussbemerkungen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187254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C54338-8F6C-6C44-B5CD-9411FA72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474" y="0"/>
            <a:ext cx="11140933" cy="589469"/>
          </a:xfrm>
        </p:spPr>
        <p:txBody>
          <a:bodyPr/>
          <a:lstStyle/>
          <a:p>
            <a:r>
              <a:rPr lang="de-DE" sz="3200" dirty="0"/>
              <a:t>5. Folgen der gesunden Demut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3B037B4-4C9F-1441-B33B-9ACA135E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803672"/>
            <a:ext cx="11775962" cy="5074614"/>
          </a:xfrm>
        </p:spPr>
        <p:txBody>
          <a:bodyPr/>
          <a:lstStyle/>
          <a:p>
            <a:pPr marL="457200" indent="-457200">
              <a:lnSpc>
                <a:spcPts val="43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Folgen echter Demut (= gesundes Denken über sich selbst):</a:t>
            </a:r>
          </a:p>
          <a:p>
            <a:pPr marL="707222" lvl="1" indent="-457200">
              <a:lnSpc>
                <a:spcPts val="4340"/>
              </a:lnSpc>
              <a:spcBef>
                <a:spcPts val="1303"/>
              </a:spcBef>
              <a:spcAft>
                <a:spcPts val="1200"/>
              </a:spcAft>
              <a:buFont typeface="Symbol" pitchFamily="2" charset="2"/>
              <a:buChar char="-"/>
            </a:pP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Gesunder Selbstannahme 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(inkl. Aussehen und Fähigkeiten).</a:t>
            </a:r>
          </a:p>
          <a:p>
            <a:pPr marL="707222" lvl="1" indent="-457200">
              <a:lnSpc>
                <a:spcPts val="4340"/>
              </a:lnSpc>
              <a:spcBef>
                <a:spcPts val="1303"/>
              </a:spcBef>
              <a:spcAft>
                <a:spcPts val="1200"/>
              </a:spcAft>
              <a:buFont typeface="Symbol" pitchFamily="2" charset="2"/>
              <a:buChar char="-"/>
            </a:pP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Gelassenheit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 Umgang mit </a:t>
            </a: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anderen Meinungen 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Überzeugungen – </a:t>
            </a: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Vergebungsbereitschaft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07222" lvl="1" indent="-457200">
              <a:lnSpc>
                <a:spcPts val="4340"/>
              </a:lnSpc>
              <a:spcBef>
                <a:spcPts val="1303"/>
              </a:spcBef>
              <a:spcAft>
                <a:spcPts val="1200"/>
              </a:spcAft>
              <a:buFont typeface="Symbol" pitchFamily="2" charset="2"/>
              <a:buChar char="-"/>
            </a:pP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Dankbarer Einsetzung seiner von Gott geschenkten Fähig-</a:t>
            </a:r>
            <a:r>
              <a:rPr lang="de-DE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keiten</a:t>
            </a: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Dienst an Gemeinde und Welt – </a:t>
            </a: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ohne sich </a:t>
            </a:r>
            <a:r>
              <a:rPr lang="de-DE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bewei-sen</a:t>
            </a:r>
            <a:r>
              <a:rPr lang="de-DE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zu müssen 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(z. B. durch Überforderung).</a:t>
            </a:r>
          </a:p>
        </p:txBody>
      </p:sp>
    </p:spTree>
    <p:extLst>
      <p:ext uri="{BB962C8B-B14F-4D97-AF65-F5344CB8AC3E}">
        <p14:creationId xmlns:p14="http://schemas.microsoft.com/office/powerpoint/2010/main" val="41598670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C54338-8F6C-6C44-B5CD-9411FA72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314" y="25673"/>
            <a:ext cx="10703394" cy="554898"/>
          </a:xfrm>
        </p:spPr>
        <p:txBody>
          <a:bodyPr/>
          <a:lstStyle/>
          <a:p>
            <a:r>
              <a:rPr lang="de-DE" sz="3200" dirty="0"/>
              <a:t>5. Folgen der gesunden Demut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3B037B4-4C9F-1441-B33B-9ACA135E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29" y="862884"/>
            <a:ext cx="11562190" cy="5015401"/>
          </a:xfrm>
        </p:spPr>
        <p:txBody>
          <a:bodyPr/>
          <a:lstStyle/>
          <a:p>
            <a:pPr marL="857250" indent="-857250">
              <a:lnSpc>
                <a:spcPts val="5240"/>
              </a:lnSpc>
              <a:spcBef>
                <a:spcPts val="31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Kor 10,18: „</a:t>
            </a:r>
            <a:r>
              <a:rPr lang="de-CH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 nicht der ist bewährt, der sich selbst empfiehlt, sondern der, den der Herr empfiehlt</a:t>
            </a:r>
            <a:r>
              <a:rPr lang="de-CH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1173116" lvl="2" indent="-571500">
              <a:lnSpc>
                <a:spcPts val="5240"/>
              </a:lnSpc>
              <a:spcBef>
                <a:spcPts val="3103"/>
              </a:spcBef>
              <a:spcAft>
                <a:spcPts val="1200"/>
              </a:spcAft>
              <a:buFont typeface="Symbol" pitchFamily="2" charset="2"/>
              <a:buChar char="-"/>
            </a:pPr>
            <a:r>
              <a:rPr lang="de-DE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Mitarbeit in der Gemeinde </a:t>
            </a:r>
            <a:r>
              <a:rPr lang="de-DE" sz="4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 als Selbst-bestätigung bzw. Selbstverwirklichung</a:t>
            </a:r>
            <a:r>
              <a:rPr lang="de-DE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814422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2F146A-6F3B-4246-B180-B5F1CEF1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4EBE9CD-82A8-C84F-9A1F-5EB99594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sz="4000" dirty="0"/>
              <a:t>6. Schlussbemerkungen</a:t>
            </a:r>
          </a:p>
        </p:txBody>
      </p:sp>
    </p:spTree>
    <p:extLst>
      <p:ext uri="{BB962C8B-B14F-4D97-AF65-F5344CB8AC3E}">
        <p14:creationId xmlns:p14="http://schemas.microsoft.com/office/powerpoint/2010/main" val="36325004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AB4A7D-8DC7-C845-9AF1-22541C85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70" y="25672"/>
            <a:ext cx="11247138" cy="561181"/>
          </a:xfrm>
        </p:spPr>
        <p:txBody>
          <a:bodyPr/>
          <a:lstStyle/>
          <a:p>
            <a:r>
              <a:rPr lang="de-DE" dirty="0"/>
              <a:t>6. 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A3DC7EF-CCCF-D842-9532-5D1A29178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767256"/>
            <a:ext cx="11711398" cy="5244662"/>
          </a:xfrm>
        </p:spPr>
        <p:txBody>
          <a:bodyPr/>
          <a:lstStyle/>
          <a:p>
            <a:pPr marL="457200" indent="-457200">
              <a:lnSpc>
                <a:spcPts val="39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Feldmeier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„Wo Demut nicht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Selbstbegrenzung zugunsten des anderen ist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sondern als Selbstverkleinerung per se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 religiösen Tugend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wird, wird sie zerstörerisch.“</a:t>
            </a:r>
          </a:p>
          <a:p>
            <a:pPr marL="457200" indent="-457200">
              <a:lnSpc>
                <a:spcPts val="39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Wahre Demut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Dienst zur Erbauung der Gemeinde 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Jesu.</a:t>
            </a:r>
          </a:p>
          <a:p>
            <a:pPr marL="457200" indent="-457200">
              <a:lnSpc>
                <a:spcPts val="39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als Beispiel 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(vgl. auch u. a. 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20,26-28).</a:t>
            </a:r>
          </a:p>
          <a:p>
            <a:pPr marL="457200" indent="-457200">
              <a:lnSpc>
                <a:spcPts val="39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„Johannes antwortete und sprach: ‚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 Mensch kann nichts nehmen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wenn es ihm nicht vom Himmel gegeben ist …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muss wachsen,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aber muss abnehmen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‘“ (</a:t>
            </a:r>
            <a:r>
              <a:rPr lang="de-DE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Joh</a:t>
            </a:r>
            <a:r>
              <a:rPr lang="de-DE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3,27.30).</a:t>
            </a:r>
          </a:p>
        </p:txBody>
      </p:sp>
    </p:spTree>
    <p:extLst>
      <p:ext uri="{BB962C8B-B14F-4D97-AF65-F5344CB8AC3E}">
        <p14:creationId xmlns:p14="http://schemas.microsoft.com/office/powerpoint/2010/main" val="323596491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0819B1B-2819-8C4C-BC19-9B6EA9669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5672"/>
            <a:ext cx="11327508" cy="583927"/>
          </a:xfrm>
        </p:spPr>
        <p:txBody>
          <a:bodyPr/>
          <a:lstStyle/>
          <a:p>
            <a:r>
              <a:rPr lang="de-DE" dirty="0"/>
              <a:t>6. 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2B410FE-5348-3049-A10F-1637F7B0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03672"/>
            <a:ext cx="11808619" cy="5074614"/>
          </a:xfrm>
        </p:spPr>
        <p:txBody>
          <a:bodyPr/>
          <a:lstStyle/>
          <a:p>
            <a:pPr marL="457200" indent="-457200">
              <a:lnSpc>
                <a:spcPts val="382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 err="1"/>
              <a:t>Röm</a:t>
            </a:r>
            <a:r>
              <a:rPr lang="de-DE" sz="3000" dirty="0"/>
              <a:t> 12,4: „</a:t>
            </a:r>
            <a:r>
              <a:rPr lang="de-CH" sz="3000" dirty="0"/>
              <a:t>Denn wie wir in einem Leib viele Glieder haben, aber </a:t>
            </a:r>
            <a:r>
              <a:rPr lang="de-CH" sz="3000" dirty="0">
                <a:solidFill>
                  <a:srgbClr val="0070C0"/>
                </a:solidFill>
              </a:rPr>
              <a:t>die Glieder nicht alle dieselbe Tätigkeit haben</a:t>
            </a:r>
            <a:r>
              <a:rPr lang="de-CH" sz="3000" dirty="0"/>
              <a:t>.</a:t>
            </a:r>
            <a:r>
              <a:rPr lang="de-DE" sz="3000" dirty="0"/>
              <a:t>“</a:t>
            </a:r>
          </a:p>
          <a:p>
            <a:pPr marL="707222" lvl="1" indent="-457200">
              <a:lnSpc>
                <a:spcPts val="382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de-DE" sz="3000" dirty="0">
                <a:solidFill>
                  <a:srgbClr val="0070C0"/>
                </a:solidFill>
              </a:rPr>
              <a:t>Gesundes Denken </a:t>
            </a:r>
            <a:r>
              <a:rPr lang="de-DE" sz="3000" dirty="0"/>
              <a:t>= </a:t>
            </a:r>
            <a:r>
              <a:rPr lang="de-DE" sz="3000" dirty="0">
                <a:solidFill>
                  <a:srgbClr val="0070C0"/>
                </a:solidFill>
              </a:rPr>
              <a:t>eigene Fähigkeiten richtig einschätzen </a:t>
            </a:r>
            <a:r>
              <a:rPr lang="de-DE" sz="3000" dirty="0"/>
              <a:t>und </a:t>
            </a:r>
            <a:r>
              <a:rPr lang="de-DE" sz="3000" dirty="0">
                <a:solidFill>
                  <a:srgbClr val="0070C0"/>
                </a:solidFill>
              </a:rPr>
              <a:t>dankbar im Dienst einsetzen </a:t>
            </a:r>
            <a:r>
              <a:rPr lang="de-DE" sz="3000" dirty="0"/>
              <a:t>– </a:t>
            </a:r>
            <a:r>
              <a:rPr lang="de-DE" sz="3000" dirty="0">
                <a:solidFill>
                  <a:srgbClr val="0070C0"/>
                </a:solidFill>
              </a:rPr>
              <a:t>kein Vergleich mit anderen</a:t>
            </a:r>
            <a:r>
              <a:rPr lang="de-DE" sz="3000" dirty="0"/>
              <a:t>.</a:t>
            </a:r>
          </a:p>
          <a:p>
            <a:pPr marL="457200" indent="-457200">
              <a:lnSpc>
                <a:spcPts val="382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1. Petr 4,10: „</a:t>
            </a:r>
            <a:r>
              <a:rPr lang="de-CH" sz="3000" dirty="0">
                <a:solidFill>
                  <a:srgbClr val="0070C0"/>
                </a:solidFill>
              </a:rPr>
              <a:t>Wie jeder Einzelne eine Gnadengabe empfangen hat, so dient damit einander </a:t>
            </a:r>
            <a:r>
              <a:rPr lang="de-CH" sz="3000" dirty="0"/>
              <a:t>als gute </a:t>
            </a:r>
            <a:r>
              <a:rPr lang="de-CH" sz="3000" dirty="0">
                <a:solidFill>
                  <a:srgbClr val="0070C0"/>
                </a:solidFill>
              </a:rPr>
              <a:t>Verwalter der verschieden-artigen Gnade Gottes</a:t>
            </a:r>
            <a:r>
              <a:rPr lang="de-CH" sz="3000" dirty="0"/>
              <a:t>.</a:t>
            </a:r>
            <a:r>
              <a:rPr lang="de-DE" sz="3000" dirty="0"/>
              <a:t>“</a:t>
            </a:r>
          </a:p>
          <a:p>
            <a:pPr marL="707222" lvl="1" indent="-457200">
              <a:lnSpc>
                <a:spcPts val="382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de-DE" sz="3000" dirty="0">
                <a:solidFill>
                  <a:srgbClr val="0070C0"/>
                </a:solidFill>
              </a:rPr>
              <a:t>Alle Christen haben Fähigkeiten</a:t>
            </a:r>
            <a:r>
              <a:rPr lang="de-DE" sz="3000" dirty="0"/>
              <a:t>, die sie im Dienst an die Gemeinde einbringen dürfen und sollen.</a:t>
            </a:r>
          </a:p>
        </p:txBody>
      </p:sp>
    </p:spTree>
    <p:extLst>
      <p:ext uri="{BB962C8B-B14F-4D97-AF65-F5344CB8AC3E}">
        <p14:creationId xmlns:p14="http://schemas.microsoft.com/office/powerpoint/2010/main" val="8059933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C65B6F-D535-5A4E-8826-E4CBD590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0"/>
            <a:ext cx="11454507" cy="581891"/>
          </a:xfrm>
        </p:spPr>
        <p:txBody>
          <a:bodyPr/>
          <a:lstStyle/>
          <a:p>
            <a:r>
              <a:rPr lang="de-DE" sz="2800" dirty="0"/>
              <a:t>Einführung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D80B284-B8BC-1D4D-8F63-C6E6DDF60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769258"/>
            <a:ext cx="11935619" cy="5190672"/>
          </a:xfrm>
        </p:spPr>
        <p:txBody>
          <a:bodyPr/>
          <a:lstStyle/>
          <a:p>
            <a:pPr marL="457200" indent="-457200">
              <a:lnSpc>
                <a:spcPts val="3420"/>
              </a:lnSpc>
              <a:spcBef>
                <a:spcPts val="1303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500" dirty="0">
                <a:solidFill>
                  <a:srgbClr val="0070C0"/>
                </a:solidFill>
              </a:rPr>
              <a:t>Römer 12,16</a:t>
            </a:r>
            <a:r>
              <a:rPr lang="de-DE" sz="2500" dirty="0"/>
              <a:t>: „Seid </a:t>
            </a:r>
            <a:r>
              <a:rPr lang="de-DE" sz="2500" dirty="0">
                <a:solidFill>
                  <a:srgbClr val="0070C0"/>
                </a:solidFill>
              </a:rPr>
              <a:t>gleichgesinnt</a:t>
            </a:r>
            <a:r>
              <a:rPr lang="de-DE" sz="2500" dirty="0"/>
              <a:t> gegeneinander; </a:t>
            </a:r>
            <a:r>
              <a:rPr lang="de-DE" sz="2500" dirty="0">
                <a:solidFill>
                  <a:srgbClr val="0070C0"/>
                </a:solidFill>
              </a:rPr>
              <a:t>sinnt nicht auf hohe Dinge, sondern haltet euch zu den </a:t>
            </a:r>
            <a:r>
              <a:rPr lang="de-DE" sz="2500" dirty="0">
                <a:solidFill>
                  <a:srgbClr val="FF0000"/>
                </a:solidFill>
              </a:rPr>
              <a:t>niedrigen Dingen [</a:t>
            </a:r>
            <a:r>
              <a:rPr lang="de-DE" sz="2500" i="1" dirty="0" err="1">
                <a:solidFill>
                  <a:srgbClr val="FF0000"/>
                </a:solidFill>
              </a:rPr>
              <a:t>tois</a:t>
            </a:r>
            <a:r>
              <a:rPr lang="de-DE" sz="2500" i="1" dirty="0">
                <a:solidFill>
                  <a:srgbClr val="FF0000"/>
                </a:solidFill>
              </a:rPr>
              <a:t> </a:t>
            </a:r>
            <a:r>
              <a:rPr lang="de-DE" sz="2500" i="1" dirty="0" err="1">
                <a:solidFill>
                  <a:srgbClr val="FF0000"/>
                </a:solidFill>
              </a:rPr>
              <a:t>tapeinois</a:t>
            </a:r>
            <a:r>
              <a:rPr lang="de-DE" sz="2500" dirty="0">
                <a:solidFill>
                  <a:srgbClr val="FF0000"/>
                </a:solidFill>
              </a:rPr>
              <a:t>]</a:t>
            </a:r>
            <a:r>
              <a:rPr lang="de-DE" sz="2500" dirty="0"/>
              <a:t>; seid nicht klug/ besonnen bei euch selbst.“</a:t>
            </a:r>
          </a:p>
          <a:p>
            <a:pPr marL="457200" indent="-457200">
              <a:lnSpc>
                <a:spcPts val="3420"/>
              </a:lnSpc>
              <a:spcBef>
                <a:spcPts val="1303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500" dirty="0">
                <a:solidFill>
                  <a:srgbClr val="0070C0"/>
                </a:solidFill>
              </a:rPr>
              <a:t>Phil 2,1-5</a:t>
            </a:r>
            <a:r>
              <a:rPr lang="de-DE" sz="2500" dirty="0"/>
              <a:t>: „Wenn es nun irgendeine Ermunterung in Christus [gibt], wenn irgend-einen Trost der Liebe, wenn irgendeine Gemeinschaft des Geistes, wenn irgend-ein herzliches Mitleid und Erbarmen, so erfüllt meine Freude, </a:t>
            </a:r>
            <a:r>
              <a:rPr lang="de-DE" sz="2500" dirty="0">
                <a:solidFill>
                  <a:srgbClr val="0070C0"/>
                </a:solidFill>
              </a:rPr>
              <a:t>dass ihr dieselbe Gesinnung und dieselbe Liebe habt, einmütig, eines Sinnes seid</a:t>
            </a:r>
            <a:r>
              <a:rPr lang="de-DE" sz="2500" dirty="0"/>
              <a:t>, nichts </a:t>
            </a:r>
            <a:r>
              <a:rPr lang="de-DE" sz="2500"/>
              <a:t>aus Eigennutz </a:t>
            </a:r>
            <a:r>
              <a:rPr lang="de-DE" sz="2500" dirty="0"/>
              <a:t>oder eitler Ruhmsucht [tut], </a:t>
            </a:r>
            <a:r>
              <a:rPr lang="de-DE" sz="2500" dirty="0">
                <a:solidFill>
                  <a:srgbClr val="0070C0"/>
                </a:solidFill>
              </a:rPr>
              <a:t>sondern dass in der </a:t>
            </a:r>
            <a:r>
              <a:rPr lang="de-DE" sz="2500" dirty="0">
                <a:solidFill>
                  <a:srgbClr val="FF0000"/>
                </a:solidFill>
              </a:rPr>
              <a:t>Demut [</a:t>
            </a:r>
            <a:r>
              <a:rPr lang="de-DE" sz="2500" i="1" dirty="0" err="1">
                <a:solidFill>
                  <a:srgbClr val="FF0000"/>
                </a:solidFill>
              </a:rPr>
              <a:t>tapeino-phrosynē</a:t>
            </a:r>
            <a:r>
              <a:rPr lang="de-DE" sz="2500" dirty="0">
                <a:solidFill>
                  <a:srgbClr val="FF0000"/>
                </a:solidFill>
              </a:rPr>
              <a:t> = ‚niedrige Gesinnung‘] </a:t>
            </a:r>
            <a:r>
              <a:rPr lang="de-DE" sz="2500" dirty="0">
                <a:solidFill>
                  <a:srgbClr val="0070C0"/>
                </a:solidFill>
              </a:rPr>
              <a:t>einer den anderen höher achtet als sich selbst</a:t>
            </a:r>
            <a:r>
              <a:rPr lang="de-DE" sz="2500" dirty="0"/>
              <a:t>; ein jeder sehe nicht auf das Seine, sondern ein jeder auch auf das der anderen. </a:t>
            </a:r>
            <a:r>
              <a:rPr lang="de-DE" sz="2500" dirty="0">
                <a:solidFill>
                  <a:srgbClr val="0070C0"/>
                </a:solidFill>
              </a:rPr>
              <a:t>Diese Gesinnung sei in euch, die auch in Christus Jesus [war] </a:t>
            </a:r>
            <a:r>
              <a:rPr lang="de-DE" sz="2500" dirty="0"/>
              <a:t>…“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9746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59E9286-7182-6441-9035-370AC5242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FB6CE4E-ACAB-F341-BDBC-9B16540A4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sz="4000" dirty="0"/>
              <a:t>1. Demut/niedrige Gesinnung „auf Griechisch“</a:t>
            </a:r>
          </a:p>
        </p:txBody>
      </p:sp>
    </p:spTree>
    <p:extLst>
      <p:ext uri="{BB962C8B-B14F-4D97-AF65-F5344CB8AC3E}">
        <p14:creationId xmlns:p14="http://schemas.microsoft.com/office/powerpoint/2010/main" val="19952100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C65B6F-D535-5A4E-8826-E4CBD590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774" y="25673"/>
            <a:ext cx="11140933" cy="556218"/>
          </a:xfrm>
        </p:spPr>
        <p:txBody>
          <a:bodyPr/>
          <a:lstStyle/>
          <a:p>
            <a:r>
              <a:rPr lang="de-DE" sz="3200" dirty="0"/>
              <a:t>1. Demut/niedrige Gesinnung „auf Griechisch“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D80B284-B8BC-1D4D-8F63-C6E6DDF60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ts val="3660"/>
              </a:lnSpc>
              <a:spcBef>
                <a:spcPts val="19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Homer (800 v. Chr.)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Zeus nimmt dem Menschen die Hälfte der Würde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wenn er ihn „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Tage der Sklaverei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sehen lässt.</a:t>
            </a:r>
          </a:p>
          <a:p>
            <a:pPr marL="457200" indent="-457200">
              <a:lnSpc>
                <a:spcPts val="3660"/>
              </a:lnSpc>
              <a:spcBef>
                <a:spcPts val="19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Aristoteles (4. Jh. v. Chr.)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„Wir sind denen [gegenüber],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sich uns gegenüber demütigen </a:t>
            </a:r>
            <a:r>
              <a:rPr lang="de-DE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tois</a:t>
            </a:r>
            <a:r>
              <a:rPr lang="de-DE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tapeinois</a:t>
            </a:r>
            <a:r>
              <a:rPr lang="de-DE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nicht widersprechen, [sanft-</a:t>
            </a:r>
            <a:r>
              <a:rPr lang="de-DE" sz="3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mütig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denn dadurch scheinen sie zu bekennen, schwächer zu sein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Schwächere aber fürchten sich, und niemand, der sich fürchtet,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verach-tet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[den anderen]. Dass aber denen gegenüber, die sich demütigen (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de-DE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tapeinoumenous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der Zorn nachlässt, dass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beweisen sogar die Hunde, da sie sitzende Menschen nicht beißen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3070415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C65B6F-D535-5A4E-8826-E4CBD590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78" y="0"/>
            <a:ext cx="11596688" cy="517922"/>
          </a:xfrm>
        </p:spPr>
        <p:txBody>
          <a:bodyPr/>
          <a:lstStyle/>
          <a:p>
            <a:r>
              <a:rPr lang="de-DE" sz="3200" dirty="0"/>
              <a:t>1. Demut/niedrige Gesinnung „auf Griechisch“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D80B284-B8BC-1D4D-8F63-C6E6DDF60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803672"/>
            <a:ext cx="11750616" cy="5174047"/>
          </a:xfrm>
        </p:spPr>
        <p:txBody>
          <a:bodyPr/>
          <a:lstStyle/>
          <a:p>
            <a:pPr marL="457200" indent="-457200">
              <a:lnSpc>
                <a:spcPts val="346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Epiktet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(ca. 50–138 n. Chr.): 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„Niedrig/demütig“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tapeinos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ist 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Gegenteil von „edel“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genaios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usw.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346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Chrysostomus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(ca. 50–110 n. Chr.) z. B. verwendet u. a. die Begriffe „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unedel, ohne Geschlecht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gennēs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„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untauglich, faul, böse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phaulos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„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kraftlos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sthenēs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„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unfrei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eleuteros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„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Sklave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doulos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und „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unehrenhaft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parallel und damit gewissermaßen 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 zum Begriff „niedrig, demütig“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tapeinos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ts val="346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Domesthenes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(4. Jh. v. Chr.): Einer Person, die „erleuchtete und gute Dinge“ tut, 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 es nicht möglich, von sich „gering und niedrig/demütig zu denken“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tapeinon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phronein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922934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C97D98-73CB-484C-B413-676592D7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CDD72D3-881F-2E4D-9FD4-4F62CBCE2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sz="4000" dirty="0"/>
              <a:t>2. Schein-Demut und </a:t>
            </a:r>
            <a:r>
              <a:rPr lang="de-DE" sz="4000" dirty="0" err="1"/>
              <a:t>Aufgeblasensein</a:t>
            </a:r>
            <a:r>
              <a:rPr lang="de-DE" sz="4000" dirty="0"/>
              <a:t> bei Paulus</a:t>
            </a:r>
          </a:p>
        </p:txBody>
      </p:sp>
    </p:spTree>
    <p:extLst>
      <p:ext uri="{BB962C8B-B14F-4D97-AF65-F5344CB8AC3E}">
        <p14:creationId xmlns:p14="http://schemas.microsoft.com/office/powerpoint/2010/main" val="330427076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51CA217-3C86-E44F-9AA3-FB138688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5" y="25673"/>
            <a:ext cx="11312994" cy="554898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sz="2800" dirty="0"/>
              <a:t>2. Schein-Demut und </a:t>
            </a:r>
            <a:r>
              <a:rPr lang="de-DE" sz="2800" dirty="0" err="1"/>
              <a:t>Aufgeblasensein</a:t>
            </a:r>
            <a:r>
              <a:rPr lang="de-DE" sz="2800" dirty="0"/>
              <a:t> bei Paulus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29075CB-FD9E-2D4D-94B2-E6A03D2AE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803672"/>
            <a:ext cx="11671459" cy="5198117"/>
          </a:xfrm>
        </p:spPr>
        <p:txBody>
          <a:bodyPr/>
          <a:lstStyle/>
          <a:p>
            <a:pPr marL="457200" indent="-457200">
              <a:lnSpc>
                <a:spcPts val="36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 2,18f.: „Lasst euch um den Kampfpreis von niemandem bringen,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seinen eigenen Willen tut in [Schein-]Demut und Anbetung der En-gel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auf Dinge eingeht, die er [in Visionen] gesehen hat, ohne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Ursa-che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aufgeblasen durch den Verstand seines Fleisches, und nicht festhält das Haupt, von dem aus der ganze Leib, durch die Gelenke und Bänder unterstützt und zusammengefügt, das Wachstum Gottes wächst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457200" indent="-457200">
              <a:lnSpc>
                <a:spcPts val="364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 2,23: „… die zwar einen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Schein von Weisheit 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haben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de-DE" sz="3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eigenwilli-gem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Gottesdienst und in [Schein-]Demut und im Nichtverschonen des Leibes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[also] nicht in einer gewissen Wertschätzung, [sondern] </a:t>
            </a:r>
            <a:r>
              <a:rPr lang="de-DE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 Befriedigung des Fleisches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435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83AB64-580B-F849-A81E-5A2F3AB8D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4" y="25672"/>
            <a:ext cx="11312994" cy="554899"/>
          </a:xfrm>
        </p:spPr>
        <p:txBody>
          <a:bodyPr/>
          <a:lstStyle/>
          <a:p>
            <a:r>
              <a:rPr lang="de-DE" sz="2800" dirty="0"/>
              <a:t>2. Schein-Demut und </a:t>
            </a:r>
            <a:r>
              <a:rPr lang="de-DE" sz="2800" dirty="0" err="1"/>
              <a:t>Aufgeblasensein</a:t>
            </a:r>
            <a:r>
              <a:rPr lang="de-DE" sz="2800" dirty="0"/>
              <a:t> bei Paulus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FD5039A-22FF-584D-AE4D-FDF5FC4B5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682171"/>
            <a:ext cx="11804990" cy="5413829"/>
          </a:xfrm>
        </p:spPr>
        <p:txBody>
          <a:bodyPr/>
          <a:lstStyle/>
          <a:p>
            <a:pPr marL="457200" indent="-457200">
              <a:lnSpc>
                <a:spcPts val="330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1,22.28f.: „I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ndem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sie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sich für Weise ausgaben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sind sie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 Narren </a:t>
            </a:r>
            <a:r>
              <a:rPr lang="de-CH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gewor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-den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Und wie sie es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 geprüft haben/nicht für bewährt fanden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Gott in der Erkenntnis festzuhalten, hat Gott sie dahingegeben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einen unbewährten Verstand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zu tun, was sich nicht geziemt: </a:t>
            </a:r>
            <a:r>
              <a:rPr lang="de-CH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Erfüllt mit aller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Ungerechtigkeit, Bosheit, Habsucht …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457200" indent="-457200">
              <a:lnSpc>
                <a:spcPts val="330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12,2: „ Und stellt euch nicht ins Schema dieser Welt, sondern </a:t>
            </a:r>
            <a:r>
              <a:rPr lang="de-DE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werdet verwandelt durch die Erneuerung des Verstandes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dass ihr prüfen mögt, was der Wille Gottes ist: das Gute und Wohlgefällige und Vollkommene.“</a:t>
            </a:r>
          </a:p>
          <a:p>
            <a:pPr marL="457200" indent="-457200">
              <a:lnSpc>
                <a:spcPts val="3300"/>
              </a:lnSpc>
              <a:spcBef>
                <a:spcPts val="1303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15,14: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bin aber, meine Geschwister, auch selbst im Blick auf euch überzeugt,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 auch ihr selbst voll Güte seid, </a:t>
            </a:r>
            <a:r>
              <a:rPr lang="de-CH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erfüllt mit aller </a:t>
            </a:r>
            <a:r>
              <a:rPr lang="de-CH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fähig, auch einander zu ermahnen.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6019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17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0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Frutiger Next Pro Light"/>
        <a:ea typeface=".Aqua かな"/>
        <a:cs typeface=".Aqua かな"/>
      </a:majorFont>
      <a:minorFont>
        <a:latin typeface="Frutiger Next Pro Light"/>
        <a:ea typeface=".Aqua かな"/>
        <a:cs typeface=".Aqua かな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Landverheißung an Israel</Template>
  <TotalTime>0</TotalTime>
  <Words>1596</Words>
  <Application>Microsoft Office PowerPoint</Application>
  <PresentationFormat>Benutzerdefiniert</PresentationFormat>
  <Paragraphs>90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Design</vt:lpstr>
      <vt:lpstr>Echte Demut von Paulus lernen (Römer 12, 3.16; Philipper 2, 1-5)</vt:lpstr>
      <vt:lpstr>Gliederung</vt:lpstr>
      <vt:lpstr>Einführung</vt:lpstr>
      <vt:lpstr>PowerPoint-Präsentation</vt:lpstr>
      <vt:lpstr>1. Demut/niedrige Gesinnung „auf Griechisch“</vt:lpstr>
      <vt:lpstr>1. Demut/niedrige Gesinnung „auf Griechisch“</vt:lpstr>
      <vt:lpstr>PowerPoint-Präsentation</vt:lpstr>
      <vt:lpstr> 2. Schein-Demut und Aufgeblasensein bei Paulus</vt:lpstr>
      <vt:lpstr>2. Schein-Demut und Aufgeblasensein bei Paulus</vt:lpstr>
      <vt:lpstr>PowerPoint-Präsentation</vt:lpstr>
      <vt:lpstr>3. Echte Demut bei Paulus</vt:lpstr>
      <vt:lpstr>3. Echte Demut bei Paulus</vt:lpstr>
      <vt:lpstr>3. Echte Demut bei Paulus</vt:lpstr>
      <vt:lpstr>3. Echte Demut bei Paulus</vt:lpstr>
      <vt:lpstr>3. Echte Demut bei Paulus</vt:lpstr>
      <vt:lpstr>PowerPoint-Präsentation</vt:lpstr>
      <vt:lpstr>4. Demut bei Jesus und Petrus</vt:lpstr>
      <vt:lpstr>4. Demut bei Jesus und Petrus</vt:lpstr>
      <vt:lpstr>PowerPoint-Präsentation</vt:lpstr>
      <vt:lpstr>5. Folgen der gesunden Demut</vt:lpstr>
      <vt:lpstr>5. Folgen der gesunden Demut</vt:lpstr>
      <vt:lpstr>PowerPoint-Präsentation</vt:lpstr>
      <vt:lpstr>6. Schluss</vt:lpstr>
      <vt:lpstr>6. Schluss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Echte Demut von Paulus lernen</dc:title>
  <dc:creator>Jacob Thiessen</dc:creator>
  <cp:lastModifiedBy>Me</cp:lastModifiedBy>
  <cp:revision>431</cp:revision>
  <cp:lastPrinted>2020-02-16T11:35:12Z</cp:lastPrinted>
  <dcterms:created xsi:type="dcterms:W3CDTF">2019-05-30T07:49:33Z</dcterms:created>
  <dcterms:modified xsi:type="dcterms:W3CDTF">2020-03-18T20:51:09Z</dcterms:modified>
</cp:coreProperties>
</file>