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1"/>
  </p:notesMasterIdLst>
  <p:handoutMasterIdLst>
    <p:handoutMasterId r:id="rId42"/>
  </p:handoutMasterIdLst>
  <p:sldIdLst>
    <p:sldId id="1028" r:id="rId2"/>
    <p:sldId id="1029" r:id="rId3"/>
    <p:sldId id="896" r:id="rId4"/>
    <p:sldId id="1031" r:id="rId5"/>
    <p:sldId id="1060" r:id="rId6"/>
    <p:sldId id="1061" r:id="rId7"/>
    <p:sldId id="1032" r:id="rId8"/>
    <p:sldId id="1062" r:id="rId9"/>
    <p:sldId id="1033" r:id="rId10"/>
    <p:sldId id="1034" r:id="rId11"/>
    <p:sldId id="1035" r:id="rId12"/>
    <p:sldId id="1036" r:id="rId13"/>
    <p:sldId id="1037" r:id="rId14"/>
    <p:sldId id="1038" r:id="rId15"/>
    <p:sldId id="1039" r:id="rId16"/>
    <p:sldId id="1040" r:id="rId17"/>
    <p:sldId id="1042" r:id="rId18"/>
    <p:sldId id="1043" r:id="rId19"/>
    <p:sldId id="962" r:id="rId20"/>
    <p:sldId id="1044" r:id="rId21"/>
    <p:sldId id="1045" r:id="rId22"/>
    <p:sldId id="1046" r:id="rId23"/>
    <p:sldId id="1047" r:id="rId24"/>
    <p:sldId id="1030" r:id="rId25"/>
    <p:sldId id="1048" r:id="rId26"/>
    <p:sldId id="1049" r:id="rId27"/>
    <p:sldId id="1050" r:id="rId28"/>
    <p:sldId id="1051" r:id="rId29"/>
    <p:sldId id="1052" r:id="rId30"/>
    <p:sldId id="1053" r:id="rId31"/>
    <p:sldId id="1054" r:id="rId32"/>
    <p:sldId id="1055" r:id="rId33"/>
    <p:sldId id="1056" r:id="rId34"/>
    <p:sldId id="1057" r:id="rId35"/>
    <p:sldId id="1058" r:id="rId36"/>
    <p:sldId id="1064" r:id="rId37"/>
    <p:sldId id="259" r:id="rId38"/>
    <p:sldId id="1063" r:id="rId39"/>
    <p:sldId id="1059" r:id="rId40"/>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2" autoAdjust="0"/>
    <p:restoredTop sz="94698" autoAdjust="0"/>
  </p:normalViewPr>
  <p:slideViewPr>
    <p:cSldViewPr>
      <p:cViewPr varScale="1">
        <p:scale>
          <a:sx n="108" d="100"/>
          <a:sy n="108" d="100"/>
        </p:scale>
        <p:origin x="-67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74401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16905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20772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34185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16789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54036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87969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27408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49083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488306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32556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77367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0088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85461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93250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255823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34893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90354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9179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7792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305879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53390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84010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44761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902651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447068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9236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965250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66553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191347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6789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3867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391937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37213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59210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506867"/>
            <a:ext cx="11233248" cy="1323439"/>
          </a:xfrm>
        </p:spPr>
        <p:txBody>
          <a:bodyPr wrap="square">
            <a:spAutoFit/>
          </a:bodyPr>
          <a:lstStyle/>
          <a:p>
            <a:pPr algn="l"/>
            <a:r>
              <a:rPr lang="de-DE" altLang="de-DE" sz="8000" dirty="0">
                <a:solidFill>
                  <a:schemeClr val="tx1"/>
                </a:solidFill>
                <a:effectLst/>
                <a:latin typeface="Source Sans Pro Black" panose="020B0803030403020204" pitchFamily="34" charset="0"/>
                <a:ea typeface="Source Sans Pro Black" panose="020B0803030403020204" pitchFamily="34" charset="0"/>
              </a:rPr>
              <a:t>Ehre Vater und Mutter</a:t>
            </a:r>
          </a:p>
        </p:txBody>
      </p:sp>
      <p:sp>
        <p:nvSpPr>
          <p:cNvPr id="409603" name="Rectangle 3"/>
          <p:cNvSpPr>
            <a:spLocks noGrp="1" noChangeArrowheads="1"/>
          </p:cNvSpPr>
          <p:nvPr>
            <p:ph type="subTitle" idx="1"/>
          </p:nvPr>
        </p:nvSpPr>
        <p:spPr>
          <a:xfrm>
            <a:off x="3718653" y="3356992"/>
            <a:ext cx="7705939" cy="461665"/>
          </a:xfrm>
        </p:spPr>
        <p:txBody>
          <a:bodyPr wrap="square">
            <a:spAutoFit/>
          </a:bodyPr>
          <a:lstStyle/>
          <a:p>
            <a:pPr algn="r"/>
            <a:r>
              <a:rPr lang="de-DE" altLang="de-DE" sz="2400" dirty="0">
                <a:effectLst/>
                <a:latin typeface="Source Sans Pro" panose="020B0503030403020204" pitchFamily="34" charset="0"/>
                <a:ea typeface="Source Sans Pro" panose="020B0503030403020204" pitchFamily="34" charset="0"/>
                <a:cs typeface="+mj-cs"/>
              </a:rPr>
              <a:t>Gedanken zum Muttertag</a:t>
            </a:r>
          </a:p>
        </p:txBody>
      </p:sp>
      <p:sp>
        <p:nvSpPr>
          <p:cNvPr id="4" name="Rectangle 3"/>
          <p:cNvSpPr txBox="1">
            <a:spLocks noChangeArrowheads="1"/>
          </p:cNvSpPr>
          <p:nvPr/>
        </p:nvSpPr>
        <p:spPr bwMode="auto">
          <a:xfrm>
            <a:off x="5070051" y="2564904"/>
            <a:ext cx="63367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3600" dirty="0">
                <a:effectLst/>
                <a:latin typeface="Source Sans Pro" panose="020B0503030403020204" pitchFamily="34" charset="0"/>
                <a:ea typeface="Source Sans Pro" panose="020B0503030403020204" pitchFamily="34" charset="0"/>
                <a:cs typeface="+mj-cs"/>
              </a:rPr>
              <a:t>2. Mose 20,12</a:t>
            </a: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815807"/>
            <a:ext cx="11017224" cy="769441"/>
          </a:xfrm>
        </p:spPr>
        <p:txBody>
          <a:bodyPr wrap="square">
            <a:spAutoFit/>
          </a:bodyPr>
          <a:lstStyle/>
          <a:p>
            <a:pPr algn="l"/>
            <a:r>
              <a:rPr lang="de-DE" altLang="de-DE" sz="4400" dirty="0">
                <a:solidFill>
                  <a:schemeClr val="tx1"/>
                </a:solidFill>
                <a:effectLst/>
                <a:latin typeface="Source Sans Pro Black" panose="020B0803030403020204" pitchFamily="34" charset="0"/>
                <a:ea typeface="Source Sans Pro Black" panose="020B0803030403020204" pitchFamily="34" charset="0"/>
              </a:rPr>
              <a:t>Die skrupellosen Söhne Elis</a:t>
            </a:r>
          </a:p>
        </p:txBody>
      </p:sp>
      <p:sp>
        <p:nvSpPr>
          <p:cNvPr id="3" name="Rectangle 2">
            <a:extLst>
              <a:ext uri="{FF2B5EF4-FFF2-40B4-BE49-F238E27FC236}">
                <a16:creationId xmlns:a16="http://schemas.microsoft.com/office/drawing/2014/main" xmlns="" id="{9DE6EE08-A9AE-A436-2C5A-56CA837A50F2}"/>
              </a:ext>
            </a:extLst>
          </p:cNvPr>
          <p:cNvSpPr txBox="1">
            <a:spLocks noChangeArrowheads="1"/>
          </p:cNvSpPr>
          <p:nvPr/>
        </p:nvSpPr>
        <p:spPr bwMode="auto">
          <a:xfrm>
            <a:off x="479376" y="2657237"/>
            <a:ext cx="110172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de-DE" altLang="de-DE" sz="3200" kern="0" dirty="0">
                <a:solidFill>
                  <a:schemeClr val="tx1"/>
                </a:solidFill>
                <a:effectLst/>
                <a:latin typeface="Source Sans Pro Black" panose="020B0803030403020204" pitchFamily="34" charset="0"/>
                <a:ea typeface="Source Sans Pro Black" panose="020B0803030403020204" pitchFamily="34" charset="0"/>
              </a:rPr>
              <a:t>1. Samuel 2,12-36</a:t>
            </a:r>
          </a:p>
        </p:txBody>
      </p:sp>
    </p:spTree>
    <p:extLst>
      <p:ext uri="{BB962C8B-B14F-4D97-AF65-F5344CB8AC3E}">
        <p14:creationId xmlns:p14="http://schemas.microsoft.com/office/powerpoint/2010/main" val="380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846004"/>
            <a:ext cx="11521280"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„Sie kümmerten sich nicht um den Willen des HERRN.“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292494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Samuel 2,12</a:t>
            </a:r>
          </a:p>
        </p:txBody>
      </p:sp>
    </p:spTree>
    <p:extLst>
      <p:ext uri="{BB962C8B-B14F-4D97-AF65-F5344CB8AC3E}">
        <p14:creationId xmlns:p14="http://schemas.microsoft.com/office/powerpoint/2010/main" val="1903275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07368" y="404664"/>
            <a:ext cx="9649072" cy="2123658"/>
          </a:xfrm>
        </p:spPr>
        <p:txBody>
          <a:bodyPr wrap="square">
            <a:spAutoFit/>
          </a:bodyPr>
          <a:lstStyle/>
          <a:p>
            <a:pPr algn="l"/>
            <a:r>
              <a:rPr lang="de-DE" altLang="de-DE" sz="6600" dirty="0">
                <a:solidFill>
                  <a:schemeClr val="tx1"/>
                </a:solidFill>
                <a:effectLst/>
                <a:latin typeface="Source Sans Pro" panose="020B0503030403020204" pitchFamily="34" charset="0"/>
                <a:ea typeface="Source Sans Pro" panose="020B0503030403020204" pitchFamily="34" charset="0"/>
              </a:rPr>
              <a:t>„Die Söhne von Eli hörten nicht auf ihren Vater.“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27089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Samuel 2,25</a:t>
            </a:r>
          </a:p>
        </p:txBody>
      </p:sp>
    </p:spTree>
    <p:extLst>
      <p:ext uri="{BB962C8B-B14F-4D97-AF65-F5344CB8AC3E}">
        <p14:creationId xmlns:p14="http://schemas.microsoft.com/office/powerpoint/2010/main" val="4271391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815807"/>
            <a:ext cx="11017224" cy="769441"/>
          </a:xfrm>
        </p:spPr>
        <p:txBody>
          <a:bodyPr wrap="square">
            <a:spAutoFit/>
          </a:bodyPr>
          <a:lstStyle/>
          <a:p>
            <a:pPr algn="l"/>
            <a:r>
              <a:rPr lang="de-DE" altLang="de-DE" sz="4400" dirty="0">
                <a:solidFill>
                  <a:schemeClr val="tx1"/>
                </a:solidFill>
                <a:effectLst/>
                <a:latin typeface="Source Sans Pro Black" panose="020B0803030403020204" pitchFamily="34" charset="0"/>
                <a:ea typeface="Source Sans Pro Black" panose="020B0803030403020204" pitchFamily="34" charset="0"/>
              </a:rPr>
              <a:t>Die bestechlichen Söhne Samuels</a:t>
            </a:r>
          </a:p>
        </p:txBody>
      </p:sp>
      <p:sp>
        <p:nvSpPr>
          <p:cNvPr id="3" name="Rectangle 2">
            <a:extLst>
              <a:ext uri="{FF2B5EF4-FFF2-40B4-BE49-F238E27FC236}">
                <a16:creationId xmlns:a16="http://schemas.microsoft.com/office/drawing/2014/main" xmlns="" id="{9DE6EE08-A9AE-A436-2C5A-56CA837A50F2}"/>
              </a:ext>
            </a:extLst>
          </p:cNvPr>
          <p:cNvSpPr txBox="1">
            <a:spLocks noChangeArrowheads="1"/>
          </p:cNvSpPr>
          <p:nvPr/>
        </p:nvSpPr>
        <p:spPr bwMode="auto">
          <a:xfrm>
            <a:off x="479376" y="2657237"/>
            <a:ext cx="110172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de-DE" altLang="de-DE" sz="3200" kern="0" dirty="0">
                <a:solidFill>
                  <a:schemeClr val="tx1"/>
                </a:solidFill>
                <a:effectLst/>
                <a:latin typeface="Source Sans Pro Black" panose="020B0803030403020204" pitchFamily="34" charset="0"/>
                <a:ea typeface="Source Sans Pro Black" panose="020B0803030403020204" pitchFamily="34" charset="0"/>
              </a:rPr>
              <a:t>1. Samuel 8,1-3</a:t>
            </a:r>
          </a:p>
        </p:txBody>
      </p:sp>
    </p:spTree>
    <p:extLst>
      <p:ext uri="{BB962C8B-B14F-4D97-AF65-F5344CB8AC3E}">
        <p14:creationId xmlns:p14="http://schemas.microsoft.com/office/powerpoint/2010/main" val="894795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153128"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„Sie folgten nicht dem Vorbild ihres Vaters, sondern suchten sich zu bereichern. Sie </a:t>
            </a:r>
            <a:r>
              <a:rPr lang="de-DE" altLang="de-DE" sz="4400" dirty="0" err="1">
                <a:solidFill>
                  <a:schemeClr val="tx1"/>
                </a:solidFill>
                <a:effectLst/>
                <a:latin typeface="Source Sans Pro" panose="020B0503030403020204" pitchFamily="34" charset="0"/>
                <a:ea typeface="Source Sans Pro" panose="020B0503030403020204" pitchFamily="34" charset="0"/>
              </a:rPr>
              <a:t>liessen</a:t>
            </a:r>
            <a:r>
              <a:rPr lang="de-DE" altLang="de-DE" sz="4400" dirty="0">
                <a:solidFill>
                  <a:schemeClr val="tx1"/>
                </a:solidFill>
                <a:effectLst/>
                <a:latin typeface="Source Sans Pro" panose="020B0503030403020204" pitchFamily="34" charset="0"/>
                <a:ea typeface="Source Sans Pro" panose="020B0503030403020204" pitchFamily="34" charset="0"/>
              </a:rPr>
              <a:t> sich durch Bestechung in ihrem Urteil beeinflussen.“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104112" y="342900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Samuel 8,3</a:t>
            </a:r>
          </a:p>
        </p:txBody>
      </p:sp>
    </p:spTree>
    <p:extLst>
      <p:ext uri="{BB962C8B-B14F-4D97-AF65-F5344CB8AC3E}">
        <p14:creationId xmlns:p14="http://schemas.microsoft.com/office/powerpoint/2010/main" val="1305476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815807"/>
            <a:ext cx="11017224" cy="769441"/>
          </a:xfrm>
        </p:spPr>
        <p:txBody>
          <a:bodyPr wrap="square">
            <a:spAutoFit/>
          </a:bodyPr>
          <a:lstStyle/>
          <a:p>
            <a:pPr algn="l"/>
            <a:r>
              <a:rPr lang="de-DE" altLang="de-DE" sz="4400" dirty="0">
                <a:solidFill>
                  <a:schemeClr val="tx1"/>
                </a:solidFill>
                <a:effectLst/>
                <a:latin typeface="Source Sans Pro Black" panose="020B0803030403020204" pitchFamily="34" charset="0"/>
                <a:ea typeface="Source Sans Pro Black" panose="020B0803030403020204" pitchFamily="34" charset="0"/>
              </a:rPr>
              <a:t>Der rebellische Sohn Davids</a:t>
            </a:r>
          </a:p>
        </p:txBody>
      </p:sp>
      <p:sp>
        <p:nvSpPr>
          <p:cNvPr id="3" name="Rectangle 2">
            <a:extLst>
              <a:ext uri="{FF2B5EF4-FFF2-40B4-BE49-F238E27FC236}">
                <a16:creationId xmlns:a16="http://schemas.microsoft.com/office/drawing/2014/main" xmlns="" id="{9DE6EE08-A9AE-A436-2C5A-56CA837A50F2}"/>
              </a:ext>
            </a:extLst>
          </p:cNvPr>
          <p:cNvSpPr txBox="1">
            <a:spLocks noChangeArrowheads="1"/>
          </p:cNvSpPr>
          <p:nvPr/>
        </p:nvSpPr>
        <p:spPr bwMode="auto">
          <a:xfrm>
            <a:off x="479376" y="2657237"/>
            <a:ext cx="110172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de-DE" altLang="de-DE" sz="3200" kern="0" dirty="0">
                <a:solidFill>
                  <a:schemeClr val="tx1"/>
                </a:solidFill>
                <a:effectLst/>
                <a:latin typeface="Source Sans Pro Black" panose="020B0803030403020204" pitchFamily="34" charset="0"/>
                <a:ea typeface="Source Sans Pro Black" panose="020B0803030403020204" pitchFamily="34" charset="0"/>
              </a:rPr>
              <a:t>2. Samuel 15,1-18,32</a:t>
            </a:r>
          </a:p>
        </p:txBody>
      </p:sp>
    </p:spTree>
    <p:extLst>
      <p:ext uri="{BB962C8B-B14F-4D97-AF65-F5344CB8AC3E}">
        <p14:creationId xmlns:p14="http://schemas.microsoft.com/office/powerpoint/2010/main" val="3307801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260648"/>
            <a:ext cx="11041944" cy="4154984"/>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König David war tief getroffen. Er stieg zur Wachstube über dem Tor hinauf und klagte: »Mein Sohn, mein Absalom! Mein Sohn, mein Sohn, mein Absalom! Wäre ich doch an deiner Stelle gestorben! Mein Absalom, mein Sohn, mein Sohn!«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88064" y="458112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Samuel 19,1</a:t>
            </a:r>
          </a:p>
        </p:txBody>
      </p:sp>
    </p:spTree>
    <p:extLst>
      <p:ext uri="{BB962C8B-B14F-4D97-AF65-F5344CB8AC3E}">
        <p14:creationId xmlns:p14="http://schemas.microsoft.com/office/powerpoint/2010/main" val="2281903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1521280"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»Du sollst deinen Vater und deine Mutter ehren« ist das erste Gebot, dem eine Zusage folgt: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Dann wird es dir gutgehen, und du wirst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lange leben auf dieser Erde.«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344214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6,2-3</a:t>
            </a:r>
          </a:p>
        </p:txBody>
      </p:sp>
    </p:spTree>
    <p:extLst>
      <p:ext uri="{BB962C8B-B14F-4D97-AF65-F5344CB8AC3E}">
        <p14:creationId xmlns:p14="http://schemas.microsoft.com/office/powerpoint/2010/main" val="4067392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801200"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„Nur wer sich schuldig macht, muss sterben. Der Sohn soll nicht für den Vater </a:t>
            </a:r>
            <a:r>
              <a:rPr lang="de-DE" altLang="de-DE" sz="4400" dirty="0" err="1">
                <a:solidFill>
                  <a:schemeClr val="tx1"/>
                </a:solidFill>
                <a:effectLst/>
                <a:latin typeface="Source Sans Pro" panose="020B0503030403020204" pitchFamily="34" charset="0"/>
                <a:ea typeface="Source Sans Pro" panose="020B0503030403020204" pitchFamily="34" charset="0"/>
              </a:rPr>
              <a:t>büssen</a:t>
            </a:r>
            <a:r>
              <a:rPr lang="de-DE" altLang="de-DE" sz="4400" dirty="0">
                <a:solidFill>
                  <a:schemeClr val="tx1"/>
                </a:solidFill>
                <a:effectLst/>
                <a:latin typeface="Source Sans Pro" panose="020B0503030403020204" pitchFamily="34" charset="0"/>
                <a:ea typeface="Source Sans Pro" panose="020B0503030403020204" pitchFamily="34" charset="0"/>
              </a:rPr>
              <a:t> und der Vater nicht für den Sohn.“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Hesekiel 18,20</a:t>
            </a:r>
          </a:p>
        </p:txBody>
      </p:sp>
    </p:spTree>
    <p:extLst>
      <p:ext uri="{BB962C8B-B14F-4D97-AF65-F5344CB8AC3E}">
        <p14:creationId xmlns:p14="http://schemas.microsoft.com/office/powerpoint/2010/main" val="1119384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20688"/>
            <a:ext cx="10873208"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 </a:t>
            </a:r>
            <a:r>
              <a:rPr lang="de-CH" altLang="de-DE" sz="6000" dirty="0">
                <a:solidFill>
                  <a:schemeClr val="tx1"/>
                </a:solidFill>
                <a:effectLst/>
                <a:latin typeface="Source Sans Pro Black" panose="020B0803030403020204" pitchFamily="34" charset="0"/>
                <a:ea typeface="Source Sans Pro Black" panose="020B0803030403020204" pitchFamily="34" charset="0"/>
              </a:rPr>
              <a:t>Wie ehren wir unsere Eltern</a:t>
            </a:r>
            <a:endParaRPr lang="de-DE" altLang="de-DE" sz="6000" dirty="0">
              <a:solidFill>
                <a:schemeClr val="tx1"/>
              </a:solidFill>
              <a:effectLst/>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404664"/>
            <a:ext cx="9649072"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„Du sollst deinen Vater und deine Mutter ehren. Dann wirst du lange in dem Land leben, das dir der HERR, dein Gott, gibt.“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294340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2. Mose 20,12</a:t>
            </a:r>
          </a:p>
        </p:txBody>
      </p:sp>
    </p:spTree>
    <p:extLst>
      <p:ext uri="{BB962C8B-B14F-4D97-AF65-F5344CB8AC3E}">
        <p14:creationId xmlns:p14="http://schemas.microsoft.com/office/powerpoint/2010/main" val="1116781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1328574"/>
            <a:ext cx="10081120" cy="1446550"/>
          </a:xfrm>
        </p:spPr>
        <p:txBody>
          <a:bodyPr wrap="square">
            <a:spAutoFit/>
          </a:bodyPr>
          <a:lstStyle/>
          <a:p>
            <a:pPr algn="l"/>
            <a:r>
              <a:rPr lang="de-DE" altLang="de-DE" sz="4400" dirty="0">
                <a:solidFill>
                  <a:schemeClr val="tx1"/>
                </a:solidFill>
                <a:effectLst/>
                <a:latin typeface="Source Sans Pro Black" panose="020B0803030403020204" pitchFamily="34" charset="0"/>
                <a:ea typeface="Source Sans Pro Black" panose="020B0803030403020204" pitchFamily="34" charset="0"/>
              </a:rPr>
              <a:t>1. Wir ehren die Eltern, indem wir ihnen mit Respekt begegnen</a:t>
            </a:r>
          </a:p>
        </p:txBody>
      </p:sp>
    </p:spTree>
    <p:extLst>
      <p:ext uri="{BB962C8B-B14F-4D97-AF65-F5344CB8AC3E}">
        <p14:creationId xmlns:p14="http://schemas.microsoft.com/office/powerpoint/2010/main" val="2036228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9649072"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„Achte deinen Vater und deine Mutter, du verdankst ihnen das Leben! Hör auch dann noch auf sie, wenn sie alt geworden sind.“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522920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Sprüche 23,22</a:t>
            </a:r>
          </a:p>
        </p:txBody>
      </p:sp>
    </p:spTree>
    <p:extLst>
      <p:ext uri="{BB962C8B-B14F-4D97-AF65-F5344CB8AC3E}">
        <p14:creationId xmlns:p14="http://schemas.microsoft.com/office/powerpoint/2010/main" val="1714921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1328574"/>
            <a:ext cx="10081120" cy="1446550"/>
          </a:xfrm>
        </p:spPr>
        <p:txBody>
          <a:bodyPr wrap="square">
            <a:spAutoFit/>
          </a:bodyPr>
          <a:lstStyle/>
          <a:p>
            <a:pPr algn="l"/>
            <a:r>
              <a:rPr lang="de-DE" altLang="de-DE" sz="4400" dirty="0">
                <a:solidFill>
                  <a:schemeClr val="tx1"/>
                </a:solidFill>
                <a:effectLst/>
                <a:latin typeface="Source Sans Pro Black" panose="020B0803030403020204" pitchFamily="34" charset="0"/>
                <a:ea typeface="Source Sans Pro Black" panose="020B0803030403020204" pitchFamily="34" charset="0"/>
              </a:rPr>
              <a:t>2. Wir ehren die Eltern, indem wir Verantwortung übernehmen</a:t>
            </a:r>
          </a:p>
        </p:txBody>
      </p:sp>
    </p:spTree>
    <p:extLst>
      <p:ext uri="{BB962C8B-B14F-4D97-AF65-F5344CB8AC3E}">
        <p14:creationId xmlns:p14="http://schemas.microsoft.com/office/powerpoint/2010/main" val="4156694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873208"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„Ihr lehrt, man könne zu seinem Vater oder zu seiner Mutter sagen: „Alles, was dir eigentlich von mir als Unterstützung zusteht, erkläre ich zur Opfergabe“; dann brauche man seine Eltern nicht mehr zu unterstützen.“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407707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15,5-6</a:t>
            </a:r>
          </a:p>
        </p:txBody>
      </p:sp>
    </p:spTree>
    <p:extLst>
      <p:ext uri="{BB962C8B-B14F-4D97-AF65-F5344CB8AC3E}">
        <p14:creationId xmlns:p14="http://schemas.microsoft.com/office/powerpoint/2010/main" val="2629628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27348" y="836712"/>
            <a:ext cx="11737304"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III. Die Eltern ehren hat Grenzen</a:t>
            </a:r>
          </a:p>
        </p:txBody>
      </p:sp>
    </p:spTree>
    <p:extLst>
      <p:ext uri="{BB962C8B-B14F-4D97-AF65-F5344CB8AC3E}">
        <p14:creationId xmlns:p14="http://schemas.microsoft.com/office/powerpoint/2010/main" val="307568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1328574"/>
            <a:ext cx="10081120" cy="1446550"/>
          </a:xfrm>
        </p:spPr>
        <p:txBody>
          <a:bodyPr wrap="square">
            <a:spAutoFit/>
          </a:bodyPr>
          <a:lstStyle/>
          <a:p>
            <a:pPr algn="l"/>
            <a:r>
              <a:rPr lang="de-DE" altLang="de-DE" sz="4400" dirty="0">
                <a:solidFill>
                  <a:schemeClr val="tx1"/>
                </a:solidFill>
                <a:effectLst/>
                <a:latin typeface="Source Sans Pro Black" panose="020B0803030403020204" pitchFamily="34" charset="0"/>
                <a:ea typeface="Source Sans Pro Black" panose="020B0803030403020204" pitchFamily="34" charset="0"/>
              </a:rPr>
              <a:t>1. Die Eltern ehren </a:t>
            </a:r>
            <a:r>
              <a:rPr lang="de-DE" altLang="de-DE" sz="4400" dirty="0" err="1">
                <a:solidFill>
                  <a:schemeClr val="tx1"/>
                </a:solidFill>
                <a:effectLst/>
                <a:latin typeface="Source Sans Pro Black" panose="020B0803030403020204" pitchFamily="34" charset="0"/>
                <a:ea typeface="Source Sans Pro Black" panose="020B0803030403020204" pitchFamily="34" charset="0"/>
              </a:rPr>
              <a:t>heisst</a:t>
            </a:r>
            <a:r>
              <a:rPr lang="de-DE" altLang="de-DE" sz="4400" dirty="0">
                <a:solidFill>
                  <a:schemeClr val="tx1"/>
                </a:solidFill>
                <a:effectLst/>
                <a:latin typeface="Source Sans Pro Black" panose="020B0803030403020204" pitchFamily="34" charset="0"/>
                <a:ea typeface="Source Sans Pro Black" panose="020B0803030403020204" pitchFamily="34" charset="0"/>
              </a:rPr>
              <a:t> nicht,</a:t>
            </a:r>
            <a:br>
              <a:rPr lang="de-DE" altLang="de-DE" sz="4400" dirty="0">
                <a:solidFill>
                  <a:schemeClr val="tx1"/>
                </a:solidFill>
                <a:effectLst/>
                <a:latin typeface="Source Sans Pro Black" panose="020B0803030403020204" pitchFamily="34" charset="0"/>
                <a:ea typeface="Source Sans Pro Black" panose="020B0803030403020204" pitchFamily="34" charset="0"/>
              </a:rPr>
            </a:br>
            <a:r>
              <a:rPr lang="de-DE" altLang="de-DE" sz="4400" dirty="0">
                <a:solidFill>
                  <a:schemeClr val="tx1"/>
                </a:solidFill>
                <a:effectLst/>
                <a:latin typeface="Source Sans Pro Black" panose="020B0803030403020204" pitchFamily="34" charset="0"/>
                <a:ea typeface="Source Sans Pro Black" panose="020B0803030403020204" pitchFamily="34" charset="0"/>
              </a:rPr>
              <a:t>sich bestimmen zu lassen</a:t>
            </a:r>
          </a:p>
        </p:txBody>
      </p:sp>
    </p:spTree>
    <p:extLst>
      <p:ext uri="{BB962C8B-B14F-4D97-AF65-F5344CB8AC3E}">
        <p14:creationId xmlns:p14="http://schemas.microsoft.com/office/powerpoint/2010/main" val="924181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945216"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„Deshalb verlässt ein Mann Vater und Mutter, um mit seiner Frau zu leben. Die zwei sind dann eins, mit Leib und Seele.“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53998" y="27089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Mose 2,24</a:t>
            </a:r>
          </a:p>
        </p:txBody>
      </p:sp>
    </p:spTree>
    <p:extLst>
      <p:ext uri="{BB962C8B-B14F-4D97-AF65-F5344CB8AC3E}">
        <p14:creationId xmlns:p14="http://schemas.microsoft.com/office/powerpoint/2010/main" val="3618387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980728"/>
            <a:ext cx="10081120" cy="1446550"/>
          </a:xfrm>
        </p:spPr>
        <p:txBody>
          <a:bodyPr wrap="square">
            <a:spAutoFit/>
          </a:bodyPr>
          <a:lstStyle/>
          <a:p>
            <a:pPr algn="l"/>
            <a:r>
              <a:rPr lang="de-DE" altLang="de-DE" sz="4400" dirty="0">
                <a:solidFill>
                  <a:schemeClr val="tx1"/>
                </a:solidFill>
                <a:effectLst/>
                <a:latin typeface="Source Sans Pro Black" panose="020B0803030403020204" pitchFamily="34" charset="0"/>
                <a:ea typeface="Source Sans Pro Black" panose="020B0803030403020204" pitchFamily="34" charset="0"/>
              </a:rPr>
              <a:t>2. Die Eltern ehren </a:t>
            </a:r>
            <a:r>
              <a:rPr lang="de-DE" altLang="de-DE" sz="4400" dirty="0" err="1">
                <a:solidFill>
                  <a:schemeClr val="tx1"/>
                </a:solidFill>
                <a:effectLst/>
                <a:latin typeface="Source Sans Pro Black" panose="020B0803030403020204" pitchFamily="34" charset="0"/>
                <a:ea typeface="Source Sans Pro Black" panose="020B0803030403020204" pitchFamily="34" charset="0"/>
              </a:rPr>
              <a:t>heisst</a:t>
            </a:r>
            <a:r>
              <a:rPr lang="de-DE" altLang="de-DE" sz="4400" dirty="0">
                <a:solidFill>
                  <a:schemeClr val="tx1"/>
                </a:solidFill>
                <a:effectLst/>
                <a:latin typeface="Source Sans Pro Black" panose="020B0803030403020204" pitchFamily="34" charset="0"/>
                <a:ea typeface="Source Sans Pro Black" panose="020B0803030403020204" pitchFamily="34" charset="0"/>
              </a:rPr>
              <a:t>,</a:t>
            </a:r>
            <a:br>
              <a:rPr lang="de-DE" altLang="de-DE" sz="4400" dirty="0">
                <a:solidFill>
                  <a:schemeClr val="tx1"/>
                </a:solidFill>
                <a:effectLst/>
                <a:latin typeface="Source Sans Pro Black" panose="020B0803030403020204" pitchFamily="34" charset="0"/>
                <a:ea typeface="Source Sans Pro Black" panose="020B0803030403020204" pitchFamily="34" charset="0"/>
              </a:rPr>
            </a:br>
            <a:r>
              <a:rPr lang="de-DE" altLang="de-DE" sz="4400" dirty="0">
                <a:solidFill>
                  <a:schemeClr val="tx1"/>
                </a:solidFill>
                <a:effectLst/>
                <a:latin typeface="Source Sans Pro Black" panose="020B0803030403020204" pitchFamily="34" charset="0"/>
                <a:ea typeface="Source Sans Pro Black" panose="020B0803030403020204" pitchFamily="34" charset="0"/>
              </a:rPr>
              <a:t>Gottes Reich nicht zu vernachlässigen</a:t>
            </a:r>
          </a:p>
        </p:txBody>
      </p:sp>
    </p:spTree>
    <p:extLst>
      <p:ext uri="{BB962C8B-B14F-4D97-AF65-F5344CB8AC3E}">
        <p14:creationId xmlns:p14="http://schemas.microsoft.com/office/powerpoint/2010/main" val="1609494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377264"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jemand zu mir kommen will, muss er alles andere zurückstellen – Vater und Mutter, Frau und Kinder, Brüder und Schwestern,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ja sogar sein eigenes Leben; sonst kann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er nicht mein Jünger sein.“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3810531"/>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Lukas-Evangelium 14,26</a:t>
            </a:r>
          </a:p>
        </p:txBody>
      </p:sp>
    </p:spTree>
    <p:extLst>
      <p:ext uri="{BB962C8B-B14F-4D97-AF65-F5344CB8AC3E}">
        <p14:creationId xmlns:p14="http://schemas.microsoft.com/office/powerpoint/2010/main" val="3998766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305256"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„Jeder, der um meines Namens willen Häuser, Brüder, Schwestern, Vater, Mutter, Kinder oder Äcker zurücklässt, wird alles hundertfach wiederbekommen und wird das</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ewige Leben erhalten.“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364502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19,29</a:t>
            </a:r>
          </a:p>
        </p:txBody>
      </p:sp>
    </p:spTree>
    <p:extLst>
      <p:ext uri="{BB962C8B-B14F-4D97-AF65-F5344CB8AC3E}">
        <p14:creationId xmlns:p14="http://schemas.microsoft.com/office/powerpoint/2010/main" val="422543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785029"/>
            <a:ext cx="11017224" cy="830997"/>
          </a:xfrm>
        </p:spPr>
        <p:txBody>
          <a:bodyPr wrap="square">
            <a:spAutoFit/>
          </a:bodyPr>
          <a:lstStyle/>
          <a:p>
            <a:pPr algn="l"/>
            <a:r>
              <a:rPr lang="de-DE" altLang="de-DE" sz="4800" dirty="0">
                <a:solidFill>
                  <a:schemeClr val="tx1"/>
                </a:solidFill>
                <a:effectLst/>
                <a:latin typeface="Source Sans Pro Black" panose="020B0803030403020204" pitchFamily="34" charset="0"/>
                <a:ea typeface="Source Sans Pro Black" panose="020B0803030403020204" pitchFamily="34" charset="0"/>
              </a:rPr>
              <a:t>I. Ein wichtiges und notwendiges Gebot</a:t>
            </a:r>
          </a:p>
        </p:txBody>
      </p:sp>
    </p:spTree>
    <p:extLst>
      <p:ext uri="{BB962C8B-B14F-4D97-AF65-F5344CB8AC3E}">
        <p14:creationId xmlns:p14="http://schemas.microsoft.com/office/powerpoint/2010/main" val="3379662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05326" y="476672"/>
            <a:ext cx="11377264" cy="1754326"/>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„Deine Mutter und deine Brüder stehen </a:t>
            </a:r>
            <a:r>
              <a:rPr lang="de-DE" altLang="de-DE" dirty="0" err="1">
                <a:solidFill>
                  <a:schemeClr val="tx1"/>
                </a:solidFill>
                <a:effectLst/>
                <a:latin typeface="Source Sans Pro" panose="020B0503030403020204" pitchFamily="34" charset="0"/>
                <a:ea typeface="Source Sans Pro" panose="020B0503030403020204" pitchFamily="34" charset="0"/>
              </a:rPr>
              <a:t>draussen</a:t>
            </a:r>
            <a:r>
              <a:rPr lang="de-DE" altLang="de-DE" dirty="0">
                <a:solidFill>
                  <a:schemeClr val="tx1"/>
                </a:solidFill>
                <a:effectLst/>
                <a:latin typeface="Source Sans Pro" panose="020B0503030403020204" pitchFamily="34" charset="0"/>
                <a:ea typeface="Source Sans Pro" panose="020B0503030403020204" pitchFamily="34" charset="0"/>
              </a:rPr>
              <a:t> und wollen dich sprechen!“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12,47</a:t>
            </a:r>
          </a:p>
        </p:txBody>
      </p:sp>
    </p:spTree>
    <p:extLst>
      <p:ext uri="{BB962C8B-B14F-4D97-AF65-F5344CB8AC3E}">
        <p14:creationId xmlns:p14="http://schemas.microsoft.com/office/powerpoint/2010/main" val="95905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404664"/>
            <a:ext cx="9649072" cy="1938992"/>
          </a:xfrm>
        </p:spPr>
        <p:txBody>
          <a:bodyPr wrap="square">
            <a:spAutoFit/>
          </a:bodyPr>
          <a:lstStyle/>
          <a:p>
            <a:pPr algn="l"/>
            <a:r>
              <a:rPr lang="de-DE" altLang="de-DE" sz="6000" dirty="0">
                <a:solidFill>
                  <a:schemeClr val="tx1"/>
                </a:solidFill>
                <a:effectLst/>
                <a:latin typeface="Source Sans Pro" panose="020B0503030403020204" pitchFamily="34" charset="0"/>
                <a:ea typeface="Source Sans Pro" panose="020B0503030403020204" pitchFamily="34" charset="0"/>
              </a:rPr>
              <a:t>„Wer ist meine Mutter,</a:t>
            </a:r>
            <a:br>
              <a:rPr lang="de-DE" altLang="de-DE" sz="6000" dirty="0">
                <a:solidFill>
                  <a:schemeClr val="tx1"/>
                </a:solidFill>
                <a:effectLst/>
                <a:latin typeface="Source Sans Pro" panose="020B0503030403020204" pitchFamily="34" charset="0"/>
                <a:ea typeface="Source Sans Pro" panose="020B0503030403020204" pitchFamily="34" charset="0"/>
              </a:rPr>
            </a:br>
            <a:r>
              <a:rPr lang="de-DE" altLang="de-DE" sz="6000" dirty="0">
                <a:solidFill>
                  <a:schemeClr val="tx1"/>
                </a:solidFill>
                <a:effectLst/>
                <a:latin typeface="Source Sans Pro" panose="020B0503030403020204" pitchFamily="34" charset="0"/>
                <a:ea typeface="Source Sans Pro" panose="020B0503030403020204" pitchFamily="34" charset="0"/>
              </a:rPr>
              <a:t>und wer sind meine Brüder?“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12,48</a:t>
            </a:r>
          </a:p>
        </p:txBody>
      </p:sp>
    </p:spTree>
    <p:extLst>
      <p:ext uri="{BB962C8B-B14F-4D97-AF65-F5344CB8AC3E}">
        <p14:creationId xmlns:p14="http://schemas.microsoft.com/office/powerpoint/2010/main" val="54311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665296"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„Seht, das sind meine Mutter und meine Brüder! Denn wer den Willen meines Vaters im Himmel tut, der ist mein Bruder, meine Schwester</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und meine Mutter.“</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3198167"/>
            <a:ext cx="4320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12,49-50</a:t>
            </a:r>
          </a:p>
        </p:txBody>
      </p:sp>
    </p:spTree>
    <p:extLst>
      <p:ext uri="{BB962C8B-B14F-4D97-AF65-F5344CB8AC3E}">
        <p14:creationId xmlns:p14="http://schemas.microsoft.com/office/powerpoint/2010/main" val="3041143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476672"/>
            <a:ext cx="7992888" cy="1938992"/>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IV. Die Schattenseiten</a:t>
            </a:r>
            <a:br>
              <a:rPr lang="de-DE" altLang="de-DE" sz="6000" dirty="0">
                <a:solidFill>
                  <a:schemeClr val="tx1"/>
                </a:solidFill>
                <a:effectLst/>
                <a:latin typeface="Source Sans Pro Black" panose="020B0803030403020204" pitchFamily="34" charset="0"/>
                <a:ea typeface="Source Sans Pro Black" panose="020B0803030403020204" pitchFamily="34" charset="0"/>
              </a:rPr>
            </a:br>
            <a:r>
              <a:rPr lang="de-DE" altLang="de-DE" sz="6000" dirty="0">
                <a:solidFill>
                  <a:schemeClr val="tx1"/>
                </a:solidFill>
                <a:effectLst/>
                <a:latin typeface="Source Sans Pro Black" panose="020B0803030403020204" pitchFamily="34" charset="0"/>
                <a:ea typeface="Source Sans Pro Black" panose="020B0803030403020204" pitchFamily="34" charset="0"/>
              </a:rPr>
              <a:t>       des Muttertags</a:t>
            </a:r>
          </a:p>
        </p:txBody>
      </p:sp>
    </p:spTree>
    <p:extLst>
      <p:ext uri="{BB962C8B-B14F-4D97-AF65-F5344CB8AC3E}">
        <p14:creationId xmlns:p14="http://schemas.microsoft.com/office/powerpoint/2010/main" val="1748233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19336" y="404664"/>
            <a:ext cx="11809312" cy="1754326"/>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„Wenn Vater und Mutter mich </a:t>
            </a:r>
            <a:r>
              <a:rPr lang="de-DE" altLang="de-DE" dirty="0" err="1">
                <a:solidFill>
                  <a:schemeClr val="tx1"/>
                </a:solidFill>
                <a:effectLst/>
                <a:latin typeface="Source Sans Pro" panose="020B0503030403020204" pitchFamily="34" charset="0"/>
                <a:ea typeface="Source Sans Pro" panose="020B0503030403020204" pitchFamily="34" charset="0"/>
              </a:rPr>
              <a:t>verstossen</a:t>
            </a:r>
            <a:r>
              <a:rPr lang="de-DE" altLang="de-DE" dirty="0">
                <a:solidFill>
                  <a:schemeClr val="tx1"/>
                </a:solidFill>
                <a:effectLst/>
                <a:latin typeface="Source Sans Pro" panose="020B0503030403020204" pitchFamily="34" charset="0"/>
                <a:ea typeface="Source Sans Pro" panose="020B0503030403020204" pitchFamily="34" charset="0"/>
              </a:rPr>
              <a:t>, du, HERR, nimmst mich auf.“</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92144" y="2564904"/>
            <a:ext cx="4320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Psalm 27,10</a:t>
            </a:r>
          </a:p>
        </p:txBody>
      </p:sp>
    </p:spTree>
    <p:extLst>
      <p:ext uri="{BB962C8B-B14F-4D97-AF65-F5344CB8AC3E}">
        <p14:creationId xmlns:p14="http://schemas.microsoft.com/office/powerpoint/2010/main" val="3269384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873208"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„Bringt eine Mutter es fertig, ihren Säugling zu vergessen? Hat sie nicht Mitleid mit dem Kind, das sie in ihrem Leib getragen hat? Und selbst wenn sie es vergessen könnte, ich vergesse euch nicht!“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032104" y="3738523"/>
            <a:ext cx="4320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Jesaja 49,15</a:t>
            </a:r>
          </a:p>
        </p:txBody>
      </p:sp>
    </p:spTree>
    <p:extLst>
      <p:ext uri="{BB962C8B-B14F-4D97-AF65-F5344CB8AC3E}">
        <p14:creationId xmlns:p14="http://schemas.microsoft.com/office/powerpoint/2010/main" val="3591330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1377264"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„Gott wird alle ihre Tränen abwischen. Es wird keinen Tod mehr geben, kein Leid und keine Schmerzen, und es werden keine Angstschreie mehr zu hören sein. Denn was früher war, ist vergangen.“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12464" y="3933056"/>
            <a:ext cx="4320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Offenbarung 21,4</a:t>
            </a:r>
          </a:p>
        </p:txBody>
      </p:sp>
    </p:spTree>
    <p:extLst>
      <p:ext uri="{BB962C8B-B14F-4D97-AF65-F5344CB8AC3E}">
        <p14:creationId xmlns:p14="http://schemas.microsoft.com/office/powerpoint/2010/main" val="3271230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92696"/>
            <a:ext cx="82809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692696"/>
            <a:ext cx="11161240" cy="923330"/>
          </a:xfrm>
        </p:spPr>
        <p:txBody>
          <a:bodyPr wrap="square">
            <a:spAutoFit/>
          </a:bodyPr>
          <a:lstStyle/>
          <a:p>
            <a:pPr algn="l"/>
            <a:r>
              <a:rPr lang="de-DE" altLang="de-DE" dirty="0">
                <a:solidFill>
                  <a:schemeClr val="tx1"/>
                </a:solidFill>
                <a:effectLst/>
                <a:latin typeface="Source Sans Pro" panose="020B0503030403020204" pitchFamily="34" charset="0"/>
                <a:ea typeface="Source Sans Pro" panose="020B0503030403020204" pitchFamily="34" charset="0"/>
              </a:rPr>
              <a:t>»Ehre deinen Vater und deine Mutter!«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20136" y="2420888"/>
            <a:ext cx="4320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6,2</a:t>
            </a:r>
          </a:p>
        </p:txBody>
      </p:sp>
    </p:spTree>
    <p:extLst>
      <p:ext uri="{BB962C8B-B14F-4D97-AF65-F5344CB8AC3E}">
        <p14:creationId xmlns:p14="http://schemas.microsoft.com/office/powerpoint/2010/main" val="972325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161240"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Das ist das erste Gebot, das mit einer Zusage verbunden ist, mit der Zusage: »Dann wird es dir gut gehen, und du wirst lange auf dieser Erde leben.«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248128" y="3266321"/>
            <a:ext cx="43204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6,2-3</a:t>
            </a:r>
          </a:p>
        </p:txBody>
      </p:sp>
    </p:spTree>
    <p:extLst>
      <p:ext uri="{BB962C8B-B14F-4D97-AF65-F5344CB8AC3E}">
        <p14:creationId xmlns:p14="http://schemas.microsoft.com/office/powerpoint/2010/main" val="245104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815807"/>
            <a:ext cx="11017224" cy="769441"/>
          </a:xfrm>
        </p:spPr>
        <p:txBody>
          <a:bodyPr wrap="square">
            <a:spAutoFit/>
          </a:bodyPr>
          <a:lstStyle/>
          <a:p>
            <a:pPr algn="l"/>
            <a:r>
              <a:rPr lang="de-DE" altLang="de-DE" sz="4400" dirty="0">
                <a:solidFill>
                  <a:schemeClr val="tx1"/>
                </a:solidFill>
                <a:effectLst/>
                <a:latin typeface="Source Sans Pro Black" panose="020B0803030403020204" pitchFamily="34" charset="0"/>
                <a:ea typeface="Source Sans Pro Black" panose="020B0803030403020204" pitchFamily="34" charset="0"/>
              </a:rPr>
              <a:t>Die hinterhältigen Töchter Lots</a:t>
            </a:r>
          </a:p>
        </p:txBody>
      </p:sp>
      <p:sp>
        <p:nvSpPr>
          <p:cNvPr id="3" name="Rectangle 2">
            <a:extLst>
              <a:ext uri="{FF2B5EF4-FFF2-40B4-BE49-F238E27FC236}">
                <a16:creationId xmlns:a16="http://schemas.microsoft.com/office/drawing/2014/main" xmlns="" id="{9DE6EE08-A9AE-A436-2C5A-56CA837A50F2}"/>
              </a:ext>
            </a:extLst>
          </p:cNvPr>
          <p:cNvSpPr txBox="1">
            <a:spLocks noChangeArrowheads="1"/>
          </p:cNvSpPr>
          <p:nvPr/>
        </p:nvSpPr>
        <p:spPr bwMode="auto">
          <a:xfrm>
            <a:off x="479376" y="2657237"/>
            <a:ext cx="110172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de-DE" altLang="de-DE" sz="3200" kern="0" dirty="0">
                <a:solidFill>
                  <a:schemeClr val="tx1"/>
                </a:solidFill>
                <a:effectLst/>
                <a:latin typeface="Source Sans Pro Black" panose="020B0803030403020204" pitchFamily="34" charset="0"/>
                <a:ea typeface="Source Sans Pro Black" panose="020B0803030403020204" pitchFamily="34" charset="0"/>
              </a:rPr>
              <a:t>1. Mose 19,30-38</a:t>
            </a:r>
          </a:p>
        </p:txBody>
      </p:sp>
    </p:spTree>
    <p:extLst>
      <p:ext uri="{BB962C8B-B14F-4D97-AF65-F5344CB8AC3E}">
        <p14:creationId xmlns:p14="http://schemas.microsoft.com/office/powerpoint/2010/main" val="29338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332656"/>
            <a:ext cx="11233248" cy="2308324"/>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„Unser Vater ist alt und kein Mann ist mehr im Lande, der zu uns eingehen könnte nach aller Welt Weise.“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62224" y="27089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Mose 19,31</a:t>
            </a:r>
          </a:p>
        </p:txBody>
      </p:sp>
    </p:spTree>
    <p:extLst>
      <p:ext uri="{BB962C8B-B14F-4D97-AF65-F5344CB8AC3E}">
        <p14:creationId xmlns:p14="http://schemas.microsoft.com/office/powerpoint/2010/main" val="15193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14360" y="370588"/>
            <a:ext cx="10750192" cy="3046988"/>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„Die Ältere ging in sein Zelt und legte sich zu ihm, und er merkte nichts, weder wie sie zu ihm kam noch wie sie von ihm aufstand.“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320136" y="33867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Mose 19,33</a:t>
            </a:r>
          </a:p>
        </p:txBody>
      </p:sp>
    </p:spTree>
    <p:extLst>
      <p:ext uri="{BB962C8B-B14F-4D97-AF65-F5344CB8AC3E}">
        <p14:creationId xmlns:p14="http://schemas.microsoft.com/office/powerpoint/2010/main" val="37855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79376" y="815807"/>
            <a:ext cx="11017224" cy="769441"/>
          </a:xfrm>
        </p:spPr>
        <p:txBody>
          <a:bodyPr wrap="square">
            <a:spAutoFit/>
          </a:bodyPr>
          <a:lstStyle/>
          <a:p>
            <a:pPr algn="l"/>
            <a:r>
              <a:rPr lang="de-DE" altLang="de-DE" sz="4400" dirty="0">
                <a:solidFill>
                  <a:schemeClr val="tx1"/>
                </a:solidFill>
                <a:effectLst/>
                <a:latin typeface="Source Sans Pro Black" panose="020B0803030403020204" pitchFamily="34" charset="0"/>
                <a:ea typeface="Source Sans Pro Black" panose="020B0803030403020204" pitchFamily="34" charset="0"/>
              </a:rPr>
              <a:t>Die scheinheiligen Söhne Jakobs</a:t>
            </a:r>
          </a:p>
        </p:txBody>
      </p:sp>
      <p:sp>
        <p:nvSpPr>
          <p:cNvPr id="3" name="Rectangle 2">
            <a:extLst>
              <a:ext uri="{FF2B5EF4-FFF2-40B4-BE49-F238E27FC236}">
                <a16:creationId xmlns:a16="http://schemas.microsoft.com/office/drawing/2014/main" xmlns="" id="{9DE6EE08-A9AE-A436-2C5A-56CA837A50F2}"/>
              </a:ext>
            </a:extLst>
          </p:cNvPr>
          <p:cNvSpPr txBox="1">
            <a:spLocks noChangeArrowheads="1"/>
          </p:cNvSpPr>
          <p:nvPr/>
        </p:nvSpPr>
        <p:spPr bwMode="auto">
          <a:xfrm>
            <a:off x="479376" y="2657237"/>
            <a:ext cx="110172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r"/>
            <a:r>
              <a:rPr lang="de-DE" altLang="de-DE" sz="3200" kern="0" dirty="0">
                <a:solidFill>
                  <a:schemeClr val="tx1"/>
                </a:solidFill>
                <a:effectLst/>
                <a:latin typeface="Source Sans Pro Black" panose="020B0803030403020204" pitchFamily="34" charset="0"/>
                <a:ea typeface="Source Sans Pro Black" panose="020B0803030403020204" pitchFamily="34" charset="0"/>
              </a:rPr>
              <a:t>1. Mose 37,12-36</a:t>
            </a:r>
          </a:p>
        </p:txBody>
      </p:sp>
    </p:spTree>
    <p:extLst>
      <p:ext uri="{BB962C8B-B14F-4D97-AF65-F5344CB8AC3E}">
        <p14:creationId xmlns:p14="http://schemas.microsoft.com/office/powerpoint/2010/main" val="12117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07368" y="620688"/>
            <a:ext cx="10873208"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„Das haben wir gefunden! Ist es vielleicht das Gewand deines Sohnes?“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456040"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Mose 37,32</a:t>
            </a:r>
          </a:p>
        </p:txBody>
      </p:sp>
    </p:spTree>
    <p:extLst>
      <p:ext uri="{BB962C8B-B14F-4D97-AF65-F5344CB8AC3E}">
        <p14:creationId xmlns:p14="http://schemas.microsoft.com/office/powerpoint/2010/main" val="995089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407368" y="620688"/>
            <a:ext cx="9649072"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„Alle seine Söhne und Töchter kamen zu ihm, um ihn zu trösten.“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6456040"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Mose 37,35</a:t>
            </a:r>
          </a:p>
        </p:txBody>
      </p:sp>
    </p:spTree>
    <p:extLst>
      <p:ext uri="{BB962C8B-B14F-4D97-AF65-F5344CB8AC3E}">
        <p14:creationId xmlns:p14="http://schemas.microsoft.com/office/powerpoint/2010/main" val="3684303789"/>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815</Words>
  <Application>Microsoft Office PowerPoint</Application>
  <PresentationFormat>Benutzerdefiniert</PresentationFormat>
  <Paragraphs>109</Paragraphs>
  <Slides>39</Slides>
  <Notes>39</Notes>
  <HiddenSlides>0</HiddenSlides>
  <MMClips>0</MMClips>
  <ScaleCrop>false</ScaleCrop>
  <HeadingPairs>
    <vt:vector size="4" baseType="variant">
      <vt:variant>
        <vt:lpstr>Design</vt:lpstr>
      </vt:variant>
      <vt:variant>
        <vt:i4>1</vt:i4>
      </vt:variant>
      <vt:variant>
        <vt:lpstr>Folientitel</vt:lpstr>
      </vt:variant>
      <vt:variant>
        <vt:i4>39</vt:i4>
      </vt:variant>
    </vt:vector>
  </HeadingPairs>
  <TitlesOfParts>
    <vt:vector size="40" baseType="lpstr">
      <vt:lpstr>Designvorlage 'Berggipfel'</vt:lpstr>
      <vt:lpstr>Ehre Vater und Mutter</vt:lpstr>
      <vt:lpstr>„Du sollst deinen Vater und deine Mutter ehren. Dann wirst du lange in dem Land leben, das dir der HERR, dein Gott, gibt.“</vt:lpstr>
      <vt:lpstr>I. Ein wichtiges und notwendiges Gebot</vt:lpstr>
      <vt:lpstr>Die hinterhältigen Töchter Lots</vt:lpstr>
      <vt:lpstr>„Unser Vater ist alt und kein Mann ist mehr im Lande, der zu uns eingehen könnte nach aller Welt Weise.“</vt:lpstr>
      <vt:lpstr>„Die Ältere ging in sein Zelt und legte sich zu ihm, und er merkte nichts, weder wie sie zu ihm kam noch wie sie von ihm aufstand.“</vt:lpstr>
      <vt:lpstr>Die scheinheiligen Söhne Jakobs</vt:lpstr>
      <vt:lpstr>„Das haben wir gefunden! Ist es vielleicht das Gewand deines Sohnes?“</vt:lpstr>
      <vt:lpstr>„Alle seine Söhne und Töchter kamen zu ihm, um ihn zu trösten.“</vt:lpstr>
      <vt:lpstr>Die skrupellosen Söhne Elis</vt:lpstr>
      <vt:lpstr>„Sie kümmerten sich nicht um den Willen des HERRN.“</vt:lpstr>
      <vt:lpstr>„Die Söhne von Eli hörten nicht auf ihren Vater.“</vt:lpstr>
      <vt:lpstr>Die bestechlichen Söhne Samuels</vt:lpstr>
      <vt:lpstr>„Sie folgten nicht dem Vorbild ihres Vaters, sondern suchten sich zu bereichern. Sie liessen sich durch Bestechung in ihrem Urteil beeinflussen.“</vt:lpstr>
      <vt:lpstr>Der rebellische Sohn Davids</vt:lpstr>
      <vt:lpstr>König David war tief getroffen. Er stieg zur Wachstube über dem Tor hinauf und klagte: »Mein Sohn, mein Absalom! Mein Sohn, mein Sohn, mein Absalom! Wäre ich doch an deiner Stelle gestorben! Mein Absalom, mein Sohn, mein Sohn!«</vt:lpstr>
      <vt:lpstr>»Du sollst deinen Vater und deine Mutter ehren« ist das erste Gebot, dem eine Zusage folgt: Dann wird es dir gutgehen, und du wirst lange leben auf dieser Erde.«</vt:lpstr>
      <vt:lpstr>„Nur wer sich schuldig macht, muss sterben. Der Sohn soll nicht für den Vater büssen und der Vater nicht für den Sohn.“</vt:lpstr>
      <vt:lpstr>II. Wie ehren wir unsere Eltern</vt:lpstr>
      <vt:lpstr>1. Wir ehren die Eltern, indem wir ihnen mit Respekt begegnen</vt:lpstr>
      <vt:lpstr>„Achte deinen Vater und deine Mutter, du verdankst ihnen das Leben! Hör auch dann noch auf sie, wenn sie alt geworden sind.“</vt:lpstr>
      <vt:lpstr>2. Wir ehren die Eltern, indem wir Verantwortung übernehmen</vt:lpstr>
      <vt:lpstr>„Ihr lehrt, man könne zu seinem Vater oder zu seiner Mutter sagen: „Alles, was dir eigentlich von mir als Unterstützung zusteht, erkläre ich zur Opfergabe“; dann brauche man seine Eltern nicht mehr zu unterstützen.“</vt:lpstr>
      <vt:lpstr>III. Die Eltern ehren hat Grenzen</vt:lpstr>
      <vt:lpstr>1. Die Eltern ehren heisst nicht, sich bestimmen zu lassen</vt:lpstr>
      <vt:lpstr>„Deshalb verlässt ein Mann Vater und Mutter, um mit seiner Frau zu leben. Die zwei sind dann eins, mit Leib und Seele.“</vt:lpstr>
      <vt:lpstr>2. Die Eltern ehren heisst, Gottes Reich nicht zu vernachlässigen</vt:lpstr>
      <vt:lpstr>„Wenn jemand zu mir kommen will, muss er alles andere zurückstellen – Vater und Mutter, Frau und Kinder, Brüder und Schwestern, ja sogar sein eigenes Leben; sonst kann er nicht mein Jünger sein.“</vt:lpstr>
      <vt:lpstr>„Jeder, der um meines Namens willen Häuser, Brüder, Schwestern, Vater, Mutter, Kinder oder Äcker zurücklässt, wird alles hundertfach wiederbekommen und wird das ewige Leben erhalten.“</vt:lpstr>
      <vt:lpstr>„Deine Mutter und deine Brüder stehen draussen und wollen dich sprechen!“</vt:lpstr>
      <vt:lpstr>„Wer ist meine Mutter, und wer sind meine Brüder?“</vt:lpstr>
      <vt:lpstr>„Seht, das sind meine Mutter und meine Brüder! Denn wer den Willen meines Vaters im Himmel tut, der ist mein Bruder, meine Schwester und meine Mutter.“</vt:lpstr>
      <vt:lpstr>IV. Die Schattenseiten        des Muttertags</vt:lpstr>
      <vt:lpstr>„Wenn Vater und Mutter mich verstossen, du, HERR, nimmst mich auf.“</vt:lpstr>
      <vt:lpstr>„Bringt eine Mutter es fertig, ihren Säugling zu vergessen? Hat sie nicht Mitleid mit dem Kind, das sie in ihrem Leib getragen hat? Und selbst wenn sie es vergessen könnte, ich vergesse euch nicht!“</vt:lpstr>
      <vt:lpstr>„Gott wird alle ihre Tränen abwischen. Es wird keinen Tod mehr geben, kein Leid und keine Schmerzen, und es werden keine Angstschreie mehr zu hören sein. Denn was früher war, ist vergangen.“</vt:lpstr>
      <vt:lpstr>Schlussgedanke</vt:lpstr>
      <vt:lpstr>»Ehre deinen Vater und deine Mutter!« </vt:lpstr>
      <vt:lpstr>Das ist das erste Gebot, das mit einer Zusage verbunden ist, mit der Zusage: »Dann wird es dir gut gehen, und du wirst lange auf dieser Erde leben.«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Ehre Vater und Mutter - Gedanken zum Muttertag - Folien</dc:title>
  <dc:creator>Jürg Birnstiel</dc:creator>
  <cp:lastModifiedBy>Me</cp:lastModifiedBy>
  <cp:revision>783</cp:revision>
  <dcterms:created xsi:type="dcterms:W3CDTF">2013-11-12T15:20:47Z</dcterms:created>
  <dcterms:modified xsi:type="dcterms:W3CDTF">2022-11-14T13:51:38Z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