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645" r:id="rId3"/>
    <p:sldId id="747" r:id="rId4"/>
    <p:sldId id="768" r:id="rId5"/>
    <p:sldId id="769" r:id="rId6"/>
    <p:sldId id="430" r:id="rId7"/>
    <p:sldId id="748" r:id="rId8"/>
    <p:sldId id="770" r:id="rId9"/>
    <p:sldId id="771" r:id="rId10"/>
    <p:sldId id="772" r:id="rId11"/>
    <p:sldId id="773" r:id="rId12"/>
    <p:sldId id="707" r:id="rId13"/>
    <p:sldId id="774" r:id="rId14"/>
    <p:sldId id="738" r:id="rId15"/>
    <p:sldId id="775" r:id="rId16"/>
    <p:sldId id="739" r:id="rId17"/>
    <p:sldId id="643" r:id="rId18"/>
    <p:sldId id="721" r:id="rId19"/>
    <p:sldId id="776" r:id="rId20"/>
    <p:sldId id="777" r:id="rId21"/>
    <p:sldId id="778" r:id="rId22"/>
    <p:sldId id="779" r:id="rId23"/>
    <p:sldId id="762" r:id="rId24"/>
    <p:sldId id="780" r:id="rId25"/>
    <p:sldId id="263" r:id="rId26"/>
    <p:sldId id="785" r:id="rId27"/>
    <p:sldId id="784" r:id="rId28"/>
    <p:sldId id="767" r:id="rId29"/>
    <p:sldId id="782" r:id="rId30"/>
    <p:sldId id="325" r:id="rId31"/>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EDE0"/>
    <a:srgbClr val="7692CC"/>
    <a:srgbClr val="FF6702"/>
    <a:srgbClr val="FF3305"/>
    <a:srgbClr val="CF3E00"/>
    <a:srgbClr val="236F7A"/>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49" autoAdjust="0"/>
  </p:normalViewPr>
  <p:slideViewPr>
    <p:cSldViewPr>
      <p:cViewPr varScale="1">
        <p:scale>
          <a:sx n="125" d="100"/>
          <a:sy n="125" d="100"/>
        </p:scale>
        <p:origin x="-13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4AE56D52-7CF5-4B6C-B246-04B1BEC50C7E}"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AC0B7A9-80F1-4F93-BBDB-EB855458D149}" type="slidenum">
              <a:rPr lang="de-CH"/>
              <a:pPr/>
              <a:t>‹Nr.›</a:t>
            </a:fld>
            <a:endParaRPr lang="de-CH"/>
          </a:p>
        </p:txBody>
      </p:sp>
    </p:spTree>
    <p:extLst>
      <p:ext uri="{BB962C8B-B14F-4D97-AF65-F5344CB8AC3E}">
        <p14:creationId xmlns:p14="http://schemas.microsoft.com/office/powerpoint/2010/main" val="288493978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589370D-9209-4DDE-9B23-E9FDB19B23E4}" type="slidenum">
              <a:rPr lang="de-CH"/>
              <a:pPr/>
              <a:t>‹Nr.›</a:t>
            </a:fld>
            <a:endParaRPr lang="de-CH"/>
          </a:p>
        </p:txBody>
      </p:sp>
    </p:spTree>
    <p:extLst>
      <p:ext uri="{BB962C8B-B14F-4D97-AF65-F5344CB8AC3E}">
        <p14:creationId xmlns:p14="http://schemas.microsoft.com/office/powerpoint/2010/main" val="351758233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CCF12DF-3F9F-4B32-9282-F41BD8F5DD5B}" type="slidenum">
              <a:rPr lang="de-CH"/>
              <a:pPr/>
              <a:t>‹Nr.›</a:t>
            </a:fld>
            <a:endParaRPr lang="de-CH"/>
          </a:p>
        </p:txBody>
      </p:sp>
    </p:spTree>
    <p:extLst>
      <p:ext uri="{BB962C8B-B14F-4D97-AF65-F5344CB8AC3E}">
        <p14:creationId xmlns:p14="http://schemas.microsoft.com/office/powerpoint/2010/main" val="71744548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937AEBD1-FF7E-4A44-8EC8-C63089230F6C}" type="slidenum">
              <a:rPr lang="de-CH"/>
              <a:pPr/>
              <a:t>‹Nr.›</a:t>
            </a:fld>
            <a:endParaRPr lang="de-CH"/>
          </a:p>
        </p:txBody>
      </p:sp>
    </p:spTree>
    <p:extLst>
      <p:ext uri="{BB962C8B-B14F-4D97-AF65-F5344CB8AC3E}">
        <p14:creationId xmlns:p14="http://schemas.microsoft.com/office/powerpoint/2010/main" val="207633107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B2EECC24-5EB2-4FAB-918A-72BFF3A2F6E4}" type="slidenum">
              <a:rPr lang="de-CH"/>
              <a:pPr/>
              <a:t>‹Nr.›</a:t>
            </a:fld>
            <a:endParaRPr lang="de-CH"/>
          </a:p>
        </p:txBody>
      </p:sp>
    </p:spTree>
    <p:extLst>
      <p:ext uri="{BB962C8B-B14F-4D97-AF65-F5344CB8AC3E}">
        <p14:creationId xmlns:p14="http://schemas.microsoft.com/office/powerpoint/2010/main" val="287282276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F7B962C1-B21D-4295-86B4-B099CF7E72E8}" type="slidenum">
              <a:rPr lang="de-CH"/>
              <a:pPr/>
              <a:t>‹Nr.›</a:t>
            </a:fld>
            <a:endParaRPr lang="de-CH"/>
          </a:p>
        </p:txBody>
      </p:sp>
    </p:spTree>
    <p:extLst>
      <p:ext uri="{BB962C8B-B14F-4D97-AF65-F5344CB8AC3E}">
        <p14:creationId xmlns:p14="http://schemas.microsoft.com/office/powerpoint/2010/main" val="265808766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A2245D3-21EE-4905-9F49-32B5F993B607}" type="slidenum">
              <a:rPr lang="de-CH"/>
              <a:pPr/>
              <a:t>‹Nr.›</a:t>
            </a:fld>
            <a:endParaRPr lang="de-CH"/>
          </a:p>
        </p:txBody>
      </p:sp>
    </p:spTree>
    <p:extLst>
      <p:ext uri="{BB962C8B-B14F-4D97-AF65-F5344CB8AC3E}">
        <p14:creationId xmlns:p14="http://schemas.microsoft.com/office/powerpoint/2010/main" val="123479513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12CCD10A-8278-4527-ABAF-6A9C57B976CD}" type="slidenum">
              <a:rPr lang="de-CH"/>
              <a:pPr/>
              <a:t>‹Nr.›</a:t>
            </a:fld>
            <a:endParaRPr lang="de-CH"/>
          </a:p>
        </p:txBody>
      </p:sp>
    </p:spTree>
    <p:extLst>
      <p:ext uri="{BB962C8B-B14F-4D97-AF65-F5344CB8AC3E}">
        <p14:creationId xmlns:p14="http://schemas.microsoft.com/office/powerpoint/2010/main" val="328583811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BE2896E-D8C1-46E6-8AA0-4BC746F79AB8}" type="slidenum">
              <a:rPr lang="de-CH"/>
              <a:pPr/>
              <a:t>‹Nr.›</a:t>
            </a:fld>
            <a:endParaRPr lang="de-CH"/>
          </a:p>
        </p:txBody>
      </p:sp>
    </p:spTree>
    <p:extLst>
      <p:ext uri="{BB962C8B-B14F-4D97-AF65-F5344CB8AC3E}">
        <p14:creationId xmlns:p14="http://schemas.microsoft.com/office/powerpoint/2010/main" val="304834536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8233EDD6-FA42-4C7F-B6C5-1766CF50C2A8}" type="slidenum">
              <a:rPr lang="de-CH"/>
              <a:pPr/>
              <a:t>‹Nr.›</a:t>
            </a:fld>
            <a:endParaRPr lang="de-CH"/>
          </a:p>
        </p:txBody>
      </p:sp>
    </p:spTree>
    <p:extLst>
      <p:ext uri="{BB962C8B-B14F-4D97-AF65-F5344CB8AC3E}">
        <p14:creationId xmlns:p14="http://schemas.microsoft.com/office/powerpoint/2010/main" val="2892327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24FC748A-AEBB-4C13-B035-A3DFBBE6C258}"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504" y="188640"/>
            <a:ext cx="8928992" cy="2086725"/>
          </a:xfrm>
          <a:effectLst>
            <a:outerShdw dist="35921" dir="2700000" algn="ctr" rotWithShape="0">
              <a:srgbClr val="000000"/>
            </a:outerShdw>
          </a:effectLst>
        </p:spPr>
        <p:txBody>
          <a:bodyPr wrap="square">
            <a:spAutoFit/>
          </a:bodyPr>
          <a:lstStyle/>
          <a:p>
            <a:pPr algn="l"/>
            <a:r>
              <a:rPr lang="de-CH" sz="5400" dirty="0" smtClean="0">
                <a:ln>
                  <a:solidFill>
                    <a:srgbClr val="000000"/>
                  </a:solidFill>
                </a:ln>
                <a:solidFill>
                  <a:schemeClr val="bg1"/>
                </a:solidFill>
                <a:latin typeface="Arial Rounded MT Bold" pitchFamily="34" charset="0"/>
              </a:rPr>
              <a:t>Das ABC der Verhaltensregeln</a:t>
            </a:r>
            <a:br>
              <a:rPr lang="de-CH" sz="5400" dirty="0" smtClean="0">
                <a:ln>
                  <a:solidFill>
                    <a:srgbClr val="000000"/>
                  </a:solidFill>
                </a:ln>
                <a:solidFill>
                  <a:schemeClr val="bg1"/>
                </a:solidFill>
                <a:latin typeface="Arial Rounded MT Bold" pitchFamily="34" charset="0"/>
              </a:rPr>
            </a:br>
            <a:r>
              <a:rPr lang="de-CH" sz="5400" dirty="0" smtClean="0">
                <a:ln>
                  <a:solidFill>
                    <a:srgbClr val="000000"/>
                  </a:solidFill>
                </a:ln>
                <a:solidFill>
                  <a:schemeClr val="bg1"/>
                </a:solidFill>
                <a:latin typeface="Arial Rounded MT Bold" pitchFamily="34" charset="0"/>
              </a:rPr>
              <a:t>als Arbeitnehmer</a:t>
            </a:r>
            <a:endParaRPr lang="de-CH" sz="5400" dirty="0">
              <a:ln>
                <a:solidFill>
                  <a:srgbClr val="000000"/>
                </a:solidFill>
              </a:ln>
              <a:solidFill>
                <a:schemeClr val="bg1"/>
              </a:solidFill>
              <a:latin typeface="Arial Rounded MT Bold" pitchFamily="34" charset="0"/>
            </a:endParaRPr>
          </a:p>
        </p:txBody>
      </p:sp>
      <p:sp>
        <p:nvSpPr>
          <p:cNvPr id="51203" name="Rectangle 3"/>
          <p:cNvSpPr>
            <a:spLocks noGrp="1" noChangeArrowheads="1"/>
          </p:cNvSpPr>
          <p:nvPr>
            <p:ph type="subTitle" idx="1"/>
          </p:nvPr>
        </p:nvSpPr>
        <p:spPr>
          <a:xfrm>
            <a:off x="541213" y="6088301"/>
            <a:ext cx="8423275" cy="43704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r">
              <a:lnSpc>
                <a:spcPct val="80000"/>
              </a:lnSpc>
              <a:spcBef>
                <a:spcPct val="0"/>
              </a:spcBef>
            </a:pPr>
            <a:r>
              <a:rPr lang="de-CH" sz="2800" kern="1200" dirty="0" smtClean="0">
                <a:ln>
                  <a:solidFill>
                    <a:srgbClr val="000000"/>
                  </a:solidFill>
                </a:ln>
                <a:solidFill>
                  <a:schemeClr val="bg1"/>
                </a:solidFill>
                <a:latin typeface="Arial Rounded MT Bold" pitchFamily="34" charset="0"/>
                <a:ea typeface="+mj-ea"/>
                <a:cs typeface="+mj-cs"/>
              </a:rPr>
              <a:t> (3/4)      </a:t>
            </a:r>
            <a:endParaRPr lang="de-CH" sz="2800" kern="1200" dirty="0">
              <a:ln>
                <a:solidFill>
                  <a:srgbClr val="000000"/>
                </a:solidFill>
              </a:ln>
              <a:solidFill>
                <a:schemeClr val="bg1"/>
              </a:solidFill>
              <a:latin typeface="Arial Rounded MT Bold" pitchFamily="34" charset="0"/>
              <a:ea typeface="+mj-ea"/>
              <a:cs typeface="+mj-cs"/>
            </a:endParaRPr>
          </a:p>
        </p:txBody>
      </p:sp>
      <p:sp>
        <p:nvSpPr>
          <p:cNvPr id="4" name="Rectangle 3"/>
          <p:cNvSpPr txBox="1">
            <a:spLocks noChangeArrowheads="1"/>
          </p:cNvSpPr>
          <p:nvPr/>
        </p:nvSpPr>
        <p:spPr bwMode="auto">
          <a:xfrm>
            <a:off x="451773" y="3014721"/>
            <a:ext cx="5992436" cy="48628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nSpc>
                <a:spcPct val="80000"/>
              </a:lnSpc>
              <a:defRPr sz="6000">
                <a:ln>
                  <a:solidFill>
                    <a:srgbClr val="000000"/>
                  </a:solidFill>
                </a:ln>
                <a:solidFill>
                  <a:schemeClr val="bg1"/>
                </a:solidFill>
                <a:latin typeface="Arial Rounded MT Bold" pitchFamily="34" charset="0"/>
                <a:ea typeface="+mj-ea"/>
                <a:cs typeface="+mj-cs"/>
              </a:defRPr>
            </a:lvl1pPr>
            <a:lvl2pPr>
              <a:lnSpc>
                <a:spcPct val="80000"/>
              </a:lnSpc>
              <a:defRPr sz="4000">
                <a:solidFill>
                  <a:schemeClr val="tx2"/>
                </a:solidFill>
                <a:latin typeface="Arial Black" pitchFamily="34" charset="0"/>
              </a:defRPr>
            </a:lvl2pPr>
            <a:lvl3pPr>
              <a:lnSpc>
                <a:spcPct val="80000"/>
              </a:lnSpc>
              <a:defRPr sz="4000">
                <a:solidFill>
                  <a:schemeClr val="tx2"/>
                </a:solidFill>
                <a:latin typeface="Arial Black" pitchFamily="34" charset="0"/>
              </a:defRPr>
            </a:lvl3pPr>
            <a:lvl4pPr>
              <a:lnSpc>
                <a:spcPct val="80000"/>
              </a:lnSpc>
              <a:defRPr sz="4000">
                <a:solidFill>
                  <a:schemeClr val="tx2"/>
                </a:solidFill>
                <a:latin typeface="Arial Black" pitchFamily="34" charset="0"/>
              </a:defRPr>
            </a:lvl4pPr>
            <a:lvl5pPr>
              <a:lnSpc>
                <a:spcPct val="80000"/>
              </a:lnSpc>
              <a:defRPr sz="4000">
                <a:solidFill>
                  <a:schemeClr val="tx2"/>
                </a:solidFill>
                <a:latin typeface="Arial Black" pitchFamily="34" charset="0"/>
              </a:defRPr>
            </a:lvl5pPr>
            <a:lvl6pPr marL="457200" fontAlgn="base">
              <a:lnSpc>
                <a:spcPct val="80000"/>
              </a:lnSpc>
              <a:spcBef>
                <a:spcPct val="0"/>
              </a:spcBef>
              <a:spcAft>
                <a:spcPct val="0"/>
              </a:spcAft>
              <a:defRPr sz="4000">
                <a:solidFill>
                  <a:schemeClr val="tx2"/>
                </a:solidFill>
                <a:latin typeface="Arial Black" pitchFamily="34" charset="0"/>
              </a:defRPr>
            </a:lvl6pPr>
            <a:lvl7pPr marL="914400" fontAlgn="base">
              <a:lnSpc>
                <a:spcPct val="80000"/>
              </a:lnSpc>
              <a:spcBef>
                <a:spcPct val="0"/>
              </a:spcBef>
              <a:spcAft>
                <a:spcPct val="0"/>
              </a:spcAft>
              <a:defRPr sz="4000">
                <a:solidFill>
                  <a:schemeClr val="tx2"/>
                </a:solidFill>
                <a:latin typeface="Arial Black" pitchFamily="34" charset="0"/>
              </a:defRPr>
            </a:lvl7pPr>
            <a:lvl8pPr marL="1371600" fontAlgn="base">
              <a:lnSpc>
                <a:spcPct val="80000"/>
              </a:lnSpc>
              <a:spcBef>
                <a:spcPct val="0"/>
              </a:spcBef>
              <a:spcAft>
                <a:spcPct val="0"/>
              </a:spcAft>
              <a:defRPr sz="4000">
                <a:solidFill>
                  <a:schemeClr val="tx2"/>
                </a:solidFill>
                <a:latin typeface="Arial Black" pitchFamily="34" charset="0"/>
              </a:defRPr>
            </a:lvl8pPr>
            <a:lvl9pPr marL="1828800" fontAlgn="base">
              <a:lnSpc>
                <a:spcPct val="80000"/>
              </a:lnSpc>
              <a:spcBef>
                <a:spcPct val="0"/>
              </a:spcBef>
              <a:spcAft>
                <a:spcPct val="0"/>
              </a:spcAft>
              <a:defRPr sz="4000">
                <a:solidFill>
                  <a:schemeClr val="tx2"/>
                </a:solidFill>
                <a:latin typeface="Arial Black" pitchFamily="34" charset="0"/>
              </a:defRPr>
            </a:lvl9pPr>
          </a:lstStyle>
          <a:p>
            <a:pPr algn="r"/>
            <a:r>
              <a:rPr lang="de-CH" sz="3200" dirty="0"/>
              <a:t>Kolosser-Brief </a:t>
            </a:r>
            <a:r>
              <a:rPr lang="de-CH" sz="3200" dirty="0" smtClean="0"/>
              <a:t>3,22-25      </a:t>
            </a:r>
            <a:endParaRPr lang="de-CH" sz="3200" dirty="0"/>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9001001" cy="19389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w="19050">
                  <a:solidFill>
                    <a:srgbClr val="000000"/>
                  </a:solidFill>
                </a:ln>
                <a:solidFill>
                  <a:srgbClr val="FFFFFF"/>
                </a:solidFill>
                <a:latin typeface="Arial Rounded MT Bold" pitchFamily="34" charset="0"/>
              </a:rPr>
              <a:t>„Gehorcht ihnen vielmehr mit aufrichtigem Herzen und aus Ehrfurcht vor dem Herrn.“</a:t>
            </a:r>
            <a:endParaRPr lang="de-DE" sz="40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339752" y="2245514"/>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3,22</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3380677636"/>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9001001" cy="317009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w="19050">
                  <a:solidFill>
                    <a:srgbClr val="000000"/>
                  </a:solidFill>
                </a:ln>
                <a:solidFill>
                  <a:srgbClr val="FFFFFF"/>
                </a:solidFill>
                <a:latin typeface="Arial Rounded MT Bold" pitchFamily="34" charset="0"/>
              </a:rPr>
              <a:t>„Worin auch immer eure Arbeit besteht – tut sie mit ganzer Hingabe, denn letztlich </a:t>
            </a:r>
            <a:r>
              <a:rPr lang="de-CH" sz="4000" dirty="0" smtClean="0">
                <a:ln w="19050">
                  <a:solidFill>
                    <a:srgbClr val="000000"/>
                  </a:solidFill>
                </a:ln>
                <a:solidFill>
                  <a:srgbClr val="FFFFFF"/>
                </a:solidFill>
                <a:latin typeface="Arial Rounded MT Bold" pitchFamily="34" charset="0"/>
              </a:rPr>
              <a:t>dient</a:t>
            </a:r>
            <a:br>
              <a:rPr lang="de-CH" sz="4000" dirty="0" smtClean="0">
                <a:ln w="19050">
                  <a:solidFill>
                    <a:srgbClr val="000000"/>
                  </a:solidFill>
                </a:ln>
                <a:solidFill>
                  <a:srgbClr val="FFFFFF"/>
                </a:solidFill>
                <a:latin typeface="Arial Rounded MT Bold" pitchFamily="34" charset="0"/>
              </a:rPr>
            </a:br>
            <a:r>
              <a:rPr lang="de-CH" sz="4000" dirty="0" smtClean="0">
                <a:ln w="19050">
                  <a:solidFill>
                    <a:srgbClr val="000000"/>
                  </a:solidFill>
                </a:ln>
                <a:solidFill>
                  <a:srgbClr val="FFFFFF"/>
                </a:solidFill>
                <a:latin typeface="Arial Rounded MT Bold" pitchFamily="34" charset="0"/>
              </a:rPr>
              <a:t>ihr </a:t>
            </a:r>
            <a:r>
              <a:rPr lang="de-CH" sz="4000" dirty="0">
                <a:ln w="19050">
                  <a:solidFill>
                    <a:srgbClr val="000000"/>
                  </a:solidFill>
                </a:ln>
                <a:solidFill>
                  <a:srgbClr val="FFFFFF"/>
                </a:solidFill>
                <a:latin typeface="Arial Rounded MT Bold" pitchFamily="34" charset="0"/>
              </a:rPr>
              <a:t>nicht Menschen, </a:t>
            </a:r>
            <a:r>
              <a:rPr lang="de-CH" sz="4000" dirty="0" smtClean="0">
                <a:ln w="19050">
                  <a:solidFill>
                    <a:srgbClr val="000000"/>
                  </a:solidFill>
                </a:ln>
                <a:solidFill>
                  <a:srgbClr val="FFFFFF"/>
                </a:solidFill>
                <a:latin typeface="Arial Rounded MT Bold" pitchFamily="34" charset="0"/>
              </a:rPr>
              <a:t>sondern</a:t>
            </a:r>
            <a:br>
              <a:rPr lang="de-CH" sz="4000" dirty="0" smtClean="0">
                <a:ln w="19050">
                  <a:solidFill>
                    <a:srgbClr val="000000"/>
                  </a:solidFill>
                </a:ln>
                <a:solidFill>
                  <a:srgbClr val="FFFFFF"/>
                </a:solidFill>
                <a:latin typeface="Arial Rounded MT Bold" pitchFamily="34" charset="0"/>
              </a:rPr>
            </a:br>
            <a:r>
              <a:rPr lang="de-CH" sz="4000" dirty="0" smtClean="0">
                <a:ln w="19050">
                  <a:solidFill>
                    <a:srgbClr val="000000"/>
                  </a:solidFill>
                </a:ln>
                <a:solidFill>
                  <a:srgbClr val="FFFFFF"/>
                </a:solidFill>
                <a:latin typeface="Arial Rounded MT Bold" pitchFamily="34" charset="0"/>
              </a:rPr>
              <a:t>dem </a:t>
            </a:r>
            <a:r>
              <a:rPr lang="de-CH" sz="4000" dirty="0">
                <a:ln w="19050">
                  <a:solidFill>
                    <a:srgbClr val="000000"/>
                  </a:solidFill>
                </a:ln>
                <a:solidFill>
                  <a:srgbClr val="FFFFFF"/>
                </a:solidFill>
                <a:latin typeface="Arial Rounded MT Bold" pitchFamily="34" charset="0"/>
              </a:rPr>
              <a:t>Herrn.“</a:t>
            </a:r>
            <a:endParaRPr lang="de-DE" sz="40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339752" y="306896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3,23</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3264858739"/>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3" y="44624"/>
            <a:ext cx="7632849" cy="317009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4000" dirty="0"/>
              <a:t>„Wer Sklave ist, soll trotz des schweren Jochs, das er zu tragen hat, seinem Herrn uneingeschränkte Achtung entgegenbringen.“</a:t>
            </a:r>
            <a:endParaRPr lang="de-DE" sz="4000" dirty="0"/>
          </a:p>
        </p:txBody>
      </p:sp>
      <p:sp>
        <p:nvSpPr>
          <p:cNvPr id="312323" name="Text Box 3"/>
          <p:cNvSpPr txBox="1">
            <a:spLocks noChangeArrowheads="1"/>
          </p:cNvSpPr>
          <p:nvPr/>
        </p:nvSpPr>
        <p:spPr bwMode="auto">
          <a:xfrm>
            <a:off x="2699792" y="3140968"/>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1.Timotheus-Brief 6,1</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24957571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3" y="44624"/>
            <a:ext cx="8856985" cy="21236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4400" dirty="0"/>
              <a:t>„Damit der Name Gottes und die Lehre des Evangeliums nicht in Verruf geraten.“</a:t>
            </a:r>
            <a:endParaRPr lang="de-DE" sz="4400" dirty="0"/>
          </a:p>
        </p:txBody>
      </p:sp>
      <p:sp>
        <p:nvSpPr>
          <p:cNvPr id="312323" name="Text Box 3"/>
          <p:cNvSpPr txBox="1">
            <a:spLocks noChangeArrowheads="1"/>
          </p:cNvSpPr>
          <p:nvPr/>
        </p:nvSpPr>
        <p:spPr bwMode="auto">
          <a:xfrm>
            <a:off x="2771800" y="227687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1.Timotheus-Brief 6,1</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417568596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2627784" y="44624"/>
            <a:ext cx="6480720" cy="35394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„Ihr Sklaven, ordnet euch euren Herren unter und erweist ihnen uneingeschränkten Respekt – nicht nur den guten und freundlichen, sondern auch denen, die sich niederträchtig verhalten.“</a:t>
            </a:r>
            <a:endParaRPr lang="de-DE" dirty="0"/>
          </a:p>
        </p:txBody>
      </p:sp>
      <p:sp>
        <p:nvSpPr>
          <p:cNvPr id="312323" name="Text Box 3"/>
          <p:cNvSpPr txBox="1">
            <a:spLocks noChangeArrowheads="1"/>
          </p:cNvSpPr>
          <p:nvPr/>
        </p:nvSpPr>
        <p:spPr bwMode="auto">
          <a:xfrm>
            <a:off x="2879675" y="371703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1.Petrus-Brief 2,18</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1833978318"/>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2987824" y="44624"/>
            <a:ext cx="6120680" cy="35394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„Auch Christus hat ja für euch gelitten und hat euch damit ein Beispiel hinterlassen. Tretet in seine Fussstapfen und folgt ihm auf dem Weg, den er euch vorangegangen ist.“ </a:t>
            </a:r>
            <a:endParaRPr lang="de-DE" dirty="0"/>
          </a:p>
        </p:txBody>
      </p:sp>
      <p:sp>
        <p:nvSpPr>
          <p:cNvPr id="312323" name="Text Box 3"/>
          <p:cNvSpPr txBox="1">
            <a:spLocks noChangeArrowheads="1"/>
          </p:cNvSpPr>
          <p:nvPr/>
        </p:nvSpPr>
        <p:spPr bwMode="auto">
          <a:xfrm>
            <a:off x="2829355" y="3584054"/>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1.Petrus-Brief 2,21</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1162177960"/>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9001000" cy="341632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3600" dirty="0"/>
              <a:t>„Warst du ein Sklave, als Gott dich rief? Lass dich davon nicht niederdrücken! Wenn sich dir allerdings eine Gelegenheit bietet, die </a:t>
            </a:r>
            <a:r>
              <a:rPr lang="de-CH" sz="3600" dirty="0" smtClean="0"/>
              <a:t>Freiheit</a:t>
            </a:r>
            <a:br>
              <a:rPr lang="de-CH" sz="3600" dirty="0" smtClean="0"/>
            </a:br>
            <a:r>
              <a:rPr lang="de-CH" sz="3600" dirty="0" smtClean="0"/>
              <a:t>zu </a:t>
            </a:r>
            <a:r>
              <a:rPr lang="de-CH" sz="3600" dirty="0"/>
              <a:t>erlangen, dann mach </a:t>
            </a:r>
            <a:r>
              <a:rPr lang="de-CH" sz="3600" dirty="0" smtClean="0"/>
              <a:t>dankbar</a:t>
            </a:r>
            <a:br>
              <a:rPr lang="de-CH" sz="3600" dirty="0" smtClean="0"/>
            </a:br>
            <a:r>
              <a:rPr lang="de-CH" sz="3600" dirty="0" smtClean="0"/>
              <a:t>davon </a:t>
            </a:r>
            <a:r>
              <a:rPr lang="de-CH" sz="3600" dirty="0"/>
              <a:t>Gebrauch.“</a:t>
            </a:r>
            <a:endParaRPr lang="de-DE" sz="3600" dirty="0"/>
          </a:p>
        </p:txBody>
      </p:sp>
      <p:sp>
        <p:nvSpPr>
          <p:cNvPr id="312323" name="Text Box 3"/>
          <p:cNvSpPr txBox="1">
            <a:spLocks noChangeArrowheads="1"/>
          </p:cNvSpPr>
          <p:nvPr/>
        </p:nvSpPr>
        <p:spPr bwMode="auto">
          <a:xfrm>
            <a:off x="1763688" y="3501008"/>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1.Korinther-Brief 7,21</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1498833255"/>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4355976" y="-15195"/>
            <a:ext cx="4752528" cy="45243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w="12700">
                  <a:solidFill>
                    <a:schemeClr val="bg1">
                      <a:lumMod val="25000"/>
                    </a:schemeClr>
                  </a:solidFill>
                </a:ln>
                <a:latin typeface="Arial Rounded MT Bold" pitchFamily="34" charset="0"/>
              </a:rPr>
              <a:t>„Wie kann ich mich verhalten, damit das Evangelium nicht in Verruf kommt, so dass ich ein gutes Zeugnis für das Evangelium sein kann?“</a:t>
            </a:r>
          </a:p>
        </p:txBody>
      </p:sp>
      <p:sp>
        <p:nvSpPr>
          <p:cNvPr id="319492" name="Rectangle 4"/>
          <p:cNvSpPr>
            <a:spLocks noGrp="1" noChangeArrowheads="1"/>
          </p:cNvSpPr>
          <p:nvPr>
            <p:ph type="subTitle" idx="1"/>
          </p:nvPr>
        </p:nvSpPr>
        <p:spPr>
          <a:xfrm>
            <a:off x="5220072" y="6453336"/>
            <a:ext cx="3816350" cy="289073"/>
          </a:xfrm>
          <a:noFill/>
          <a:ln/>
          <a:effectLst>
            <a:outerShdw dist="35921" dir="2700000" algn="ctr" rotWithShape="0">
              <a:srgbClr val="000000"/>
            </a:outerShdw>
          </a:effectLst>
        </p:spPr>
        <p:txBody>
          <a:bodyPr/>
          <a:lstStyle/>
          <a:p>
            <a:pPr lvl="0"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179055471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9512" y="484105"/>
            <a:ext cx="8928992" cy="683264"/>
          </a:xfrm>
          <a:effectLst>
            <a:outerShdw dist="35921" dir="2700000" algn="ctr" rotWithShape="0">
              <a:srgbClr val="000000"/>
            </a:outerShdw>
          </a:effectLst>
        </p:spPr>
        <p:txBody>
          <a:bodyPr wrap="square">
            <a:spAutoFit/>
          </a:bodyPr>
          <a:lstStyle/>
          <a:p>
            <a:pPr marL="1117600" indent="-1117600" algn="l"/>
            <a:r>
              <a:rPr lang="de-DE" sz="4800" dirty="0" smtClean="0">
                <a:ln>
                  <a:solidFill>
                    <a:srgbClr val="000000"/>
                  </a:solidFill>
                </a:ln>
                <a:solidFill>
                  <a:schemeClr val="bg1"/>
                </a:solidFill>
                <a:latin typeface="Arial Rounded MT Bold" pitchFamily="34" charset="0"/>
              </a:rPr>
              <a:t>II. Begreife wer Dich belohnt</a:t>
            </a:r>
            <a:endParaRPr lang="de-CH" sz="48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5220072" y="6465895"/>
            <a:ext cx="3816350" cy="361081"/>
          </a:xfrm>
          <a:effectLst>
            <a:outerShdw dist="35921" dir="2700000" algn="ctr" rotWithShape="0">
              <a:srgbClr val="000000"/>
            </a:outerShdw>
          </a:effectLst>
        </p:spPr>
        <p:txBody>
          <a:bodyPr/>
          <a:lstStyle/>
          <a:p>
            <a:pPr lvl="0"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1865166433"/>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9001001" cy="255454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w="19050">
                  <a:solidFill>
                    <a:srgbClr val="000000"/>
                  </a:solidFill>
                </a:ln>
                <a:solidFill>
                  <a:srgbClr val="FFFFFF"/>
                </a:solidFill>
                <a:latin typeface="Arial Rounded MT Bold" pitchFamily="34" charset="0"/>
              </a:rPr>
              <a:t>„Ihr könnt sicher sein, dass ihr von Jesus einen Lohn bekommt – das Erbe, das er im Himmel für euch bereithält.“</a:t>
            </a:r>
            <a:endParaRPr lang="de-DE" sz="40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339752" y="227687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3,24</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2196658578"/>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352929"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w="19050">
                  <a:solidFill>
                    <a:srgbClr val="000000"/>
                  </a:solidFill>
                </a:ln>
                <a:solidFill>
                  <a:srgbClr val="FFFFFF"/>
                </a:solidFill>
                <a:latin typeface="Arial Rounded MT Bold" pitchFamily="34" charset="0"/>
              </a:rPr>
              <a:t>„Ihr Sklaven, gehorcht in allem euren irdischen Herren. Tut es nicht nur, wenn sie euch beobachten – als ginge es darum, Menschen zu gefallen. Gehorcht ihnen vielmehr mit aufrichtigem Herzen und aus Ehrfurcht vor dem Herrn.“</a:t>
            </a:r>
            <a:endParaRPr lang="de-DE" sz="36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83768" y="414908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3,22</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1459966405"/>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9001001"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5400" dirty="0">
                <a:ln w="19050">
                  <a:solidFill>
                    <a:srgbClr val="000000"/>
                  </a:solidFill>
                </a:ln>
                <a:solidFill>
                  <a:srgbClr val="FFFFFF"/>
                </a:solidFill>
                <a:latin typeface="Arial Rounded MT Bold" pitchFamily="34" charset="0"/>
              </a:rPr>
              <a:t>„Darum dient ihm, Christus, dem Herrn!“</a:t>
            </a:r>
            <a:endParaRPr lang="de-DE" sz="54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1800" y="198884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3,24</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369112319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9001001" cy="21236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400" dirty="0">
                <a:ln w="19050">
                  <a:solidFill>
                    <a:srgbClr val="000000"/>
                  </a:solidFill>
                </a:ln>
                <a:solidFill>
                  <a:srgbClr val="FFFFFF"/>
                </a:solidFill>
                <a:latin typeface="Arial Rounded MT Bold" pitchFamily="34" charset="0"/>
              </a:rPr>
              <a:t>„Denn auch der, der Unrecht tut, wird einen Lohn empfangen – den Lohn für sein Unrecht.“</a:t>
            </a:r>
            <a:endParaRPr lang="de-DE" sz="44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1799" y="2309308"/>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3,25</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3103536324"/>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9001001" cy="156966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dirty="0">
                <a:ln w="19050">
                  <a:solidFill>
                    <a:srgbClr val="000000"/>
                  </a:solidFill>
                </a:ln>
                <a:solidFill>
                  <a:srgbClr val="FFFFFF"/>
                </a:solidFill>
                <a:latin typeface="Arial Rounded MT Bold" pitchFamily="34" charset="0"/>
              </a:rPr>
              <a:t>„Gott ist ein unparteiischer Richter.“</a:t>
            </a:r>
            <a:endParaRPr lang="de-DE"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83768" y="1772816"/>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3,25</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4273042242"/>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4" y="12680"/>
            <a:ext cx="9001000" cy="30469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4800" dirty="0"/>
              <a:t>„Rächt euch nicht selbst, liebe Freunde, sondern überlasst die Rache dem Zorn Gottes.“</a:t>
            </a:r>
            <a:endParaRPr lang="de-DE" sz="4800" dirty="0"/>
          </a:p>
        </p:txBody>
      </p:sp>
      <p:sp>
        <p:nvSpPr>
          <p:cNvPr id="312323" name="Text Box 3"/>
          <p:cNvSpPr txBox="1">
            <a:spLocks noChangeArrowheads="1"/>
          </p:cNvSpPr>
          <p:nvPr/>
        </p:nvSpPr>
        <p:spPr bwMode="auto">
          <a:xfrm>
            <a:off x="1218615" y="3893117"/>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Römer-Brief 12,19</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1140833693"/>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4" y="12680"/>
            <a:ext cx="9001000"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4800" dirty="0"/>
              <a:t>„Lass dich nicht vom Bösen besiegen, sondern besiege Böses mit Gutem.“</a:t>
            </a:r>
            <a:endParaRPr lang="de-DE" sz="4800" dirty="0"/>
          </a:p>
        </p:txBody>
      </p:sp>
      <p:sp>
        <p:nvSpPr>
          <p:cNvPr id="312323" name="Text Box 3"/>
          <p:cNvSpPr txBox="1">
            <a:spLocks noChangeArrowheads="1"/>
          </p:cNvSpPr>
          <p:nvPr/>
        </p:nvSpPr>
        <p:spPr bwMode="auto">
          <a:xfrm>
            <a:off x="1115616" y="373112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Römer-Brief 12,21</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3703942943"/>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07504" y="188640"/>
            <a:ext cx="6768752" cy="83099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1117600" indent="-1117600" algn="l"/>
            <a:r>
              <a:rPr lang="de-CH" sz="6000" dirty="0">
                <a:ln>
                  <a:solidFill>
                    <a:srgbClr val="000000"/>
                  </a:solidFill>
                </a:ln>
                <a:solidFill>
                  <a:schemeClr val="bg1"/>
                </a:solidFill>
                <a:latin typeface="Arial Rounded MT Bold" pitchFamily="34" charset="0"/>
              </a:rPr>
              <a:t>Schlussgedanke</a:t>
            </a:r>
            <a:r>
              <a:rPr lang="de-DE" sz="6000" dirty="0">
                <a:ln>
                  <a:solidFill>
                    <a:srgbClr val="000000"/>
                  </a:solidFill>
                </a:ln>
                <a:solidFill>
                  <a:schemeClr val="bg1"/>
                </a:solidFill>
                <a:latin typeface="Arial Rounded MT Bold" pitchFamily="34" charset="0"/>
              </a:rPr>
              <a:t> </a:t>
            </a:r>
            <a:endParaRPr lang="de-CH" sz="6000" dirty="0">
              <a:ln>
                <a:solidFill>
                  <a:srgbClr val="000000"/>
                </a:solidFill>
              </a:ln>
              <a:solidFill>
                <a:schemeClr val="bg1"/>
              </a:solidFill>
              <a:latin typeface="Arial Rounded MT Bold" pitchFamily="34" charset="0"/>
            </a:endParaRPr>
          </a:p>
        </p:txBody>
      </p:sp>
      <p:sp>
        <p:nvSpPr>
          <p:cNvPr id="58376" name="Rectangle 8"/>
          <p:cNvSpPr>
            <a:spLocks noGrp="1" noChangeArrowheads="1"/>
          </p:cNvSpPr>
          <p:nvPr>
            <p:ph type="subTitle" idx="1"/>
          </p:nvPr>
        </p:nvSpPr>
        <p:spPr>
          <a:xfrm>
            <a:off x="5292080" y="6537903"/>
            <a:ext cx="3816350" cy="289073"/>
          </a:xfrm>
          <a:noFill/>
          <a:ln/>
          <a:effectLst>
            <a:outerShdw dist="35921" dir="2700000" algn="ctr" rotWithShape="0">
              <a:srgbClr val="000000"/>
            </a:outerShdw>
          </a:effectLst>
        </p:spPr>
        <p:txBody>
          <a:bodyPr/>
          <a:lstStyle/>
          <a:p>
            <a:pPr lvl="0" algn="r">
              <a:lnSpc>
                <a:spcPct val="80000"/>
              </a:lnSpc>
            </a:pPr>
            <a:r>
              <a:rPr lang="de-CH" sz="1200" dirty="0">
                <a:solidFill>
                  <a:srgbClr val="FFFFFF"/>
                </a:solidFill>
              </a:rPr>
              <a:t>Das ABC der Verhaltensregeln…</a:t>
            </a:r>
          </a:p>
        </p:txBody>
      </p:sp>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3" y="44624"/>
            <a:ext cx="8856985" cy="21236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4400" dirty="0" smtClean="0"/>
              <a:t>„Der </a:t>
            </a:r>
            <a:r>
              <a:rPr lang="de-CH" sz="4400" dirty="0"/>
              <a:t>Name Gottes und die Lehre des </a:t>
            </a:r>
            <a:r>
              <a:rPr lang="de-CH" sz="4400" dirty="0" smtClean="0"/>
              <a:t>Evangeliums sollen</a:t>
            </a:r>
            <a:br>
              <a:rPr lang="de-CH" sz="4400" dirty="0" smtClean="0"/>
            </a:br>
            <a:r>
              <a:rPr lang="de-CH" sz="4400" dirty="0" smtClean="0"/>
              <a:t>nicht </a:t>
            </a:r>
            <a:r>
              <a:rPr lang="de-CH" sz="4400" dirty="0"/>
              <a:t>in Verruf geraten.“</a:t>
            </a:r>
            <a:endParaRPr lang="de-DE" sz="4400" dirty="0"/>
          </a:p>
        </p:txBody>
      </p:sp>
      <p:sp>
        <p:nvSpPr>
          <p:cNvPr id="312323" name="Text Box 3"/>
          <p:cNvSpPr txBox="1">
            <a:spLocks noChangeArrowheads="1"/>
          </p:cNvSpPr>
          <p:nvPr/>
        </p:nvSpPr>
        <p:spPr bwMode="auto">
          <a:xfrm>
            <a:off x="2771800" y="227687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1.Timotheus-Brief 6,1</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1799467211"/>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4355976" y="-15195"/>
            <a:ext cx="4752528" cy="45243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w="12700">
                  <a:solidFill>
                    <a:schemeClr val="bg1">
                      <a:lumMod val="25000"/>
                    </a:schemeClr>
                  </a:solidFill>
                </a:ln>
                <a:latin typeface="Arial Rounded MT Bold" pitchFamily="34" charset="0"/>
              </a:rPr>
              <a:t>„Wie kann ich mich verhalten, damit das Evangelium nicht in Verruf kommt, so dass ich ein gutes Zeugnis für das Evangelium sein kann?“</a:t>
            </a:r>
          </a:p>
        </p:txBody>
      </p:sp>
      <p:sp>
        <p:nvSpPr>
          <p:cNvPr id="319492" name="Rectangle 4"/>
          <p:cNvSpPr>
            <a:spLocks noGrp="1" noChangeArrowheads="1"/>
          </p:cNvSpPr>
          <p:nvPr>
            <p:ph type="subTitle" idx="1"/>
          </p:nvPr>
        </p:nvSpPr>
        <p:spPr>
          <a:xfrm>
            <a:off x="5220072" y="6453336"/>
            <a:ext cx="3816350" cy="289073"/>
          </a:xfrm>
          <a:noFill/>
          <a:ln/>
          <a:effectLst>
            <a:outerShdw dist="35921" dir="2700000" algn="ctr" rotWithShape="0">
              <a:srgbClr val="000000"/>
            </a:outerShdw>
          </a:effectLst>
        </p:spPr>
        <p:txBody>
          <a:bodyPr/>
          <a:lstStyle/>
          <a:p>
            <a:pPr lvl="0"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3978515706"/>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691680" y="44624"/>
            <a:ext cx="7272808"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3600" dirty="0"/>
              <a:t>„Freut euch und jubelt! Denn im Himmel wartet eine grosse Belohnung auf euch.“</a:t>
            </a:r>
            <a:endParaRPr lang="de-DE" sz="3600" dirty="0"/>
          </a:p>
        </p:txBody>
      </p:sp>
      <p:sp>
        <p:nvSpPr>
          <p:cNvPr id="312323" name="Text Box 3"/>
          <p:cNvSpPr txBox="1">
            <a:spLocks noChangeArrowheads="1"/>
          </p:cNvSpPr>
          <p:nvPr/>
        </p:nvSpPr>
        <p:spPr bwMode="auto">
          <a:xfrm>
            <a:off x="2843808" y="1952397"/>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Matthäus-Evangelium 5,12</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3630105588"/>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28937"/>
            <a:ext cx="7776865" cy="563231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sz="3600" dirty="0"/>
              <a:t>„Eins tue ich: Ich lasse das, was hinter mir liegt, bewusst zurück, konzentriere mich völlig auf das, was vor mir liegt, und laufe mit ganzer Kraft dem Ziel entgegen, um den Siegespreis zu bekommen – den Preis, der in der Teilhabe an der himmlischen Welt besteht, zu der uns Gott durch Jesus Christus berufen hat.“</a:t>
            </a:r>
            <a:endParaRPr lang="de-DE" sz="3600" dirty="0"/>
          </a:p>
        </p:txBody>
      </p:sp>
      <p:sp>
        <p:nvSpPr>
          <p:cNvPr id="312323" name="Text Box 3"/>
          <p:cNvSpPr txBox="1">
            <a:spLocks noChangeArrowheads="1"/>
          </p:cNvSpPr>
          <p:nvPr/>
        </p:nvSpPr>
        <p:spPr bwMode="auto">
          <a:xfrm>
            <a:off x="2836047" y="5620598"/>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Philipper-Brief 3,13-14</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3066352663"/>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7776865" cy="317009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w="19050">
                  <a:solidFill>
                    <a:srgbClr val="000000"/>
                  </a:solidFill>
                </a:ln>
                <a:solidFill>
                  <a:srgbClr val="FFFFFF"/>
                </a:solidFill>
                <a:latin typeface="Arial Rounded MT Bold" pitchFamily="34" charset="0"/>
              </a:rPr>
              <a:t>„Worin auch immer eure Arbeit besteht – tut sie mit ganzer Hingabe, denn letztlich dient ihr nicht Menschen, sondern dem Herrn.“</a:t>
            </a:r>
            <a:endParaRPr lang="de-DE" sz="40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11487" y="306896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3,23</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1888865950"/>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22889" name="Rectangle 9"/>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a:solidFill>
                  <a:srgbClr val="FFFFFF"/>
                </a:solidFill>
              </a:rPr>
              <a:t>Das ABC der Verhaltensregeln…</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064897" cy="317009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w="19050">
                  <a:solidFill>
                    <a:srgbClr val="000000"/>
                  </a:solidFill>
                </a:ln>
                <a:solidFill>
                  <a:srgbClr val="FFFFFF"/>
                </a:solidFill>
                <a:latin typeface="Arial Rounded MT Bold" pitchFamily="34" charset="0"/>
              </a:rPr>
              <a:t>„Ihr könnt sicher sein, dass ihr von ihm einen Lohn bekommt – das Erbe, das er im Himmel für euch bereithält. Darum dient ihm, Christus, dem Herrn!“</a:t>
            </a:r>
            <a:endParaRPr lang="de-DE" sz="40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195736" y="334770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3,24</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516088293"/>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208913" cy="255454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w="19050">
                  <a:solidFill>
                    <a:srgbClr val="000000"/>
                  </a:solidFill>
                </a:ln>
                <a:solidFill>
                  <a:srgbClr val="FFFFFF"/>
                </a:solidFill>
                <a:latin typeface="Arial Rounded MT Bold" pitchFamily="34" charset="0"/>
              </a:rPr>
              <a:t>„Denn auch der, der Unrecht tut, wird einen Lohn empfangen – den Lohn für sein Unrecht. Gott ist ein unparteiischer Richter.“</a:t>
            </a:r>
            <a:endParaRPr lang="de-DE" sz="40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284544" y="306896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3,25</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901022248"/>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07504" y="282597"/>
            <a:ext cx="8784976" cy="1274195"/>
          </a:xfrm>
          <a:effectLst>
            <a:outerShdw dist="35921" dir="2700000" algn="ctr" rotWithShape="0">
              <a:srgbClr val="000000"/>
            </a:outerShdw>
          </a:effectLst>
        </p:spPr>
        <p:txBody>
          <a:bodyPr wrap="square">
            <a:spAutoFit/>
          </a:bodyPr>
          <a:lstStyle/>
          <a:p>
            <a:pPr marL="1117600" indent="-1117600" algn="l"/>
            <a:r>
              <a:rPr lang="de-DE" sz="4800" dirty="0">
                <a:ln>
                  <a:solidFill>
                    <a:srgbClr val="000000"/>
                  </a:solidFill>
                </a:ln>
                <a:solidFill>
                  <a:schemeClr val="bg1"/>
                </a:solidFill>
                <a:latin typeface="Arial Rounded MT Bold" pitchFamily="34" charset="0"/>
              </a:rPr>
              <a:t>I. </a:t>
            </a:r>
            <a:r>
              <a:rPr lang="de-DE" sz="4800" dirty="0" smtClean="0">
                <a:ln>
                  <a:solidFill>
                    <a:srgbClr val="000000"/>
                  </a:solidFill>
                </a:ln>
                <a:solidFill>
                  <a:schemeClr val="bg1"/>
                </a:solidFill>
                <a:latin typeface="Arial Rounded MT Bold" pitchFamily="34" charset="0"/>
              </a:rPr>
              <a:t>    Verstehe für wen Du arbeitest</a:t>
            </a:r>
            <a:endParaRPr lang="de-CH" sz="48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5220072" y="6465895"/>
            <a:ext cx="3816350" cy="361081"/>
          </a:xfrm>
          <a:effectLst>
            <a:outerShdw dist="35921" dir="2700000" algn="ctr" rotWithShape="0">
              <a:srgbClr val="000000"/>
            </a:outerShdw>
          </a:effectLst>
        </p:spPr>
        <p:txBody>
          <a:bodyPr/>
          <a:lstStyle/>
          <a:p>
            <a:pPr lvl="0" algn="r">
              <a:lnSpc>
                <a:spcPct val="80000"/>
              </a:lnSpc>
            </a:pPr>
            <a:r>
              <a:rPr lang="de-CH" sz="1200" dirty="0">
                <a:solidFill>
                  <a:srgbClr val="FFFFFF"/>
                </a:solidFill>
              </a:rPr>
              <a:t>Das ABC der Verhaltensregeln…</a:t>
            </a: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9001001" cy="258532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5400" dirty="0">
                <a:ln w="19050">
                  <a:solidFill>
                    <a:srgbClr val="000000"/>
                  </a:solidFill>
                </a:ln>
                <a:solidFill>
                  <a:srgbClr val="FFFFFF"/>
                </a:solidFill>
                <a:latin typeface="Arial Rounded MT Bold" pitchFamily="34" charset="0"/>
              </a:rPr>
              <a:t>„Ihr Sklaven, gehorcht in allem euren irdischen Herren.“</a:t>
            </a:r>
            <a:endParaRPr lang="de-DE" sz="54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339752" y="306896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3,22</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2264319754"/>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424937"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w="19050">
                  <a:solidFill>
                    <a:srgbClr val="000000"/>
                  </a:solidFill>
                </a:ln>
                <a:solidFill>
                  <a:srgbClr val="FFFFFF"/>
                </a:solidFill>
                <a:latin typeface="Arial Rounded MT Bold" pitchFamily="34" charset="0"/>
              </a:rPr>
              <a:t>„Ihr Sklaven, gehorcht in allem euren irdischen Herren. Tut es nicht nur, wenn sie euch beobachten – als ginge es darum, Menschen zu gefallen. Gehorcht ihnen vielmehr mit aufrichtigem Herzen und aus Ehrfurcht vor dem Herrn.“</a:t>
            </a:r>
            <a:endParaRPr lang="de-DE" sz="36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11760" y="407707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3,22</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82463929"/>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9001001" cy="19389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w="19050">
                  <a:solidFill>
                    <a:srgbClr val="000000"/>
                  </a:solidFill>
                </a:ln>
                <a:solidFill>
                  <a:srgbClr val="FFFFFF"/>
                </a:solidFill>
                <a:latin typeface="Arial Rounded MT Bold" pitchFamily="34" charset="0"/>
              </a:rPr>
              <a:t>„Tut es nicht nur, wenn sie euch beobachten – als ginge es darum, Menschen zu gefallen.“</a:t>
            </a:r>
            <a:endParaRPr lang="de-DE" sz="40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339752" y="2245514"/>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3,22</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Das ABC der Verhaltensregeln…</a:t>
            </a:r>
          </a:p>
        </p:txBody>
      </p:sp>
    </p:spTree>
    <p:extLst>
      <p:ext uri="{BB962C8B-B14F-4D97-AF65-F5344CB8AC3E}">
        <p14:creationId xmlns:p14="http://schemas.microsoft.com/office/powerpoint/2010/main" val="27478073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01072134</Template>
  <TotalTime>0</TotalTime>
  <Words>816</Words>
  <Application>Microsoft Office PowerPoint</Application>
  <PresentationFormat>Bildschirmpräsentation (4:3)</PresentationFormat>
  <Paragraphs>83</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01072134</vt:lpstr>
      <vt:lpstr>Das ABC der Verhaltensregeln als Arbeitnehmer</vt:lpstr>
      <vt:lpstr>PowerPoint-Präsentation</vt:lpstr>
      <vt:lpstr>PowerPoint-Präsentation</vt:lpstr>
      <vt:lpstr>PowerPoint-Präsentation</vt:lpstr>
      <vt:lpstr>PowerPoint-Präsentation</vt:lpstr>
      <vt:lpstr>I.     Verstehe für wen Du arbeitest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 Begreife wer Dich belohnt</vt:lpstr>
      <vt:lpstr>PowerPoint-Präsentation</vt:lpstr>
      <vt:lpstr>PowerPoint-Präsentation</vt:lpstr>
      <vt:lpstr>PowerPoint-Präsentation</vt:lpstr>
      <vt:lpstr>PowerPoint-Präsentation</vt:lpstr>
      <vt:lpstr>PowerPoint-Präsentation</vt:lpstr>
      <vt:lpstr>PowerPoint-Präsentation</vt:lpstr>
      <vt:lpstr>Schlussgedanke </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ABC der Verhaltensregeln... - Teil 3/4 - ...als Arbeitnehmer - Folien</dc:title>
  <dc:creator>Jürg Birnstiel</dc:creator>
  <cp:lastModifiedBy>Me</cp:lastModifiedBy>
  <cp:revision>671</cp:revision>
  <cp:lastPrinted>1601-01-01T00:00:00Z</cp:lastPrinted>
  <dcterms:created xsi:type="dcterms:W3CDTF">2005-04-13T18:10:29Z</dcterms:created>
  <dcterms:modified xsi:type="dcterms:W3CDTF">2013-07-18T19:21:05Z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