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7"/>
  </p:notesMasterIdLst>
  <p:handoutMasterIdLst>
    <p:handoutMasterId r:id="rId38"/>
  </p:handoutMasterIdLst>
  <p:sldIdLst>
    <p:sldId id="735" r:id="rId2"/>
    <p:sldId id="1121" r:id="rId3"/>
    <p:sldId id="1124" r:id="rId4"/>
    <p:sldId id="1125" r:id="rId5"/>
    <p:sldId id="1126" r:id="rId6"/>
    <p:sldId id="1077" r:id="rId7"/>
    <p:sldId id="1127" r:id="rId8"/>
    <p:sldId id="1128" r:id="rId9"/>
    <p:sldId id="1129" r:id="rId10"/>
    <p:sldId id="1130" r:id="rId11"/>
    <p:sldId id="962" r:id="rId12"/>
    <p:sldId id="1131" r:id="rId13"/>
    <p:sldId id="1132" r:id="rId14"/>
    <p:sldId id="1133" r:id="rId15"/>
    <p:sldId id="1134" r:id="rId16"/>
    <p:sldId id="1135" r:id="rId17"/>
    <p:sldId id="1136" r:id="rId18"/>
    <p:sldId id="1122" r:id="rId19"/>
    <p:sldId id="1123" r:id="rId20"/>
    <p:sldId id="1137" r:id="rId21"/>
    <p:sldId id="1139" r:id="rId22"/>
    <p:sldId id="1140" r:id="rId23"/>
    <p:sldId id="1141" r:id="rId24"/>
    <p:sldId id="1142" r:id="rId25"/>
    <p:sldId id="1143" r:id="rId26"/>
    <p:sldId id="1144" r:id="rId27"/>
    <p:sldId id="1145" r:id="rId28"/>
    <p:sldId id="1138" r:id="rId29"/>
    <p:sldId id="1146" r:id="rId30"/>
    <p:sldId id="1147" r:id="rId31"/>
    <p:sldId id="1148" r:id="rId32"/>
    <p:sldId id="1149" r:id="rId33"/>
    <p:sldId id="259" r:id="rId34"/>
    <p:sldId id="1150" r:id="rId35"/>
    <p:sldId id="1151" r:id="rId36"/>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47209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6002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88789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02075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47191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323075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8201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89557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32513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29824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661239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171591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329974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184612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080024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977253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879182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245522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749548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85449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849135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346536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626414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475365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088561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05362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17606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47416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11873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403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29178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16632"/>
            <a:ext cx="11665296" cy="2308324"/>
          </a:xfrm>
        </p:spPr>
        <p:txBody>
          <a:bodyPr wrap="square">
            <a:spAutoFit/>
          </a:bodyPr>
          <a:lstStyle/>
          <a:p>
            <a:pPr algn="l"/>
            <a:r>
              <a:rPr lang="de-DE" altLang="de-DE" sz="72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Gott denkt an sein Versprechen</a:t>
            </a:r>
          </a:p>
        </p:txBody>
      </p:sp>
      <p:sp>
        <p:nvSpPr>
          <p:cNvPr id="4" name="Rectangle 3">
            <a:extLst>
              <a:ext uri="{FF2B5EF4-FFF2-40B4-BE49-F238E27FC236}">
                <a16:creationId xmlns:a16="http://schemas.microsoft.com/office/drawing/2014/main" xmlns="" id="{211C2E29-58E4-41AF-9002-8C38C1AF365A}"/>
              </a:ext>
            </a:extLst>
          </p:cNvPr>
          <p:cNvSpPr txBox="1">
            <a:spLocks noChangeArrowheads="1"/>
          </p:cNvSpPr>
          <p:nvPr/>
        </p:nvSpPr>
        <p:spPr bwMode="auto">
          <a:xfrm>
            <a:off x="160404" y="5517232"/>
            <a:ext cx="9336360"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2800" kern="0" dirty="0">
                <a:ln w="0">
                  <a:solidFill>
                    <a:schemeClr val="bg1">
                      <a:lumMod val="20000"/>
                      <a:lumOff val="80000"/>
                      <a:alpha val="50000"/>
                    </a:schemeClr>
                  </a:solidFill>
                </a:ln>
                <a:effectLst/>
                <a:latin typeface="Source Sans Pro" panose="020B0503030403020204" pitchFamily="34" charset="0"/>
                <a:ea typeface="Source Sans Pro" panose="020B0503030403020204" pitchFamily="34" charset="0"/>
              </a:rPr>
              <a:t>Serie: </a:t>
            </a:r>
            <a:r>
              <a:rPr lang="de-CH" altLang="de-DE" sz="2800" kern="0" dirty="0">
                <a:ln w="0">
                  <a:solidFill>
                    <a:schemeClr val="bg1">
                      <a:lumMod val="20000"/>
                      <a:lumOff val="80000"/>
                      <a:alpha val="50000"/>
                    </a:schemeClr>
                  </a:solidFill>
                </a:ln>
                <a:effectLst/>
                <a:latin typeface="Source Sans Pro" panose="020B0503030403020204" pitchFamily="34" charset="0"/>
                <a:ea typeface="Source Sans Pro" panose="020B0503030403020204" pitchFamily="34" charset="0"/>
              </a:rPr>
              <a:t>Der schwierige Aufbruch in eine schönere Welt  (4/11)</a:t>
            </a:r>
          </a:p>
          <a:p>
            <a:pPr algn="l"/>
            <a:r>
              <a:rPr lang="de-CH" altLang="de-DE" sz="2800" kern="0">
                <a:ln w="0">
                  <a:solidFill>
                    <a:schemeClr val="bg1">
                      <a:lumMod val="20000"/>
                      <a:lumOff val="80000"/>
                      <a:alpha val="50000"/>
                    </a:schemeClr>
                  </a:solidFill>
                </a:ln>
                <a:effectLst/>
                <a:latin typeface="Source Sans Pro" panose="020B0503030403020204" pitchFamily="34" charset="0"/>
                <a:ea typeface="Source Sans Pro" panose="020B0503030403020204" pitchFamily="34" charset="0"/>
              </a:rPr>
              <a:t>Exodus 2,23-25</a:t>
            </a:r>
            <a:endParaRPr lang="de-CH" altLang="de-DE" sz="2800" kern="0" dirty="0">
              <a:ln w="0">
                <a:solidFill>
                  <a:schemeClr val="bg1">
                    <a:lumMod val="20000"/>
                    <a:lumOff val="80000"/>
                    <a:alpha val="50000"/>
                  </a:schemeClr>
                </a:solidFill>
              </a:ln>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Psalm 44,27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991761"/>
            <a:ext cx="7272808" cy="1200329"/>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„Greif ein und hilf uns, mach uns frei! Wir berufen uns auf deine Güte!“</a:t>
            </a:r>
          </a:p>
        </p:txBody>
      </p:sp>
    </p:spTree>
    <p:extLst>
      <p:ext uri="{BB962C8B-B14F-4D97-AF65-F5344CB8AC3E}">
        <p14:creationId xmlns:p14="http://schemas.microsoft.com/office/powerpoint/2010/main" val="294780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340768"/>
            <a:ext cx="11305256" cy="2800767"/>
          </a:xfrm>
        </p:spPr>
        <p:txBody>
          <a:bodyPr wrap="square">
            <a:spAutoFit/>
          </a:bodyPr>
          <a:lstStyle/>
          <a:p>
            <a:pPr algn="l"/>
            <a:r>
              <a:rPr lang="de-DE" altLang="de-DE" sz="88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II.</a:t>
            </a:r>
            <a:r>
              <a:rPr lang="de-CH" altLang="de-DE" sz="88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 </a:t>
            </a:r>
            <a:r>
              <a:rPr lang="de-DE" altLang="de-DE" sz="88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Gott denkt immer an seine Versprechen!</a:t>
            </a:r>
          </a:p>
        </p:txBody>
      </p:sp>
    </p:spTree>
    <p:extLst>
      <p:ext uri="{BB962C8B-B14F-4D97-AF65-F5344CB8AC3E}">
        <p14:creationId xmlns:p14="http://schemas.microsoft.com/office/powerpoint/2010/main" val="259204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2,23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1268760"/>
            <a:ext cx="7272808" cy="646331"/>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«Ihr Schreien drang zu Gott.»</a:t>
            </a:r>
          </a:p>
        </p:txBody>
      </p:sp>
    </p:spTree>
    <p:extLst>
      <p:ext uri="{BB962C8B-B14F-4D97-AF65-F5344CB8AC3E}">
        <p14:creationId xmlns:p14="http://schemas.microsoft.com/office/powerpoint/2010/main" val="403925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2,24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268760"/>
            <a:ext cx="7272808" cy="1754326"/>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«Gott erinnerte sich an den Bund, den er mit Abraham, Isaak und Jakob geschlossen hatte.»</a:t>
            </a:r>
          </a:p>
        </p:txBody>
      </p:sp>
    </p:spTree>
    <p:extLst>
      <p:ext uri="{BB962C8B-B14F-4D97-AF65-F5344CB8AC3E}">
        <p14:creationId xmlns:p14="http://schemas.microsoft.com/office/powerpoint/2010/main" val="3966460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Mose 22,18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154581"/>
            <a:ext cx="7272808" cy="1754326"/>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„Durch deinen Nachkommen sollen alle Völker auf Erden gesegnet werden.“</a:t>
            </a:r>
          </a:p>
        </p:txBody>
      </p:sp>
    </p:spTree>
    <p:extLst>
      <p:ext uri="{BB962C8B-B14F-4D97-AF65-F5344CB8AC3E}">
        <p14:creationId xmlns:p14="http://schemas.microsoft.com/office/powerpoint/2010/main" val="260305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Galater-Brief 3,16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681663"/>
            <a:ext cx="7776864" cy="3416320"/>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Nun sind die </a:t>
            </a:r>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Verheissungen</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Abraham zugesagt und seinem Nachkommen. Es </a:t>
            </a:r>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heisst</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nicht: »und den Nachkommen«, als wären viele gemeint, sondern es gilt einem: »und deinem Nachkommen«, welcher ist Christus.</a:t>
            </a:r>
          </a:p>
        </p:txBody>
      </p:sp>
    </p:spTree>
    <p:extLst>
      <p:ext uri="{BB962C8B-B14F-4D97-AF65-F5344CB8AC3E}">
        <p14:creationId xmlns:p14="http://schemas.microsoft.com/office/powerpoint/2010/main" val="2340115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Galater-Brief 3,29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836712"/>
            <a:ext cx="7776864"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„Wenn ihr aber zu Christus gehört, seid ihr auch Abrahams Nachkommen und bekommt das Erbe, das Gott Abraham versprochen hat.“</a:t>
            </a:r>
          </a:p>
        </p:txBody>
      </p:sp>
    </p:spTree>
    <p:extLst>
      <p:ext uri="{BB962C8B-B14F-4D97-AF65-F5344CB8AC3E}">
        <p14:creationId xmlns:p14="http://schemas.microsoft.com/office/powerpoint/2010/main" val="3988764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Römer-Brief 10,13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1174611"/>
            <a:ext cx="7776864" cy="1200329"/>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„Jeder, der den Namen des Herrn anruft, wird gerettet werden.“</a:t>
            </a:r>
          </a:p>
        </p:txBody>
      </p:sp>
    </p:spTree>
    <p:extLst>
      <p:ext uri="{BB962C8B-B14F-4D97-AF65-F5344CB8AC3E}">
        <p14:creationId xmlns:p14="http://schemas.microsoft.com/office/powerpoint/2010/main" val="3159225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1628800"/>
            <a:ext cx="11305256" cy="2800767"/>
          </a:xfrm>
        </p:spPr>
        <p:txBody>
          <a:bodyPr wrap="square">
            <a:spAutoFit/>
          </a:bodyPr>
          <a:lstStyle/>
          <a:p>
            <a:pPr algn="l"/>
            <a:r>
              <a:rPr lang="de-DE" altLang="de-DE" sz="88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III.</a:t>
            </a:r>
            <a:r>
              <a:rPr lang="de-CH" altLang="de-DE" sz="88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 </a:t>
            </a:r>
            <a:r>
              <a:rPr lang="de-DE" altLang="de-DE" sz="88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Warum geht das nicht schneller?</a:t>
            </a:r>
          </a:p>
        </p:txBody>
      </p:sp>
    </p:spTree>
    <p:extLst>
      <p:ext uri="{BB962C8B-B14F-4D97-AF65-F5344CB8AC3E}">
        <p14:creationId xmlns:p14="http://schemas.microsoft.com/office/powerpoint/2010/main" val="2114348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484784"/>
            <a:ext cx="7776864" cy="830997"/>
          </a:xfrm>
          <a:ln w="3175">
            <a:noFill/>
          </a:ln>
        </p:spPr>
        <p:txBody>
          <a:bodyPr wrap="square">
            <a:spAutoFit/>
          </a:bodyPr>
          <a:lstStyle/>
          <a:p>
            <a:pPr algn="l"/>
            <a:r>
              <a:rPr lang="de-CH" altLang="de-DE" sz="48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Heilsgeschichtliche Ebene</a:t>
            </a:r>
            <a:endParaRPr lang="de-DE" altLang="de-DE" sz="48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endParaRPr>
          </a:p>
        </p:txBody>
      </p:sp>
      <p:sp>
        <p:nvSpPr>
          <p:cNvPr id="5" name="Rectangle 2">
            <a:extLst>
              <a:ext uri="{FF2B5EF4-FFF2-40B4-BE49-F238E27FC236}">
                <a16:creationId xmlns:a16="http://schemas.microsoft.com/office/drawing/2014/main" xmlns="" id="{2C769D1C-4B6D-4167-A22F-75F007881C43}"/>
              </a:ext>
            </a:extLst>
          </p:cNvPr>
          <p:cNvSpPr txBox="1">
            <a:spLocks noChangeArrowheads="1"/>
          </p:cNvSpPr>
          <p:nvPr/>
        </p:nvSpPr>
        <p:spPr bwMode="auto">
          <a:xfrm>
            <a:off x="191344" y="4005064"/>
            <a:ext cx="7776864" cy="830997"/>
          </a:xfrm>
          <a:prstGeom prst="rect">
            <a:avLst/>
          </a:prstGeom>
          <a:noFill/>
          <a:ln w="3175">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800" kern="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Persönliche Ebene</a:t>
            </a:r>
            <a:endParaRPr lang="de-DE" altLang="de-DE" sz="4800" kern="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61931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404664"/>
            <a:ext cx="7776864" cy="2308324"/>
          </a:xfrm>
          <a:ln w="3175">
            <a:noFill/>
          </a:ln>
        </p:spPr>
        <p:txBody>
          <a:bodyPr wrap="square">
            <a:spAutoFit/>
          </a:bodyPr>
          <a:lstStyle/>
          <a:p>
            <a:pPr algn="l"/>
            <a:r>
              <a:rPr lang="de-DE" altLang="de-DE" sz="48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„Er soll </a:t>
            </a:r>
            <a:r>
              <a:rPr lang="de-DE" altLang="de-DE" sz="48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Gerschom</a:t>
            </a:r>
            <a:r>
              <a:rPr lang="de-DE" altLang="de-DE" sz="48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a:t>
            </a:r>
            <a:r>
              <a:rPr lang="de-DE" altLang="de-DE" sz="48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heissen</a:t>
            </a:r>
            <a:r>
              <a:rPr lang="de-DE" altLang="de-DE" sz="48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denn ich bin Gast in einem fremden Land geworden.“</a:t>
            </a:r>
          </a:p>
        </p:txBody>
      </p:sp>
    </p:spTree>
    <p:extLst>
      <p:ext uri="{BB962C8B-B14F-4D97-AF65-F5344CB8AC3E}">
        <p14:creationId xmlns:p14="http://schemas.microsoft.com/office/powerpoint/2010/main" val="1442509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484784"/>
            <a:ext cx="8352928" cy="830997"/>
          </a:xfrm>
          <a:ln w="3175">
            <a:noFill/>
          </a:ln>
        </p:spPr>
        <p:txBody>
          <a:bodyPr wrap="square">
            <a:spAutoFit/>
          </a:bodyPr>
          <a:lstStyle/>
          <a:p>
            <a:pPr algn="l"/>
            <a:r>
              <a:rPr lang="de-CH" altLang="de-DE" sz="48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1. Die heilsgeschichtliche Ebene</a:t>
            </a:r>
            <a:endParaRPr lang="de-DE" altLang="de-DE" sz="48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622220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Mose 15,13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041703"/>
            <a:ext cx="7992888" cy="3416320"/>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„Du sollst jetzt erfahren, wie es deinen Nachkommen ergehen wird. Sie werden als Fremde in einem Land leben, das ihnen nicht gehört. Man wird sie unterdrücken und zu Sklavendiensten zwingen. Das dauert vierhundert Jahre.“</a:t>
            </a:r>
          </a:p>
        </p:txBody>
      </p:sp>
    </p:spTree>
    <p:extLst>
      <p:ext uri="{BB962C8B-B14F-4D97-AF65-F5344CB8AC3E}">
        <p14:creationId xmlns:p14="http://schemas.microsoft.com/office/powerpoint/2010/main" val="902676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Mose 15,16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908720"/>
            <a:ext cx="7992888" cy="2862322"/>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„Erst die vierte Generation wird hierher zurückkehren; denn die Schuld der Amoriter, die jetzt dieses Land bewohnen, hat ihr volles </a:t>
            </a:r>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Mass</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der Schuld noch nicht erreicht.“</a:t>
            </a:r>
          </a:p>
        </p:txBody>
      </p:sp>
    </p:spTree>
    <p:extLst>
      <p:ext uri="{BB962C8B-B14F-4D97-AF65-F5344CB8AC3E}">
        <p14:creationId xmlns:p14="http://schemas.microsoft.com/office/powerpoint/2010/main" val="2072624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Galater-Brief 4,4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836712"/>
            <a:ext cx="7056784"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„Als die Zeit dafür gekommen war, sandte Gott seinen Sohn. Er wurde als Mensch von einer Frau geboren und war dem Gesetz unterstellt.“</a:t>
            </a:r>
          </a:p>
        </p:txBody>
      </p:sp>
    </p:spTree>
    <p:extLst>
      <p:ext uri="{BB962C8B-B14F-4D97-AF65-F5344CB8AC3E}">
        <p14:creationId xmlns:p14="http://schemas.microsoft.com/office/powerpoint/2010/main" val="43590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Korinther-Brief 5,7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113711"/>
            <a:ext cx="6552728" cy="1754326"/>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„Wir leben ja noch in der Zeit des Glaubens, noch nicht in der Zeit des Schauens.“</a:t>
            </a:r>
          </a:p>
        </p:txBody>
      </p:sp>
    </p:spTree>
    <p:extLst>
      <p:ext uri="{BB962C8B-B14F-4D97-AF65-F5344CB8AC3E}">
        <p14:creationId xmlns:p14="http://schemas.microsoft.com/office/powerpoint/2010/main" val="454587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Petrus-Brief 3,9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692696"/>
            <a:ext cx="7632848" cy="4031873"/>
          </a:xfrm>
          <a:ln w="3175">
            <a:noFill/>
          </a:ln>
        </p:spPr>
        <p:txBody>
          <a:bodyPr wrap="square">
            <a:spAutoFit/>
          </a:bodyPr>
          <a:lstStyle/>
          <a:p>
            <a:pPr algn="l"/>
            <a:r>
              <a:rPr lang="de-DE" altLang="de-DE" sz="32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„Es ist also keineswegs so, dass der Herr die Erfüllung seiner Zusage hinauszögert, wie einige denken. Was sie für ein Hinauszögern halten, ist in Wirklichkeit ein Ausdruck seiner Geduld mit euch. Denn er möchte nicht, dass irgendjemand verloren geht; er möchte vielmehr, dass alle zu ihm umkehren.“</a:t>
            </a:r>
          </a:p>
        </p:txBody>
      </p:sp>
    </p:spTree>
    <p:extLst>
      <p:ext uri="{BB962C8B-B14F-4D97-AF65-F5344CB8AC3E}">
        <p14:creationId xmlns:p14="http://schemas.microsoft.com/office/powerpoint/2010/main" val="3723826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Petrus-Brief 3,8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120676"/>
            <a:ext cx="7776864"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„Eines freilich dürft ihr nicht vergessen, liebe Freunde: Für den Herrn ist ein Tag wie tausend Jahre, und tausend Jahre sind für ihn wie ein Tag.“</a:t>
            </a:r>
          </a:p>
        </p:txBody>
      </p:sp>
    </p:spTree>
    <p:extLst>
      <p:ext uri="{BB962C8B-B14F-4D97-AF65-F5344CB8AC3E}">
        <p14:creationId xmlns:p14="http://schemas.microsoft.com/office/powerpoint/2010/main" val="2347106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Offenbarung 13,10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1130873"/>
            <a:ext cx="8640960" cy="2862322"/>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„Wenn jemand ins Gefängnis soll, dann wird er ins Gefängnis kommen; wenn jemand mit dem Schwert getötet werden soll, dann wird er mit dem Schwert getötet. Hier ist Geduld und Glaube der Heiligen!“</a:t>
            </a:r>
          </a:p>
        </p:txBody>
      </p:sp>
    </p:spTree>
    <p:extLst>
      <p:ext uri="{BB962C8B-B14F-4D97-AF65-F5344CB8AC3E}">
        <p14:creationId xmlns:p14="http://schemas.microsoft.com/office/powerpoint/2010/main" val="3208569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484784"/>
            <a:ext cx="8352928" cy="830997"/>
          </a:xfrm>
          <a:ln w="3175">
            <a:noFill/>
          </a:ln>
        </p:spPr>
        <p:txBody>
          <a:bodyPr wrap="square">
            <a:spAutoFit/>
          </a:bodyPr>
          <a:lstStyle/>
          <a:p>
            <a:pPr algn="l"/>
            <a:r>
              <a:rPr lang="de-CH" altLang="de-DE" sz="48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2. Die persönliche Ebene</a:t>
            </a:r>
            <a:endParaRPr lang="de-DE" altLang="de-DE" sz="48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1032787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Jeremia 29,7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120676"/>
            <a:ext cx="7776864"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„Seid um das Wohl der Städte besorgt, in die ich euch verbannt habe, und betet für sie! Denn wenn es ihnen gut geht, dann geht es auch euch gut.“</a:t>
            </a:r>
          </a:p>
        </p:txBody>
      </p:sp>
    </p:spTree>
    <p:extLst>
      <p:ext uri="{BB962C8B-B14F-4D97-AF65-F5344CB8AC3E}">
        <p14:creationId xmlns:p14="http://schemas.microsoft.com/office/powerpoint/2010/main" val="1500112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18,4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980728"/>
            <a:ext cx="8640960" cy="2308324"/>
          </a:xfrm>
          <a:ln w="3175">
            <a:noFill/>
          </a:ln>
        </p:spPr>
        <p:txBody>
          <a:bodyPr wrap="square">
            <a:spAutoFit/>
          </a:bodyPr>
          <a:lstStyle/>
          <a:p>
            <a:pPr algn="l"/>
            <a:r>
              <a:rPr lang="de-DE" altLang="de-DE" sz="48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„Der Gott meines Vaters hilft mir, er hat mich vor dem Schwert des Pharaos gerettet.“</a:t>
            </a:r>
          </a:p>
        </p:txBody>
      </p:sp>
    </p:spTree>
    <p:extLst>
      <p:ext uri="{BB962C8B-B14F-4D97-AF65-F5344CB8AC3E}">
        <p14:creationId xmlns:p14="http://schemas.microsoft.com/office/powerpoint/2010/main" val="386050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Philipper-Brief 4,6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120676"/>
            <a:ext cx="7776864"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„Macht euch um nichts Sorgen! Wendet euch vielmehr in jeder Lage mit Bitten und Flehen und voll Dankbarkeit an Gott und bringt eure Anliegen vor ihn.“</a:t>
            </a:r>
          </a:p>
        </p:txBody>
      </p:sp>
    </p:spTree>
    <p:extLst>
      <p:ext uri="{BB962C8B-B14F-4D97-AF65-F5344CB8AC3E}">
        <p14:creationId xmlns:p14="http://schemas.microsoft.com/office/powerpoint/2010/main" val="28474109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Petrus-Brief 5,7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412776"/>
            <a:ext cx="6696744" cy="1200329"/>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„Legt alle eure Sorgen bei ihm ab, denn er sorgt für euch.“</a:t>
            </a:r>
          </a:p>
        </p:txBody>
      </p:sp>
    </p:spTree>
    <p:extLst>
      <p:ext uri="{BB962C8B-B14F-4D97-AF65-F5344CB8AC3E}">
        <p14:creationId xmlns:p14="http://schemas.microsoft.com/office/powerpoint/2010/main" val="3511714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Psalm 146,5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120676"/>
            <a:ext cx="7776864" cy="2308324"/>
          </a:xfrm>
          <a:ln w="3175">
            <a:noFill/>
          </a:ln>
        </p:spPr>
        <p:txBody>
          <a:bodyPr wrap="square">
            <a:spAutoFit/>
          </a:bodyPr>
          <a:lstStyle/>
          <a:p>
            <a:pPr algn="l"/>
            <a:r>
              <a:rPr lang="de-DE" altLang="de-DE" sz="360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„Wie glücklich aber ist jeder, der den Gott Jakobs zum Helfer hat und auf ihn seine Hoffnung setzt, auf den HERRN, seinen Gott!“</a:t>
            </a:r>
            <a:endPar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124491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04664"/>
            <a:ext cx="9289032" cy="1569660"/>
          </a:xfrm>
          <a:ln w="0">
            <a:noFill/>
          </a:ln>
        </p:spPr>
        <p:txBody>
          <a:bodyPr wrap="square">
            <a:spAutoFit/>
          </a:bodyPr>
          <a:lstStyle/>
          <a:p>
            <a:pPr algn="l"/>
            <a:r>
              <a:rPr lang="de-DE" altLang="de-DE" sz="96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Samuel 22,7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692696"/>
            <a:ext cx="7776864"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«In meiner Verzweiflung schrie ich zum Herrn, zu ihm, meinem Gott, rief ich um Hilfe. Er hörte mich in seinem Tempel, mein Hilferuf drang an sein Ohr.»</a:t>
            </a:r>
          </a:p>
        </p:txBody>
      </p:sp>
    </p:spTree>
    <p:extLst>
      <p:ext uri="{BB962C8B-B14F-4D97-AF65-F5344CB8AC3E}">
        <p14:creationId xmlns:p14="http://schemas.microsoft.com/office/powerpoint/2010/main" val="398446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44522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Hebräer 4,15-16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61688" y="116632"/>
            <a:ext cx="8338568" cy="5016758"/>
          </a:xfrm>
          <a:ln w="3175">
            <a:noFill/>
          </a:ln>
        </p:spPr>
        <p:txBody>
          <a:bodyPr wrap="square">
            <a:spAutoFit/>
          </a:bodyPr>
          <a:lstStyle/>
          <a:p>
            <a:pPr algn="l"/>
            <a:r>
              <a:rPr lang="de-DE" altLang="de-DE" sz="32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„Jesus ist nicht ein </a:t>
            </a:r>
            <a:r>
              <a:rPr lang="de-DE" altLang="de-DE" sz="32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Hoherpriester</a:t>
            </a:r>
            <a:r>
              <a:rPr lang="de-DE" altLang="de-DE" sz="32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der uns in unserer Schwachheit nicht verstehen könnte. Vielmehr war er – genau wie wir – Versuchungen aller Art ausgesetzt, allerdings mit dem entscheidenden Unterschied, dass er ohne Sünde blieb. Wir wollen also voll Zuversicht vor den Thron unseres gnädigen Gottes treten, damit er uns sein Erbarmen schenkt und uns seine Gnade erfahren lässt und wir zur rechten Zeit die Hilfe bekommen, die wir brauchen.“</a:t>
            </a:r>
          </a:p>
        </p:txBody>
      </p:sp>
    </p:spTree>
    <p:extLst>
      <p:ext uri="{BB962C8B-B14F-4D97-AF65-F5344CB8AC3E}">
        <p14:creationId xmlns:p14="http://schemas.microsoft.com/office/powerpoint/2010/main" val="3363330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2,23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227348" y="260648"/>
            <a:ext cx="8424936" cy="3416320"/>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So verging eine lange Zeit. Inzwischen</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war der König von Ägypten gestorben.</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Aber die Lage der Israeliten hatte sich</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nicht gebessert. Sie stöhnten unter der Zwangsarbeit und schrien um Hilfe.</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Ihr Schreien drang zu Gott.</a:t>
            </a:r>
          </a:p>
        </p:txBody>
      </p:sp>
    </p:spTree>
    <p:extLst>
      <p:ext uri="{BB962C8B-B14F-4D97-AF65-F5344CB8AC3E}">
        <p14:creationId xmlns:p14="http://schemas.microsoft.com/office/powerpoint/2010/main" val="1395226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2,24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332656"/>
            <a:ext cx="6516724" cy="2862322"/>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Gott erinnerte sich an den Bund, den er mit Abraham, Isaak und Jakob geschlossen hatte. Er wandte sich den Israeliten zu und kümmerte sich um sie.</a:t>
            </a:r>
          </a:p>
        </p:txBody>
      </p:sp>
    </p:spTree>
    <p:extLst>
      <p:ext uri="{BB962C8B-B14F-4D97-AF65-F5344CB8AC3E}">
        <p14:creationId xmlns:p14="http://schemas.microsoft.com/office/powerpoint/2010/main" val="3092588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698213"/>
            <a:ext cx="11377264" cy="1200329"/>
          </a:xfrm>
        </p:spPr>
        <p:txBody>
          <a:bodyPr wrap="square">
            <a:spAutoFit/>
          </a:bodyPr>
          <a:lstStyle/>
          <a:p>
            <a:pPr algn="l"/>
            <a:r>
              <a:rPr lang="de-DE" altLang="de-DE" sz="72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I. </a:t>
            </a:r>
            <a:r>
              <a:rPr lang="de-CH" altLang="de-DE" sz="72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Wach auf, Herr!</a:t>
            </a:r>
            <a:endParaRPr lang="de-DE" altLang="de-DE" sz="72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2,23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1166489"/>
            <a:ext cx="6516724" cy="1200329"/>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«Die Lage der Israeliten hatte sich nicht gebessert.»</a:t>
            </a:r>
          </a:p>
        </p:txBody>
      </p:sp>
    </p:spTree>
    <p:extLst>
      <p:ext uri="{BB962C8B-B14F-4D97-AF65-F5344CB8AC3E}">
        <p14:creationId xmlns:p14="http://schemas.microsoft.com/office/powerpoint/2010/main" val="3579378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2,23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1268760"/>
            <a:ext cx="7776864" cy="646331"/>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«Sie stöhnten unter der Zwangsarbeit.»</a:t>
            </a:r>
          </a:p>
        </p:txBody>
      </p:sp>
    </p:spTree>
    <p:extLst>
      <p:ext uri="{BB962C8B-B14F-4D97-AF65-F5344CB8AC3E}">
        <p14:creationId xmlns:p14="http://schemas.microsoft.com/office/powerpoint/2010/main" val="664555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Psalm 44,24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714763"/>
            <a:ext cx="7272808" cy="1754326"/>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„Wach auf, Herr! Warum schläfst du? Wach endlich auf, </a:t>
            </a:r>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verstoss</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uns nicht für immer!“</a:t>
            </a:r>
          </a:p>
        </p:txBody>
      </p:sp>
    </p:spTree>
    <p:extLst>
      <p:ext uri="{BB962C8B-B14F-4D97-AF65-F5344CB8AC3E}">
        <p14:creationId xmlns:p14="http://schemas.microsoft.com/office/powerpoint/2010/main" val="1291128332"/>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878</Words>
  <Application>Microsoft Office PowerPoint</Application>
  <PresentationFormat>Benutzerdefiniert</PresentationFormat>
  <Paragraphs>100</Paragraphs>
  <Slides>35</Slides>
  <Notes>35</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Designvorlage 'Berggipfel'</vt:lpstr>
      <vt:lpstr>Gott denkt an sein Versprechen</vt:lpstr>
      <vt:lpstr>„Er soll Gerschom heissen, denn ich bin Gast in einem fremden Land geworden.“</vt:lpstr>
      <vt:lpstr>„Der Gott meines Vaters hilft mir, er hat mich vor dem Schwert des Pharaos gerettet.“</vt:lpstr>
      <vt:lpstr>So verging eine lange Zeit. Inzwischen war der König von Ägypten gestorben. Aber die Lage der Israeliten hatte sich nicht gebessert. Sie stöhnten unter der Zwangsarbeit und schrien um Hilfe. Ihr Schreien drang zu Gott.</vt:lpstr>
      <vt:lpstr>Gott erinnerte sich an den Bund, den er mit Abraham, Isaak und Jakob geschlossen hatte. Er wandte sich den Israeliten zu und kümmerte sich um sie.</vt:lpstr>
      <vt:lpstr>I. Wach auf, Herr!</vt:lpstr>
      <vt:lpstr>«Die Lage der Israeliten hatte sich nicht gebessert.»</vt:lpstr>
      <vt:lpstr>«Sie stöhnten unter der Zwangsarbeit.»</vt:lpstr>
      <vt:lpstr>„Wach auf, Herr! Warum schläfst du? Wach endlich auf, verstoss uns nicht für immer!“</vt:lpstr>
      <vt:lpstr>„Greif ein und hilf uns, mach uns frei! Wir berufen uns auf deine Güte!“</vt:lpstr>
      <vt:lpstr>II. Gott denkt immer an seine Versprechen!</vt:lpstr>
      <vt:lpstr>«Ihr Schreien drang zu Gott.»</vt:lpstr>
      <vt:lpstr>«Gott erinnerte sich an den Bund, den er mit Abraham, Isaak und Jakob geschlossen hatte.»</vt:lpstr>
      <vt:lpstr>„Durch deinen Nachkommen sollen alle Völker auf Erden gesegnet werden.“</vt:lpstr>
      <vt:lpstr>Nun sind die Verheissungen Abraham zugesagt und seinem Nachkommen. Es heisst nicht: »und den Nachkommen«, als wären viele gemeint, sondern es gilt einem: »und deinem Nachkommen«, welcher ist Christus.</vt:lpstr>
      <vt:lpstr>„Wenn ihr aber zu Christus gehört, seid ihr auch Abrahams Nachkommen und bekommt das Erbe, das Gott Abraham versprochen hat.“</vt:lpstr>
      <vt:lpstr>„Jeder, der den Namen des Herrn anruft, wird gerettet werden.“</vt:lpstr>
      <vt:lpstr>III. Warum geht das nicht schneller?</vt:lpstr>
      <vt:lpstr>Heilsgeschichtliche Ebene</vt:lpstr>
      <vt:lpstr>1. Die heilsgeschichtliche Ebene</vt:lpstr>
      <vt:lpstr>„Du sollst jetzt erfahren, wie es deinen Nachkommen ergehen wird. Sie werden als Fremde in einem Land leben, das ihnen nicht gehört. Man wird sie unterdrücken und zu Sklavendiensten zwingen. Das dauert vierhundert Jahre.“</vt:lpstr>
      <vt:lpstr>„Erst die vierte Generation wird hierher zurückkehren; denn die Schuld der Amoriter, die jetzt dieses Land bewohnen, hat ihr volles Mass der Schuld noch nicht erreicht.“</vt:lpstr>
      <vt:lpstr>„Als die Zeit dafür gekommen war, sandte Gott seinen Sohn. Er wurde als Mensch von einer Frau geboren und war dem Gesetz unterstellt.“</vt:lpstr>
      <vt:lpstr>„Wir leben ja noch in der Zeit des Glaubens, noch nicht in der Zeit des Schauens.“</vt:lpstr>
      <vt:lpstr>„Es ist also keineswegs so, dass der Herr die Erfüllung seiner Zusage hinauszögert, wie einige denken. Was sie für ein Hinauszögern halten, ist in Wirklichkeit ein Ausdruck seiner Geduld mit euch. Denn er möchte nicht, dass irgendjemand verloren geht; er möchte vielmehr, dass alle zu ihm umkehren.“</vt:lpstr>
      <vt:lpstr>„Eines freilich dürft ihr nicht vergessen, liebe Freunde: Für den Herrn ist ein Tag wie tausend Jahre, und tausend Jahre sind für ihn wie ein Tag.“</vt:lpstr>
      <vt:lpstr>„Wenn jemand ins Gefängnis soll, dann wird er ins Gefängnis kommen; wenn jemand mit dem Schwert getötet werden soll, dann wird er mit dem Schwert getötet. Hier ist Geduld und Glaube der Heiligen!“</vt:lpstr>
      <vt:lpstr>2. Die persönliche Ebene</vt:lpstr>
      <vt:lpstr>„Seid um das Wohl der Städte besorgt, in die ich euch verbannt habe, und betet für sie! Denn wenn es ihnen gut geht, dann geht es auch euch gut.“</vt:lpstr>
      <vt:lpstr>„Macht euch um nichts Sorgen! Wendet euch vielmehr in jeder Lage mit Bitten und Flehen und voll Dankbarkeit an Gott und bringt eure Anliegen vor ihn.“</vt:lpstr>
      <vt:lpstr>„Legt alle eure Sorgen bei ihm ab, denn er sorgt für euch.“</vt:lpstr>
      <vt:lpstr>„Wie glücklich aber ist jeder, der den Gott Jakobs zum Helfer hat und auf ihn seine Hoffnung setzt, auf den HERRN, seinen Gott!“</vt:lpstr>
      <vt:lpstr>Schlussgedanke</vt:lpstr>
      <vt:lpstr>«In meiner Verzweiflung schrie ich zum Herrn, zu ihm, meinem Gott, rief ich um Hilfe. Er hörte mich in seinem Tempel, mein Hilferuf drang an sein Ohr.»</vt:lpstr>
      <vt:lpstr>„Jesus ist nicht ein Hoherpriester, der uns in unserer Schwachheit nicht verstehen könnte. Vielmehr war er – genau wie wir – Versuchungen aller Art ausgesetzt, allerdings mit dem entscheidenden Unterschied, dass er ohne Sünde blieb. Wir wollen also voll Zuversicht vor den Thron unseres gnädigen Gottes treten, damit er uns sein Erbarmen schenkt und uns seine Gnade erfahren lässt und wir zur rechten Zeit die Hilfe bekommen, die wir brauchen.“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schwierige Aufbruch in eine schönere Welt - Teil 04/11 - Gott denkt an sein Versprechen - Folien</dc:title>
  <dc:creator>Jürg Birnstiel</dc:creator>
  <cp:lastModifiedBy>Me</cp:lastModifiedBy>
  <cp:revision>908</cp:revision>
  <dcterms:created xsi:type="dcterms:W3CDTF">2013-11-12T15:20:47Z</dcterms:created>
  <dcterms:modified xsi:type="dcterms:W3CDTF">2021-02-13T10:29:32Z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