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32"/>
  </p:notesMasterIdLst>
  <p:handoutMasterIdLst>
    <p:handoutMasterId r:id="rId33"/>
  </p:handoutMasterIdLst>
  <p:sldIdLst>
    <p:sldId id="735" r:id="rId2"/>
    <p:sldId id="1027" r:id="rId3"/>
    <p:sldId id="1030" r:id="rId4"/>
    <p:sldId id="1031" r:id="rId5"/>
    <p:sldId id="1032" r:id="rId6"/>
    <p:sldId id="1033" r:id="rId7"/>
    <p:sldId id="896" r:id="rId8"/>
    <p:sldId id="1034" r:id="rId9"/>
    <p:sldId id="1035" r:id="rId10"/>
    <p:sldId id="1029" r:id="rId11"/>
    <p:sldId id="1036" r:id="rId12"/>
    <p:sldId id="1037" r:id="rId13"/>
    <p:sldId id="1038" r:id="rId14"/>
    <p:sldId id="1039" r:id="rId15"/>
    <p:sldId id="1040" r:id="rId16"/>
    <p:sldId id="1041" r:id="rId17"/>
    <p:sldId id="1042" r:id="rId18"/>
    <p:sldId id="962" r:id="rId19"/>
    <p:sldId id="1043" r:id="rId20"/>
    <p:sldId id="1044" r:id="rId21"/>
    <p:sldId id="1045" r:id="rId22"/>
    <p:sldId id="1046" r:id="rId23"/>
    <p:sldId id="1047" r:id="rId24"/>
    <p:sldId id="259" r:id="rId25"/>
    <p:sldId id="1048" r:id="rId26"/>
    <p:sldId id="1049" r:id="rId27"/>
    <p:sldId id="1050" r:id="rId28"/>
    <p:sldId id="1051" r:id="rId29"/>
    <p:sldId id="1052" r:id="rId30"/>
    <p:sldId id="1053" r:id="rId3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00"/>
    <a:srgbClr val="4B6473"/>
    <a:srgbClr val="4B96AA"/>
    <a:srgbClr val="B588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98" autoAdjust="0"/>
  </p:normalViewPr>
  <p:slideViewPr>
    <p:cSldViewPr>
      <p:cViewPr>
        <p:scale>
          <a:sx n="130" d="100"/>
          <a:sy n="130" d="100"/>
        </p:scale>
        <p:origin x="-107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Click to edit Master text styles</a:t>
            </a:r>
          </a:p>
          <a:p>
            <a:pPr lvl="1"/>
            <a:r>
              <a:rPr lang="de-DE" altLang="de-DE"/>
              <a:t>Second level</a:t>
            </a:r>
          </a:p>
          <a:p>
            <a:pPr lvl="2"/>
            <a:r>
              <a:rPr lang="de-DE" altLang="de-DE"/>
              <a:t>Third level</a:t>
            </a:r>
          </a:p>
          <a:p>
            <a:pPr lvl="3"/>
            <a:r>
              <a:rPr lang="de-DE" altLang="de-DE"/>
              <a:t>Fourth level</a:t>
            </a:r>
          </a:p>
          <a:p>
            <a:pPr lvl="4"/>
            <a:r>
              <a:rPr lang="de-DE" altLang="de-DE"/>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405788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720759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9746717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937675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97361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2827553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826792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6470803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9470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40431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1279512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747697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1492103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1380847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540491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0528560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599092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000928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90287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9838255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226931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62567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587753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64112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62310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659347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pPr lvl="0"/>
            <a:r>
              <a:rPr lang="de-DE" altLang="de-DE" noProof="0"/>
              <a:t>Titelmasterformat durch Klicken bearbeiten</a:t>
            </a:r>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28600"/>
            <a:ext cx="2057400" cy="5867400"/>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457200" y="228600"/>
            <a:ext cx="6019800" cy="5867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5000" r="-5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87096" name="Rectangle 24"/>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42966" y="332656"/>
            <a:ext cx="8858067" cy="1015663"/>
          </a:xfrm>
        </p:spPr>
        <p:txBody>
          <a:bodyPr wrap="square">
            <a:spAutoFit/>
          </a:bodyPr>
          <a:lstStyle/>
          <a:p>
            <a:pPr algn="l"/>
            <a:r>
              <a:rPr lang="de-CH" altLang="de-DE" sz="6000" dirty="0">
                <a:solidFill>
                  <a:schemeClr val="tx1"/>
                </a:solidFill>
                <a:effectLst/>
                <a:latin typeface="Univers LT Std 47 Cn Lt" pitchFamily="34" charset="0"/>
              </a:rPr>
              <a:t>Jesus lässt sich taufen</a:t>
            </a:r>
            <a:endParaRPr lang="de-DE" altLang="de-DE" sz="6000" dirty="0">
              <a:solidFill>
                <a:schemeClr val="tx1"/>
              </a:solidFill>
              <a:effectLst/>
              <a:latin typeface="Univers LT Std 47 Cn Lt" pitchFamily="34" charset="0"/>
            </a:endParaRPr>
          </a:p>
        </p:txBody>
      </p:sp>
      <p:sp>
        <p:nvSpPr>
          <p:cNvPr id="409603" name="Rectangle 3"/>
          <p:cNvSpPr>
            <a:spLocks noGrp="1" noChangeArrowheads="1"/>
          </p:cNvSpPr>
          <p:nvPr>
            <p:ph type="subTitle" idx="1"/>
          </p:nvPr>
        </p:nvSpPr>
        <p:spPr>
          <a:xfrm>
            <a:off x="1691680" y="5589240"/>
            <a:ext cx="7345899" cy="523220"/>
          </a:xfrm>
        </p:spPr>
        <p:txBody>
          <a:bodyPr wrap="square">
            <a:spAutoFit/>
          </a:bodyPr>
          <a:lstStyle/>
          <a:p>
            <a:pPr algn="r"/>
            <a:r>
              <a:rPr lang="de-DE" altLang="de-DE" sz="2800" dirty="0">
                <a:effectLst/>
                <a:latin typeface="Univers LT Std 47 Cn Lt" pitchFamily="34" charset="0"/>
              </a:rPr>
              <a:t>Reihe: </a:t>
            </a:r>
            <a:r>
              <a:rPr lang="de-CH" altLang="de-DE" sz="2800" dirty="0">
                <a:effectLst/>
                <a:latin typeface="Univers LT Std 47 Cn Lt" pitchFamily="34" charset="0"/>
              </a:rPr>
              <a:t>Die Jugendjahre von Jesus </a:t>
            </a:r>
            <a:r>
              <a:rPr lang="de-DE" altLang="de-DE" sz="2800" dirty="0">
                <a:effectLst/>
                <a:latin typeface="Univers LT Std 47 Cn Lt" pitchFamily="34" charset="0"/>
              </a:rPr>
              <a:t>(6/9)</a:t>
            </a:r>
          </a:p>
        </p:txBody>
      </p:sp>
      <p:sp>
        <p:nvSpPr>
          <p:cNvPr id="4" name="Rectangle 3"/>
          <p:cNvSpPr txBox="1">
            <a:spLocks noChangeArrowheads="1"/>
          </p:cNvSpPr>
          <p:nvPr/>
        </p:nvSpPr>
        <p:spPr bwMode="auto">
          <a:xfrm>
            <a:off x="3730025" y="3501008"/>
            <a:ext cx="527100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r"/>
            <a:r>
              <a:rPr lang="de-DE" altLang="de-DE" sz="2800" kern="0" dirty="0">
                <a:effectLst/>
                <a:latin typeface="Univers LT Std 47 Cn Lt" pitchFamily="34" charset="0"/>
              </a:rPr>
              <a:t>Matthäus-Evangelium 3,13-17</a:t>
            </a:r>
          </a:p>
        </p:txBody>
      </p:sp>
    </p:spTree>
    <p:extLst>
      <p:ext uri="{BB962C8B-B14F-4D97-AF65-F5344CB8AC3E}">
        <p14:creationId xmlns:p14="http://schemas.microsoft.com/office/powerpoint/2010/main" val="2767730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644008" y="3031352"/>
            <a:ext cx="4176464" cy="400110"/>
          </a:xfrm>
        </p:spPr>
        <p:txBody>
          <a:bodyPr wrap="square">
            <a:spAutoFit/>
          </a:bodyPr>
          <a:lstStyle/>
          <a:p>
            <a:pPr algn="r"/>
            <a:r>
              <a:rPr lang="de-CH" altLang="de-DE" sz="2000" dirty="0">
                <a:effectLst/>
                <a:latin typeface="Univers LT Std 47 Cn Lt" pitchFamily="34" charset="0"/>
              </a:rPr>
              <a:t>Matthäus-Evangelium 3,13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940148" y="150758"/>
            <a:ext cx="5112568" cy="2554545"/>
          </a:xfrm>
        </p:spPr>
        <p:txBody>
          <a:bodyPr wrap="square">
            <a:spAutoFit/>
          </a:bodyPr>
          <a:lstStyle/>
          <a:p>
            <a:pPr algn="l"/>
            <a:r>
              <a:rPr lang="de-CH" altLang="de-DE" sz="4000" dirty="0">
                <a:solidFill>
                  <a:schemeClr val="tx1"/>
                </a:solidFill>
                <a:effectLst/>
                <a:latin typeface="Univers LT Std 47 Cn Lt" pitchFamily="34" charset="0"/>
              </a:rPr>
              <a:t>„Jesus kam aus Galiläa an den Jordan zu Johannes, um sich von ihm taufen zu lassen.“</a:t>
            </a:r>
            <a:endParaRPr lang="de-DE" altLang="de-DE" sz="4000" dirty="0">
              <a:solidFill>
                <a:schemeClr val="tx1"/>
              </a:solidFill>
              <a:effectLst/>
              <a:latin typeface="Univers LT Std 47 Cn Lt" pitchFamily="34" charset="0"/>
            </a:endParaRPr>
          </a:p>
        </p:txBody>
      </p:sp>
      <p:pic>
        <p:nvPicPr>
          <p:cNvPr id="8" name="Grafik 7" descr="Ein Bild, das Text, Karte enthält.&#10;&#10;Mit sehr hoher Zuverlässigkeit generierte Beschreibung">
            <a:extLst>
              <a:ext uri="{FF2B5EF4-FFF2-40B4-BE49-F238E27FC236}">
                <a16:creationId xmlns:a16="http://schemas.microsoft.com/office/drawing/2014/main" xmlns="" id="{6F99094D-49FB-47FB-A56F-CC743F56F8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29481"/>
            <a:ext cx="3672408" cy="6578185"/>
          </a:xfrm>
          <a:prstGeom prst="rect">
            <a:avLst/>
          </a:prstGeom>
        </p:spPr>
      </p:pic>
    </p:spTree>
    <p:extLst>
      <p:ext uri="{BB962C8B-B14F-4D97-AF65-F5344CB8AC3E}">
        <p14:creationId xmlns:p14="http://schemas.microsoft.com/office/powerpoint/2010/main" val="2613211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2348880"/>
            <a:ext cx="4176464" cy="400110"/>
          </a:xfrm>
        </p:spPr>
        <p:txBody>
          <a:bodyPr wrap="square">
            <a:spAutoFit/>
          </a:bodyPr>
          <a:lstStyle/>
          <a:p>
            <a:pPr algn="r"/>
            <a:r>
              <a:rPr lang="de-CH" altLang="de-DE" sz="2000" dirty="0">
                <a:effectLst/>
                <a:latin typeface="Univers LT Std 47 Cn Lt" pitchFamily="34" charset="0"/>
              </a:rPr>
              <a:t>Matthäus-Evangelium 3,14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79512" y="199093"/>
            <a:ext cx="8208912" cy="1446550"/>
          </a:xfrm>
        </p:spPr>
        <p:txBody>
          <a:bodyPr wrap="square">
            <a:spAutoFit/>
          </a:bodyPr>
          <a:lstStyle/>
          <a:p>
            <a:pPr algn="l"/>
            <a:r>
              <a:rPr lang="de-CH" altLang="de-DE" sz="4400" dirty="0">
                <a:solidFill>
                  <a:schemeClr val="tx1"/>
                </a:solidFill>
                <a:effectLst/>
                <a:latin typeface="Univers LT Std 47 Cn Lt" pitchFamily="34" charset="0"/>
              </a:rPr>
              <a:t>„Ich hätte es nötig, mich von dir taufen zu lassen, und du kommst zu mir?“</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003921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2884874"/>
            <a:ext cx="4176464" cy="400110"/>
          </a:xfrm>
        </p:spPr>
        <p:txBody>
          <a:bodyPr wrap="square">
            <a:spAutoFit/>
          </a:bodyPr>
          <a:lstStyle/>
          <a:p>
            <a:pPr algn="r"/>
            <a:r>
              <a:rPr lang="de-CH" altLang="de-DE" sz="2000" dirty="0">
                <a:effectLst/>
                <a:latin typeface="Univers LT Std 47 Cn Lt" pitchFamily="34" charset="0"/>
              </a:rPr>
              <a:t>Matthäus-Evangelium 3,15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81206"/>
            <a:ext cx="8424936" cy="2123658"/>
          </a:xfrm>
        </p:spPr>
        <p:txBody>
          <a:bodyPr wrap="square">
            <a:spAutoFit/>
          </a:bodyPr>
          <a:lstStyle/>
          <a:p>
            <a:pPr algn="l"/>
            <a:r>
              <a:rPr lang="de-CH" altLang="de-DE" sz="4400" dirty="0">
                <a:solidFill>
                  <a:schemeClr val="tx1"/>
                </a:solidFill>
                <a:effectLst/>
                <a:latin typeface="Univers LT Std 47 Cn Lt" pitchFamily="34" charset="0"/>
              </a:rPr>
              <a:t>„Lass es für diesmal geschehen! Es ist richtig so, denn wir sollen alles erfüllen, was Gottes Gerechtigkeit fordert.“</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922275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2812866"/>
            <a:ext cx="4176464" cy="400110"/>
          </a:xfrm>
        </p:spPr>
        <p:txBody>
          <a:bodyPr wrap="square">
            <a:spAutoFit/>
          </a:bodyPr>
          <a:lstStyle/>
          <a:p>
            <a:pPr algn="r"/>
            <a:r>
              <a:rPr lang="de-CH" altLang="de-DE" sz="2000" dirty="0">
                <a:effectLst/>
                <a:latin typeface="Univers LT Std 47 Cn Lt" pitchFamily="34" charset="0"/>
              </a:rPr>
              <a:t>Galater-Brief 4,4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5496" y="44624"/>
            <a:ext cx="8856984" cy="2800767"/>
          </a:xfrm>
        </p:spPr>
        <p:txBody>
          <a:bodyPr wrap="square">
            <a:spAutoFit/>
          </a:bodyPr>
          <a:lstStyle/>
          <a:p>
            <a:pPr algn="l"/>
            <a:r>
              <a:rPr lang="de-CH" altLang="de-DE" sz="4400" dirty="0">
                <a:solidFill>
                  <a:schemeClr val="tx1"/>
                </a:solidFill>
                <a:effectLst/>
                <a:latin typeface="Univers LT Std 47 Cn Lt" pitchFamily="34" charset="0"/>
              </a:rPr>
              <a:t>„Als die Zeit dafür gekommen war, sandte Gott seinen Sohn. Er wurde als Mensch von einer Frau geboren und war dem Gesetz unterstellt.“</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161262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2812866"/>
            <a:ext cx="4176464" cy="400110"/>
          </a:xfrm>
        </p:spPr>
        <p:txBody>
          <a:bodyPr wrap="square">
            <a:spAutoFit/>
          </a:bodyPr>
          <a:lstStyle/>
          <a:p>
            <a:pPr algn="r"/>
            <a:r>
              <a:rPr lang="de-CH" altLang="de-DE" sz="2000" dirty="0">
                <a:effectLst/>
                <a:latin typeface="Univers LT Std 47 Cn Lt" pitchFamily="34" charset="0"/>
              </a:rPr>
              <a:t>Galater-Brief 3,13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5496" y="81206"/>
            <a:ext cx="8856984" cy="2123658"/>
          </a:xfrm>
        </p:spPr>
        <p:txBody>
          <a:bodyPr wrap="square">
            <a:spAutoFit/>
          </a:bodyPr>
          <a:lstStyle/>
          <a:p>
            <a:pPr algn="l"/>
            <a:r>
              <a:rPr lang="de-CH" altLang="de-DE" sz="4400" dirty="0">
                <a:solidFill>
                  <a:schemeClr val="tx1"/>
                </a:solidFill>
                <a:effectLst/>
                <a:latin typeface="Univers LT Std 47 Cn Lt" pitchFamily="34" charset="0"/>
              </a:rPr>
              <a:t>„Christus hat uns vom Fluch des Gesetzes losgekauft, indem er an unserer Stelle</a:t>
            </a:r>
            <a:br>
              <a:rPr lang="de-CH" altLang="de-DE" sz="4400" dirty="0">
                <a:solidFill>
                  <a:schemeClr val="tx1"/>
                </a:solidFill>
                <a:effectLst/>
                <a:latin typeface="Univers LT Std 47 Cn Lt" pitchFamily="34" charset="0"/>
              </a:rPr>
            </a:br>
            <a:r>
              <a:rPr lang="de-CH" altLang="de-DE" sz="4400" dirty="0">
                <a:solidFill>
                  <a:schemeClr val="tx1"/>
                </a:solidFill>
                <a:effectLst/>
                <a:latin typeface="Univers LT Std 47 Cn Lt" pitchFamily="34" charset="0"/>
              </a:rPr>
              <a:t>den Fluch getragen hat.“</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624296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316922"/>
            <a:ext cx="4176464" cy="400110"/>
          </a:xfrm>
        </p:spPr>
        <p:txBody>
          <a:bodyPr wrap="square">
            <a:spAutoFit/>
          </a:bodyPr>
          <a:lstStyle/>
          <a:p>
            <a:pPr algn="r"/>
            <a:r>
              <a:rPr lang="de-CH" altLang="de-DE" sz="2000" dirty="0">
                <a:effectLst/>
                <a:latin typeface="Univers LT Std 47 Cn Lt" pitchFamily="34" charset="0"/>
              </a:rPr>
              <a:t>1.Timotheus-Brief 2,5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5395" y="44624"/>
            <a:ext cx="8856984" cy="2800767"/>
          </a:xfrm>
        </p:spPr>
        <p:txBody>
          <a:bodyPr wrap="square">
            <a:spAutoFit/>
          </a:bodyPr>
          <a:lstStyle/>
          <a:p>
            <a:pPr algn="l"/>
            <a:r>
              <a:rPr lang="de-CH" altLang="de-DE" sz="4400" dirty="0">
                <a:solidFill>
                  <a:schemeClr val="tx1"/>
                </a:solidFill>
                <a:effectLst/>
                <a:latin typeface="Univers LT Std 47 Cn Lt" pitchFamily="34" charset="0"/>
              </a:rPr>
              <a:t>„Es gibt nur einen Gott, und es gibt auch nur einen Vermittler zwischen Gott und den Menschen – den, der selbst ein Mensch geworden ist, Jesus Christus.“</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291170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316922"/>
            <a:ext cx="4176464" cy="400110"/>
          </a:xfrm>
        </p:spPr>
        <p:txBody>
          <a:bodyPr wrap="square">
            <a:spAutoFit/>
          </a:bodyPr>
          <a:lstStyle/>
          <a:p>
            <a:pPr algn="r"/>
            <a:r>
              <a:rPr lang="de-CH" altLang="de-DE" sz="2000" dirty="0">
                <a:effectLst/>
                <a:latin typeface="Univers LT Std 47 Cn Lt" pitchFamily="34" charset="0"/>
              </a:rPr>
              <a:t>1.Timotheus-Brief 2,6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5395" y="44624"/>
            <a:ext cx="8856984" cy="2800767"/>
          </a:xfrm>
        </p:spPr>
        <p:txBody>
          <a:bodyPr wrap="square">
            <a:spAutoFit/>
          </a:bodyPr>
          <a:lstStyle/>
          <a:p>
            <a:pPr algn="l"/>
            <a:r>
              <a:rPr lang="de-CH" altLang="de-DE" sz="4400" dirty="0">
                <a:solidFill>
                  <a:schemeClr val="tx1"/>
                </a:solidFill>
                <a:effectLst/>
                <a:latin typeface="Univers LT Std 47 Cn Lt" pitchFamily="34" charset="0"/>
              </a:rPr>
              <a:t>„Er hat sein Leben als Lösegeld für alle gegeben und hat damit zu der von Gott bestimmten Zeit den Beweis erbracht, dass Gott alle retten will.“</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798476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427984" y="3550945"/>
            <a:ext cx="4176464" cy="400110"/>
          </a:xfrm>
        </p:spPr>
        <p:txBody>
          <a:bodyPr wrap="square">
            <a:spAutoFit/>
          </a:bodyPr>
          <a:lstStyle/>
          <a:p>
            <a:pPr algn="r"/>
            <a:r>
              <a:rPr lang="de-CH" altLang="de-DE" sz="2000" dirty="0">
                <a:effectLst/>
                <a:latin typeface="Univers LT Std 47 Cn Lt" pitchFamily="34" charset="0"/>
              </a:rPr>
              <a:t>Lukas-Evangelium 12,49-50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72008" y="44624"/>
            <a:ext cx="7884368" cy="2862322"/>
          </a:xfrm>
        </p:spPr>
        <p:txBody>
          <a:bodyPr wrap="square">
            <a:spAutoFit/>
          </a:bodyPr>
          <a:lstStyle/>
          <a:p>
            <a:pPr algn="l"/>
            <a:r>
              <a:rPr lang="de-CH" altLang="de-DE" sz="3600" dirty="0">
                <a:solidFill>
                  <a:schemeClr val="tx1"/>
                </a:solidFill>
                <a:effectLst/>
                <a:latin typeface="Univers LT Std 47 Cn Lt" pitchFamily="34" charset="0"/>
              </a:rPr>
              <a:t>„Ich bin gekommen, um auf der Erde ein Feuer anzuzünden; ich wünschte, es würde schon brennen! Aber vor mir steht eine Taufe, mit der ich noch getauft werden muss, und wie schwer ist mir das Herz, bis sie vollzogen ist!“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537263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323528" y="332656"/>
            <a:ext cx="7920880" cy="923330"/>
          </a:xfrm>
        </p:spPr>
        <p:txBody>
          <a:bodyPr wrap="square">
            <a:spAutoFit/>
          </a:bodyPr>
          <a:lstStyle/>
          <a:p>
            <a:pPr algn="l"/>
            <a:r>
              <a:rPr lang="de-DE" altLang="de-DE" dirty="0">
                <a:solidFill>
                  <a:schemeClr val="tx1"/>
                </a:solidFill>
                <a:effectLst/>
                <a:latin typeface="Univers LT Std 47 Cn Lt" pitchFamily="34" charset="0"/>
              </a:rPr>
              <a:t>II. </a:t>
            </a:r>
            <a:r>
              <a:rPr lang="de-CH" altLang="de-DE" dirty="0">
                <a:solidFill>
                  <a:schemeClr val="tx1"/>
                </a:solidFill>
                <a:effectLst/>
                <a:latin typeface="Univers LT Std 47 Cn Lt" pitchFamily="34" charset="0"/>
              </a:rPr>
              <a:t>Jesus ist der geliebte Sohn</a:t>
            </a:r>
            <a:endParaRPr lang="de-DE" altLang="de-DE" dirty="0">
              <a:solidFill>
                <a:schemeClr val="tx1"/>
              </a:solidFill>
              <a:effectLst/>
              <a:latin typeface="Univers LT Std 47 Cn Lt" pitchFamily="34" charset="0"/>
            </a:endParaRPr>
          </a:p>
        </p:txBody>
      </p:sp>
    </p:spTree>
    <p:extLst>
      <p:ext uri="{BB962C8B-B14F-4D97-AF65-F5344CB8AC3E}">
        <p14:creationId xmlns:p14="http://schemas.microsoft.com/office/powerpoint/2010/main" val="2592046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604954"/>
            <a:ext cx="4176464" cy="400110"/>
          </a:xfrm>
        </p:spPr>
        <p:txBody>
          <a:bodyPr wrap="square">
            <a:spAutoFit/>
          </a:bodyPr>
          <a:lstStyle/>
          <a:p>
            <a:pPr algn="r"/>
            <a:r>
              <a:rPr lang="de-CH" altLang="de-DE" sz="2000" dirty="0">
                <a:effectLst/>
                <a:latin typeface="Univers LT Std 47 Cn Lt" pitchFamily="34" charset="0"/>
              </a:rPr>
              <a:t>Matthäus-Evangelium 3,16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4885"/>
            <a:ext cx="7992888" cy="3170099"/>
          </a:xfrm>
        </p:spPr>
        <p:txBody>
          <a:bodyPr wrap="square">
            <a:spAutoFit/>
          </a:bodyPr>
          <a:lstStyle/>
          <a:p>
            <a:pPr algn="l"/>
            <a:r>
              <a:rPr lang="de-CH" altLang="de-DE" sz="4000" dirty="0">
                <a:solidFill>
                  <a:schemeClr val="tx1"/>
                </a:solidFill>
                <a:effectLst/>
                <a:latin typeface="Univers LT Std 47 Cn Lt" pitchFamily="34" charset="0"/>
              </a:rPr>
              <a:t>„In dem Augenblick, als Jesus nach seiner Taufe aus dem Wasser stieg, öffnete sich über ihm der Himmel, und er sah den Geist Gottes wie eine Taube auf sich herabkommen.“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68343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88024" y="4077072"/>
            <a:ext cx="4176464" cy="400110"/>
          </a:xfrm>
        </p:spPr>
        <p:txBody>
          <a:bodyPr wrap="square">
            <a:spAutoFit/>
          </a:bodyPr>
          <a:lstStyle/>
          <a:p>
            <a:pPr algn="r"/>
            <a:r>
              <a:rPr lang="de-CH" altLang="de-DE" sz="2000" dirty="0">
                <a:effectLst/>
                <a:latin typeface="Univers LT Std 47 Cn Lt" pitchFamily="34" charset="0"/>
              </a:rPr>
              <a:t>Matthäus-Evangelium 3,11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66885" y="75396"/>
            <a:ext cx="8321539" cy="3785652"/>
          </a:xfrm>
        </p:spPr>
        <p:txBody>
          <a:bodyPr wrap="square">
            <a:spAutoFit/>
          </a:bodyPr>
          <a:lstStyle/>
          <a:p>
            <a:pPr algn="l"/>
            <a:r>
              <a:rPr lang="de-CH" altLang="de-DE" sz="4000" dirty="0">
                <a:solidFill>
                  <a:schemeClr val="tx1"/>
                </a:solidFill>
                <a:effectLst/>
                <a:latin typeface="Univers LT Std 47 Cn Lt" pitchFamily="34" charset="0"/>
              </a:rPr>
              <a:t>„Ich taufe euch mit Wasser als Bestätigung für eure Umkehr. Der aber, der nach mir kommt, ist stärker als ich; ich bin es nicht einmal wert, ihm die Sandalen auszuziehen. Er wird euch mit dem Heiligen Geist und mit Feuer taufen.“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539781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2636912"/>
            <a:ext cx="4176464" cy="400110"/>
          </a:xfrm>
        </p:spPr>
        <p:txBody>
          <a:bodyPr wrap="square">
            <a:spAutoFit/>
          </a:bodyPr>
          <a:lstStyle/>
          <a:p>
            <a:pPr algn="r"/>
            <a:r>
              <a:rPr lang="de-CH" altLang="de-DE" sz="2000" dirty="0">
                <a:effectLst/>
                <a:latin typeface="Univers LT Std 47 Cn Lt" pitchFamily="34" charset="0"/>
              </a:rPr>
              <a:t>Johannes-Evangelium 1,33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7776864" cy="1938992"/>
          </a:xfrm>
        </p:spPr>
        <p:txBody>
          <a:bodyPr wrap="square">
            <a:spAutoFit/>
          </a:bodyPr>
          <a:lstStyle/>
          <a:p>
            <a:pPr algn="l"/>
            <a:r>
              <a:rPr lang="de-CH" altLang="de-DE" sz="4000" dirty="0">
                <a:solidFill>
                  <a:schemeClr val="tx1"/>
                </a:solidFill>
                <a:effectLst/>
                <a:latin typeface="Univers LT Std 47 Cn Lt" pitchFamily="34" charset="0"/>
              </a:rPr>
              <a:t>„Der, auf den du den Geist herabkommen siehst und auf dem er bleiben wird, der ist es, der mit dem Heiligen Geist tauft.“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692594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561164" y="2132856"/>
            <a:ext cx="4176464" cy="400110"/>
          </a:xfrm>
        </p:spPr>
        <p:txBody>
          <a:bodyPr wrap="square">
            <a:spAutoFit/>
          </a:bodyPr>
          <a:lstStyle/>
          <a:p>
            <a:pPr algn="r"/>
            <a:r>
              <a:rPr lang="de-CH" altLang="de-DE" sz="2000" dirty="0">
                <a:effectLst/>
                <a:latin typeface="Univers LT Std 47 Cn Lt" pitchFamily="34" charset="0"/>
              </a:rPr>
              <a:t>Matthäus-Evangelium 3,17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7992888" cy="1754326"/>
          </a:xfrm>
        </p:spPr>
        <p:txBody>
          <a:bodyPr wrap="square">
            <a:spAutoFit/>
          </a:bodyPr>
          <a:lstStyle/>
          <a:p>
            <a:pPr algn="l"/>
            <a:r>
              <a:rPr lang="de-CH" altLang="de-DE" dirty="0">
                <a:solidFill>
                  <a:schemeClr val="tx1"/>
                </a:solidFill>
                <a:effectLst/>
                <a:latin typeface="Univers LT Std 47 Cn Lt" pitchFamily="34" charset="0"/>
              </a:rPr>
              <a:t>„Dies ist mein geliebter Sohn, an ihm habe ich Freude.“</a:t>
            </a:r>
            <a:endParaRPr lang="de-DE" altLang="de-DE" dirty="0">
              <a:solidFill>
                <a:schemeClr val="tx1"/>
              </a:solidFill>
              <a:effectLst/>
              <a:latin typeface="Univers LT Std 47 Cn Lt" pitchFamily="34" charset="0"/>
            </a:endParaRPr>
          </a:p>
        </p:txBody>
      </p:sp>
    </p:spTree>
    <p:extLst>
      <p:ext uri="{BB962C8B-B14F-4D97-AF65-F5344CB8AC3E}">
        <p14:creationId xmlns:p14="http://schemas.microsoft.com/office/powerpoint/2010/main" val="903967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427984" y="3371215"/>
            <a:ext cx="4176464" cy="400110"/>
          </a:xfrm>
        </p:spPr>
        <p:txBody>
          <a:bodyPr wrap="square">
            <a:spAutoFit/>
          </a:bodyPr>
          <a:lstStyle/>
          <a:p>
            <a:pPr algn="r"/>
            <a:r>
              <a:rPr lang="de-CH" altLang="de-DE" sz="2000" dirty="0">
                <a:effectLst/>
                <a:latin typeface="Univers LT Std 47 Cn Lt" pitchFamily="34" charset="0"/>
              </a:rPr>
              <a:t>Lukas-Evangelium 1,15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8640960" cy="3170099"/>
          </a:xfrm>
        </p:spPr>
        <p:txBody>
          <a:bodyPr wrap="square">
            <a:spAutoFit/>
          </a:bodyPr>
          <a:lstStyle/>
          <a:p>
            <a:pPr algn="l"/>
            <a:r>
              <a:rPr lang="de-CH" altLang="de-DE" sz="4000" dirty="0">
                <a:solidFill>
                  <a:schemeClr val="tx1"/>
                </a:solidFill>
                <a:effectLst/>
                <a:latin typeface="Univers LT Std 47 Cn Lt" pitchFamily="34" charset="0"/>
              </a:rPr>
              <a:t>„Johannes wird gross sein in den Augen des Herrn. Er wird keinen Wein und keine starken Getränke zu sich nehmen, und schon im Mutterleib wird er mit dem Heiligen Geist erfüllt sein.“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723214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561164" y="2132856"/>
            <a:ext cx="4176464" cy="400110"/>
          </a:xfrm>
        </p:spPr>
        <p:txBody>
          <a:bodyPr wrap="square">
            <a:spAutoFit/>
          </a:bodyPr>
          <a:lstStyle/>
          <a:p>
            <a:pPr algn="r"/>
            <a:r>
              <a:rPr lang="de-CH" altLang="de-DE" sz="2000" dirty="0">
                <a:effectLst/>
                <a:latin typeface="Univers LT Std 47 Cn Lt" pitchFamily="34" charset="0"/>
              </a:rPr>
              <a:t>Matthäus-Evangelium 3,17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7992888" cy="1754326"/>
          </a:xfrm>
        </p:spPr>
        <p:txBody>
          <a:bodyPr wrap="square">
            <a:spAutoFit/>
          </a:bodyPr>
          <a:lstStyle/>
          <a:p>
            <a:pPr algn="l"/>
            <a:r>
              <a:rPr lang="de-CH" altLang="de-DE" dirty="0">
                <a:solidFill>
                  <a:schemeClr val="tx1"/>
                </a:solidFill>
                <a:effectLst/>
                <a:latin typeface="Univers LT Std 47 Cn Lt" pitchFamily="34" charset="0"/>
              </a:rPr>
              <a:t>„Dies ist mein geliebter Sohn, an ihm habe ich Freude.“</a:t>
            </a:r>
            <a:endParaRPr lang="de-DE" altLang="de-DE" dirty="0">
              <a:solidFill>
                <a:schemeClr val="tx1"/>
              </a:solidFill>
              <a:effectLst/>
              <a:latin typeface="Univers LT Std 47 Cn Lt" pitchFamily="34" charset="0"/>
            </a:endParaRPr>
          </a:p>
        </p:txBody>
      </p:sp>
    </p:spTree>
    <p:extLst>
      <p:ext uri="{BB962C8B-B14F-4D97-AF65-F5344CB8AC3E}">
        <p14:creationId xmlns:p14="http://schemas.microsoft.com/office/powerpoint/2010/main" val="3593746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1520" y="332656"/>
            <a:ext cx="5760640" cy="1107996"/>
          </a:xfrm>
        </p:spPr>
        <p:txBody>
          <a:bodyPr wrap="square">
            <a:spAutoFit/>
          </a:bodyPr>
          <a:lstStyle/>
          <a:p>
            <a:pPr algn="l"/>
            <a:r>
              <a:rPr lang="de-DE" altLang="de-DE" sz="6600" dirty="0">
                <a:solidFill>
                  <a:schemeClr val="tx1"/>
                </a:solidFill>
                <a:effectLst/>
                <a:latin typeface="Univers LT Std 47 Cn Lt" pitchFamily="34" charset="0"/>
              </a:rPr>
              <a:t>Schlussgedanke</a:t>
            </a:r>
          </a:p>
        </p:txBody>
      </p:sp>
    </p:spTree>
    <p:extLst>
      <p:ext uri="{BB962C8B-B14F-4D97-AF65-F5344CB8AC3E}">
        <p14:creationId xmlns:p14="http://schemas.microsoft.com/office/powerpoint/2010/main" val="599374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499992" y="2852936"/>
            <a:ext cx="4176464" cy="400110"/>
          </a:xfrm>
        </p:spPr>
        <p:txBody>
          <a:bodyPr wrap="square">
            <a:spAutoFit/>
          </a:bodyPr>
          <a:lstStyle/>
          <a:p>
            <a:pPr algn="r"/>
            <a:r>
              <a:rPr lang="de-CH" altLang="de-DE" sz="2000" dirty="0">
                <a:effectLst/>
                <a:latin typeface="Univers LT Std 47 Cn Lt" pitchFamily="34" charset="0"/>
              </a:rPr>
              <a:t>Johannes-Evangelium 1,29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5496" y="116632"/>
            <a:ext cx="7992888" cy="2585323"/>
          </a:xfrm>
        </p:spPr>
        <p:txBody>
          <a:bodyPr wrap="square">
            <a:spAutoFit/>
          </a:bodyPr>
          <a:lstStyle/>
          <a:p>
            <a:pPr algn="l"/>
            <a:r>
              <a:rPr lang="de-CH" altLang="de-DE" dirty="0">
                <a:solidFill>
                  <a:schemeClr val="tx1"/>
                </a:solidFill>
                <a:effectLst/>
                <a:latin typeface="Univers LT Std 47 Cn Lt" pitchFamily="34" charset="0"/>
              </a:rPr>
              <a:t>„Seht, hier ist das Opferlamm Gottes, das die Sünde der ganzen Welt wegnimmt!“</a:t>
            </a:r>
            <a:endParaRPr lang="de-DE" altLang="de-DE" dirty="0">
              <a:solidFill>
                <a:schemeClr val="tx1"/>
              </a:solidFill>
              <a:effectLst/>
              <a:latin typeface="Univers LT Std 47 Cn Lt" pitchFamily="34" charset="0"/>
            </a:endParaRPr>
          </a:p>
        </p:txBody>
      </p:sp>
    </p:spTree>
    <p:extLst>
      <p:ext uri="{BB962C8B-B14F-4D97-AF65-F5344CB8AC3E}">
        <p14:creationId xmlns:p14="http://schemas.microsoft.com/office/powerpoint/2010/main" val="1137563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644008" y="2780928"/>
            <a:ext cx="4176464" cy="400110"/>
          </a:xfrm>
        </p:spPr>
        <p:txBody>
          <a:bodyPr wrap="square">
            <a:spAutoFit/>
          </a:bodyPr>
          <a:lstStyle/>
          <a:p>
            <a:pPr algn="r"/>
            <a:r>
              <a:rPr lang="de-CH" altLang="de-DE" sz="2000" dirty="0">
                <a:effectLst/>
                <a:latin typeface="Univers LT Std 47 Cn Lt" pitchFamily="34" charset="0"/>
              </a:rPr>
              <a:t>Römer-Brief 6,3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7272808" cy="2308324"/>
          </a:xfrm>
        </p:spPr>
        <p:txBody>
          <a:bodyPr wrap="square">
            <a:spAutoFit/>
          </a:bodyPr>
          <a:lstStyle/>
          <a:p>
            <a:pPr algn="l"/>
            <a:r>
              <a:rPr lang="de-CH" altLang="de-DE" sz="3600" dirty="0">
                <a:solidFill>
                  <a:schemeClr val="tx1"/>
                </a:solidFill>
                <a:effectLst/>
                <a:latin typeface="Univers LT Std 47 Cn Lt" pitchFamily="34" charset="0"/>
              </a:rPr>
              <a:t>„Wisst ihr nicht, was es heisst, auf Jesus Christus getauft zu sein? Wisst ihr nicht, dass wir alle durch diese Taufe mit einbezogen worden sind in seinen Tod?“</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809731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577384" y="4365104"/>
            <a:ext cx="4176464" cy="400110"/>
          </a:xfrm>
        </p:spPr>
        <p:txBody>
          <a:bodyPr wrap="square">
            <a:spAutoFit/>
          </a:bodyPr>
          <a:lstStyle/>
          <a:p>
            <a:pPr algn="r"/>
            <a:r>
              <a:rPr lang="de-CH" altLang="de-DE" sz="2000" dirty="0">
                <a:effectLst/>
                <a:latin typeface="Univers LT Std 47 Cn Lt" pitchFamily="34" charset="0"/>
              </a:rPr>
              <a:t>Römer-Brief 6,4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5496" y="44624"/>
            <a:ext cx="8881382" cy="3416320"/>
          </a:xfrm>
        </p:spPr>
        <p:txBody>
          <a:bodyPr wrap="square">
            <a:spAutoFit/>
          </a:bodyPr>
          <a:lstStyle/>
          <a:p>
            <a:pPr algn="l"/>
            <a:r>
              <a:rPr lang="de-CH" altLang="de-DE" sz="3600" dirty="0">
                <a:solidFill>
                  <a:schemeClr val="tx1"/>
                </a:solidFill>
                <a:effectLst/>
                <a:latin typeface="Univers LT Std 47 Cn Lt" pitchFamily="34" charset="0"/>
              </a:rPr>
              <a:t>„Durch die Taufe sind wir mit Christus gestorben und sind daher auch mit ihm begraben worden. Weil nun aber Christus durch die unvergleichlich herrliche Macht des Vaters von den Toten auferstanden ist, ist auch unser Leben neu geworden, und das bedeutet: Wir sollen jetzt ein neues Leben führen.“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912335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572000" y="2852936"/>
            <a:ext cx="4176464" cy="400110"/>
          </a:xfrm>
        </p:spPr>
        <p:txBody>
          <a:bodyPr wrap="square">
            <a:spAutoFit/>
          </a:bodyPr>
          <a:lstStyle/>
          <a:p>
            <a:pPr algn="r"/>
            <a:r>
              <a:rPr lang="de-CH" altLang="de-DE" sz="2000" dirty="0">
                <a:effectLst/>
                <a:latin typeface="Univers LT Std 47 Cn Lt" pitchFamily="34" charset="0"/>
              </a:rPr>
              <a:t>Römer-Brief 6,5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5496" y="34510"/>
            <a:ext cx="8881382" cy="2308324"/>
          </a:xfrm>
        </p:spPr>
        <p:txBody>
          <a:bodyPr wrap="square">
            <a:spAutoFit/>
          </a:bodyPr>
          <a:lstStyle/>
          <a:p>
            <a:pPr algn="l"/>
            <a:r>
              <a:rPr lang="de-CH" altLang="de-DE" sz="3600" dirty="0">
                <a:solidFill>
                  <a:schemeClr val="tx1"/>
                </a:solidFill>
                <a:effectLst/>
                <a:latin typeface="Univers LT Std 47 Cn Lt" pitchFamily="34" charset="0"/>
              </a:rPr>
              <a:t>„Denn wenn sein Tod gewissermassen unser Tod geworden ist und wir auf diese Weise mit ihm eins geworden sind, dann werden wir auch im Hinblick auf seine Auferstehung mit ihm eins sein.“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2883322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572000" y="3316922"/>
            <a:ext cx="4176464" cy="400110"/>
          </a:xfrm>
        </p:spPr>
        <p:txBody>
          <a:bodyPr wrap="square">
            <a:spAutoFit/>
          </a:bodyPr>
          <a:lstStyle/>
          <a:p>
            <a:pPr algn="r"/>
            <a:r>
              <a:rPr lang="de-CH" altLang="de-DE" sz="2000" dirty="0">
                <a:effectLst/>
                <a:latin typeface="Univers LT Std 47 Cn Lt" pitchFamily="34" charset="0"/>
              </a:rPr>
              <a:t>Römer-Brief 6,6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62622"/>
            <a:ext cx="8640960" cy="2862322"/>
          </a:xfrm>
        </p:spPr>
        <p:txBody>
          <a:bodyPr wrap="square">
            <a:spAutoFit/>
          </a:bodyPr>
          <a:lstStyle/>
          <a:p>
            <a:pPr algn="l"/>
            <a:r>
              <a:rPr lang="de-CH" altLang="de-DE" sz="3600" dirty="0">
                <a:solidFill>
                  <a:schemeClr val="tx1"/>
                </a:solidFill>
                <a:effectLst/>
                <a:latin typeface="Univers LT Std 47 Cn Lt" pitchFamily="34" charset="0"/>
              </a:rPr>
              <a:t>„Was wir verstehen müssen, ist dies: Der Mensch, der wir waren, als wir noch ohne Christus lebten, ist mit ihm gekreuzigt worden, damit unser sündiges Wesen unwirksam gemacht wird</a:t>
            </a:r>
            <a:br>
              <a:rPr lang="de-CH" altLang="de-DE" sz="3600" dirty="0">
                <a:solidFill>
                  <a:schemeClr val="tx1"/>
                </a:solidFill>
                <a:effectLst/>
                <a:latin typeface="Univers LT Std 47 Cn Lt" pitchFamily="34" charset="0"/>
              </a:rPr>
            </a:br>
            <a:r>
              <a:rPr lang="de-CH" altLang="de-DE" sz="3600" dirty="0">
                <a:solidFill>
                  <a:schemeClr val="tx1"/>
                </a:solidFill>
                <a:effectLst/>
                <a:latin typeface="Univers LT Std 47 Cn Lt" pitchFamily="34" charset="0"/>
              </a:rPr>
              <a:t>und wir nicht länger der Sünde dienen.“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1821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88024" y="4077072"/>
            <a:ext cx="4176464" cy="400110"/>
          </a:xfrm>
        </p:spPr>
        <p:txBody>
          <a:bodyPr wrap="square">
            <a:spAutoFit/>
          </a:bodyPr>
          <a:lstStyle/>
          <a:p>
            <a:pPr algn="r"/>
            <a:r>
              <a:rPr lang="de-CH" altLang="de-DE" sz="2000" dirty="0">
                <a:effectLst/>
                <a:latin typeface="Univers LT Std 47 Cn Lt" pitchFamily="34" charset="0"/>
              </a:rPr>
              <a:t>Matthäus-Evangelium 3,13-14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66885" y="116632"/>
            <a:ext cx="8321539" cy="3170099"/>
          </a:xfrm>
        </p:spPr>
        <p:txBody>
          <a:bodyPr wrap="square">
            <a:spAutoFit/>
          </a:bodyPr>
          <a:lstStyle/>
          <a:p>
            <a:pPr algn="l"/>
            <a:r>
              <a:rPr lang="de-CH" altLang="de-DE" sz="4000" dirty="0">
                <a:solidFill>
                  <a:schemeClr val="tx1"/>
                </a:solidFill>
                <a:effectLst/>
                <a:latin typeface="Univers LT Std 47 Cn Lt" pitchFamily="34" charset="0"/>
              </a:rPr>
              <a:t>Auch Jesus kam aus Galiläa an den Jordan zu Johannes, um sich von ihm taufen zu lassen. Johannes wehrte sich entschieden dagegen: »Ich hätte es nötig, mich von dir taufen zu lassen, und du kommst zu mir?«</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005265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572000" y="3316922"/>
            <a:ext cx="4176464" cy="400110"/>
          </a:xfrm>
        </p:spPr>
        <p:txBody>
          <a:bodyPr wrap="square">
            <a:spAutoFit/>
          </a:bodyPr>
          <a:lstStyle/>
          <a:p>
            <a:pPr algn="r"/>
            <a:r>
              <a:rPr lang="de-CH" altLang="de-DE" sz="2000" dirty="0">
                <a:effectLst/>
                <a:latin typeface="Univers LT Std 47 Cn Lt" pitchFamily="34" charset="0"/>
              </a:rPr>
              <a:t>Römer-Brief 6,7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8640960" cy="2585323"/>
          </a:xfrm>
        </p:spPr>
        <p:txBody>
          <a:bodyPr wrap="square">
            <a:spAutoFit/>
          </a:bodyPr>
          <a:lstStyle/>
          <a:p>
            <a:pPr algn="l"/>
            <a:r>
              <a:rPr lang="de-CH" altLang="de-DE" dirty="0">
                <a:solidFill>
                  <a:schemeClr val="tx1"/>
                </a:solidFill>
                <a:effectLst/>
                <a:latin typeface="Univers LT Std 47 Cn Lt" pitchFamily="34" charset="0"/>
              </a:rPr>
              <a:t>„Denn wer gestorben ist, ist vom Herrschaftsanspruch der Sünde befreit.“</a:t>
            </a:r>
            <a:endParaRPr lang="de-DE" altLang="de-DE" dirty="0">
              <a:solidFill>
                <a:schemeClr val="tx1"/>
              </a:solidFill>
              <a:effectLst/>
              <a:latin typeface="Univers LT Std 47 Cn Lt" pitchFamily="34" charset="0"/>
            </a:endParaRPr>
          </a:p>
        </p:txBody>
      </p:sp>
    </p:spTree>
    <p:extLst>
      <p:ext uri="{BB962C8B-B14F-4D97-AF65-F5344CB8AC3E}">
        <p14:creationId xmlns:p14="http://schemas.microsoft.com/office/powerpoint/2010/main" val="2296070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88024" y="4077072"/>
            <a:ext cx="4176464" cy="400110"/>
          </a:xfrm>
        </p:spPr>
        <p:txBody>
          <a:bodyPr wrap="square">
            <a:spAutoFit/>
          </a:bodyPr>
          <a:lstStyle/>
          <a:p>
            <a:pPr algn="r"/>
            <a:r>
              <a:rPr lang="de-CH" altLang="de-DE" sz="2000" dirty="0">
                <a:effectLst/>
                <a:latin typeface="Univers LT Std 47 Cn Lt" pitchFamily="34" charset="0"/>
              </a:rPr>
              <a:t>Matthäus-Evangelium 3,15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8753587" cy="2554545"/>
          </a:xfrm>
        </p:spPr>
        <p:txBody>
          <a:bodyPr wrap="square">
            <a:spAutoFit/>
          </a:bodyPr>
          <a:lstStyle/>
          <a:p>
            <a:pPr algn="l"/>
            <a:r>
              <a:rPr lang="de-CH" altLang="de-DE" sz="4000" dirty="0">
                <a:solidFill>
                  <a:schemeClr val="tx1"/>
                </a:solidFill>
                <a:effectLst/>
                <a:latin typeface="Univers LT Std 47 Cn Lt" pitchFamily="34" charset="0"/>
              </a:rPr>
              <a:t>Aber Jesus gab ihm zur Antwort: »Lass es für diesmal geschehen! Es ist richtig so, denn wir sollen alles erfüllen, was Gottes Gerechtigkeit fordert.« Da willigte Johannes ein.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81779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88024" y="4077072"/>
            <a:ext cx="4176464" cy="400110"/>
          </a:xfrm>
        </p:spPr>
        <p:txBody>
          <a:bodyPr wrap="square">
            <a:spAutoFit/>
          </a:bodyPr>
          <a:lstStyle/>
          <a:p>
            <a:pPr algn="r"/>
            <a:r>
              <a:rPr lang="de-CH" altLang="de-DE" sz="2000" dirty="0">
                <a:effectLst/>
                <a:latin typeface="Univers LT Std 47 Cn Lt" pitchFamily="34" charset="0"/>
              </a:rPr>
              <a:t>Matthäus-Evangelium 3,16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8208912" cy="3170099"/>
          </a:xfrm>
        </p:spPr>
        <p:txBody>
          <a:bodyPr wrap="square">
            <a:spAutoFit/>
          </a:bodyPr>
          <a:lstStyle/>
          <a:p>
            <a:pPr algn="l"/>
            <a:r>
              <a:rPr lang="de-CH" altLang="de-DE" sz="4000" dirty="0">
                <a:solidFill>
                  <a:schemeClr val="tx1"/>
                </a:solidFill>
                <a:effectLst/>
                <a:latin typeface="Univers LT Std 47 Cn Lt" pitchFamily="34" charset="0"/>
              </a:rPr>
              <a:t>In dem Augenblick, als Jesus nach seiner Taufe aus dem Wasser stieg, öffnete sich über ihm der Himmel, und er sah den Geist Gottes wie eine Taube auf sich herabkommen.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82282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88024" y="4077072"/>
            <a:ext cx="4176464" cy="400110"/>
          </a:xfrm>
        </p:spPr>
        <p:txBody>
          <a:bodyPr wrap="square">
            <a:spAutoFit/>
          </a:bodyPr>
          <a:lstStyle/>
          <a:p>
            <a:pPr algn="r"/>
            <a:r>
              <a:rPr lang="de-CH" altLang="de-DE" sz="2000" dirty="0">
                <a:effectLst/>
                <a:latin typeface="Univers LT Std 47 Cn Lt" pitchFamily="34" charset="0"/>
              </a:rPr>
              <a:t>Matthäus-Evangelium 3,17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8208912" cy="1938992"/>
          </a:xfrm>
        </p:spPr>
        <p:txBody>
          <a:bodyPr wrap="square">
            <a:spAutoFit/>
          </a:bodyPr>
          <a:lstStyle/>
          <a:p>
            <a:pPr algn="l"/>
            <a:r>
              <a:rPr lang="de-CH" altLang="de-DE" sz="4000" dirty="0">
                <a:solidFill>
                  <a:schemeClr val="tx1"/>
                </a:solidFill>
                <a:effectLst/>
                <a:latin typeface="Univers LT Std 47 Cn Lt" pitchFamily="34" charset="0"/>
              </a:rPr>
              <a:t>Und aus dem Himmel sprach eine Stimme: »Dies ist mein geliebter Sohn, an ihm habe ich Freude.«</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27809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323528" y="332656"/>
            <a:ext cx="8640960" cy="769441"/>
          </a:xfrm>
        </p:spPr>
        <p:txBody>
          <a:bodyPr wrap="square">
            <a:spAutoFit/>
          </a:bodyPr>
          <a:lstStyle/>
          <a:p>
            <a:pPr algn="l"/>
            <a:r>
              <a:rPr lang="de-DE" altLang="de-DE" sz="4400" dirty="0">
                <a:solidFill>
                  <a:schemeClr val="tx1"/>
                </a:solidFill>
                <a:effectLst/>
                <a:latin typeface="Univers LT Std 47 Cn Lt" pitchFamily="34" charset="0"/>
              </a:rPr>
              <a:t>I. </a:t>
            </a:r>
            <a:r>
              <a:rPr lang="de-CH" altLang="de-DE" sz="4400" dirty="0">
                <a:solidFill>
                  <a:schemeClr val="tx1"/>
                </a:solidFill>
                <a:effectLst/>
                <a:latin typeface="Univers LT Std 47 Cn Lt" pitchFamily="34" charset="0"/>
              </a:rPr>
              <a:t>Jesus hätte das nicht nötig</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379662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2348880"/>
            <a:ext cx="4176464" cy="400110"/>
          </a:xfrm>
        </p:spPr>
        <p:txBody>
          <a:bodyPr wrap="square">
            <a:spAutoFit/>
          </a:bodyPr>
          <a:lstStyle/>
          <a:p>
            <a:pPr algn="r"/>
            <a:r>
              <a:rPr lang="de-CH" altLang="de-DE" sz="2000" dirty="0">
                <a:effectLst/>
                <a:latin typeface="Univers LT Std 47 Cn Lt" pitchFamily="34" charset="0"/>
              </a:rPr>
              <a:t>Lukas-Evangelium 1,41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79512" y="260648"/>
            <a:ext cx="8208912" cy="1323439"/>
          </a:xfrm>
        </p:spPr>
        <p:txBody>
          <a:bodyPr wrap="square">
            <a:spAutoFit/>
          </a:bodyPr>
          <a:lstStyle/>
          <a:p>
            <a:pPr algn="l"/>
            <a:r>
              <a:rPr lang="de-CH" altLang="de-DE" sz="4000" dirty="0">
                <a:solidFill>
                  <a:schemeClr val="tx1"/>
                </a:solidFill>
                <a:effectLst/>
                <a:latin typeface="Univers LT Std 47 Cn Lt" pitchFamily="34" charset="0"/>
              </a:rPr>
              <a:t>„Als Elisabeth den Gruss Marias hörte, hüpfte das Kind in ihrem Leib.“</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399583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2348880"/>
            <a:ext cx="4176464" cy="400110"/>
          </a:xfrm>
        </p:spPr>
        <p:txBody>
          <a:bodyPr wrap="square">
            <a:spAutoFit/>
          </a:bodyPr>
          <a:lstStyle/>
          <a:p>
            <a:pPr algn="r"/>
            <a:r>
              <a:rPr lang="de-CH" altLang="de-DE" sz="2000" dirty="0">
                <a:effectLst/>
                <a:latin typeface="Univers LT Std 47 Cn Lt" pitchFamily="34" charset="0"/>
              </a:rPr>
              <a:t>Johannes-Evangelium 1,33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79512" y="260648"/>
            <a:ext cx="8208912" cy="923330"/>
          </a:xfrm>
        </p:spPr>
        <p:txBody>
          <a:bodyPr wrap="square">
            <a:spAutoFit/>
          </a:bodyPr>
          <a:lstStyle/>
          <a:p>
            <a:pPr algn="l"/>
            <a:r>
              <a:rPr lang="de-CH" altLang="de-DE" dirty="0">
                <a:solidFill>
                  <a:schemeClr val="tx1"/>
                </a:solidFill>
                <a:effectLst/>
                <a:latin typeface="Univers LT Std 47 Cn Lt" pitchFamily="34" charset="0"/>
              </a:rPr>
              <a:t>„Ich kannte ihn bis dahin nicht.“</a:t>
            </a:r>
            <a:endParaRPr lang="de-DE" altLang="de-DE" dirty="0">
              <a:solidFill>
                <a:schemeClr val="tx1"/>
              </a:solidFill>
              <a:effectLst/>
              <a:latin typeface="Univers LT Std 47 Cn Lt" pitchFamily="34" charset="0"/>
            </a:endParaRPr>
          </a:p>
        </p:txBody>
      </p:sp>
    </p:spTree>
    <p:extLst>
      <p:ext uri="{BB962C8B-B14F-4D97-AF65-F5344CB8AC3E}">
        <p14:creationId xmlns:p14="http://schemas.microsoft.com/office/powerpoint/2010/main" val="556747413"/>
      </p:ext>
    </p:extLst>
  </p:cSld>
  <p:clrMapOvr>
    <a:masterClrMapping/>
  </p:clrMapOvr>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845</Words>
  <Application>Microsoft Office PowerPoint</Application>
  <PresentationFormat>Bildschirmpräsentation (4:3)</PresentationFormat>
  <Paragraphs>88</Paragraphs>
  <Slides>30</Slides>
  <Notes>30</Notes>
  <HiddenSlides>0</HiddenSlides>
  <MMClips>0</MMClips>
  <ScaleCrop>false</ScaleCrop>
  <HeadingPairs>
    <vt:vector size="4" baseType="variant">
      <vt:variant>
        <vt:lpstr>Design</vt:lpstr>
      </vt:variant>
      <vt:variant>
        <vt:i4>1</vt:i4>
      </vt:variant>
      <vt:variant>
        <vt:lpstr>Folientitel</vt:lpstr>
      </vt:variant>
      <vt:variant>
        <vt:i4>30</vt:i4>
      </vt:variant>
    </vt:vector>
  </HeadingPairs>
  <TitlesOfParts>
    <vt:vector size="31" baseType="lpstr">
      <vt:lpstr>Designvorlage 'Berggipfel'</vt:lpstr>
      <vt:lpstr>Jesus lässt sich taufen</vt:lpstr>
      <vt:lpstr>„Ich taufe euch mit Wasser als Bestätigung für eure Umkehr. Der aber, der nach mir kommt, ist stärker als ich; ich bin es nicht einmal wert, ihm die Sandalen auszuziehen. Er wird euch mit dem Heiligen Geist und mit Feuer taufen.“</vt:lpstr>
      <vt:lpstr>Auch Jesus kam aus Galiläa an den Jordan zu Johannes, um sich von ihm taufen zu lassen. Johannes wehrte sich entschieden dagegen: »Ich hätte es nötig, mich von dir taufen zu lassen, und du kommst zu mir?«</vt:lpstr>
      <vt:lpstr>Aber Jesus gab ihm zur Antwort: »Lass es für diesmal geschehen! Es ist richtig so, denn wir sollen alles erfüllen, was Gottes Gerechtigkeit fordert.« Da willigte Johannes ein.</vt:lpstr>
      <vt:lpstr>In dem Augenblick, als Jesus nach seiner Taufe aus dem Wasser stieg, öffnete sich über ihm der Himmel, und er sah den Geist Gottes wie eine Taube auf sich herabkommen.</vt:lpstr>
      <vt:lpstr>Und aus dem Himmel sprach eine Stimme: »Dies ist mein geliebter Sohn, an ihm habe ich Freude.«</vt:lpstr>
      <vt:lpstr>I. Jesus hätte das nicht nötig</vt:lpstr>
      <vt:lpstr>„Als Elisabeth den Gruss Marias hörte, hüpfte das Kind in ihrem Leib.“</vt:lpstr>
      <vt:lpstr>„Ich kannte ihn bis dahin nicht.“</vt:lpstr>
      <vt:lpstr>„Jesus kam aus Galiläa an den Jordan zu Johannes, um sich von ihm taufen zu lassen.“</vt:lpstr>
      <vt:lpstr>„Ich hätte es nötig, mich von dir taufen zu lassen, und du kommst zu mir?“</vt:lpstr>
      <vt:lpstr>„Lass es für diesmal geschehen! Es ist richtig so, denn wir sollen alles erfüllen, was Gottes Gerechtigkeit fordert.“</vt:lpstr>
      <vt:lpstr>„Als die Zeit dafür gekommen war, sandte Gott seinen Sohn. Er wurde als Mensch von einer Frau geboren und war dem Gesetz unterstellt.“</vt:lpstr>
      <vt:lpstr>„Christus hat uns vom Fluch des Gesetzes losgekauft, indem er an unserer Stelle den Fluch getragen hat.“</vt:lpstr>
      <vt:lpstr>„Es gibt nur einen Gott, und es gibt auch nur einen Vermittler zwischen Gott und den Menschen – den, der selbst ein Mensch geworden ist, Jesus Christus.“</vt:lpstr>
      <vt:lpstr>„Er hat sein Leben als Lösegeld für alle gegeben und hat damit zu der von Gott bestimmten Zeit den Beweis erbracht, dass Gott alle retten will.“</vt:lpstr>
      <vt:lpstr>„Ich bin gekommen, um auf der Erde ein Feuer anzuzünden; ich wünschte, es würde schon brennen! Aber vor mir steht eine Taufe, mit der ich noch getauft werden muss, und wie schwer ist mir das Herz, bis sie vollzogen ist!“</vt:lpstr>
      <vt:lpstr>II. Jesus ist der geliebte Sohn</vt:lpstr>
      <vt:lpstr>„In dem Augenblick, als Jesus nach seiner Taufe aus dem Wasser stieg, öffnete sich über ihm der Himmel, und er sah den Geist Gottes wie eine Taube auf sich herabkommen.“</vt:lpstr>
      <vt:lpstr>„Der, auf den du den Geist herabkommen siehst und auf dem er bleiben wird, der ist es, der mit dem Heiligen Geist tauft.“</vt:lpstr>
      <vt:lpstr>„Dies ist mein geliebter Sohn, an ihm habe ich Freude.“</vt:lpstr>
      <vt:lpstr>„Johannes wird gross sein in den Augen des Herrn. Er wird keinen Wein und keine starken Getränke zu sich nehmen, und schon im Mutterleib wird er mit dem Heiligen Geist erfüllt sein.“</vt:lpstr>
      <vt:lpstr>„Dies ist mein geliebter Sohn, an ihm habe ich Freude.“</vt:lpstr>
      <vt:lpstr>Schlussgedanke</vt:lpstr>
      <vt:lpstr>„Seht, hier ist das Opferlamm Gottes, das die Sünde der ganzen Welt wegnimmt!“</vt:lpstr>
      <vt:lpstr>„Wisst ihr nicht, was es heisst, auf Jesus Christus getauft zu sein? Wisst ihr nicht, dass wir alle durch diese Taufe mit einbezogen worden sind in seinen Tod?“</vt:lpstr>
      <vt:lpstr>„Durch die Taufe sind wir mit Christus gestorben und sind daher auch mit ihm begraben worden. Weil nun aber Christus durch die unvergleichlich herrliche Macht des Vaters von den Toten auferstanden ist, ist auch unser Leben neu geworden, und das bedeutet: Wir sollen jetzt ein neues Leben führen.“</vt:lpstr>
      <vt:lpstr>„Denn wenn sein Tod gewissermassen unser Tod geworden ist und wir auf diese Weise mit ihm eins geworden sind, dann werden wir auch im Hinblick auf seine Auferstehung mit ihm eins sein.“</vt:lpstr>
      <vt:lpstr>„Was wir verstehen müssen, ist dies: Der Mensch, der wir waren, als wir noch ohne Christus lebten, ist mit ihm gekreuzigt worden, damit unser sündiges Wesen unwirksam gemacht wird und wir nicht länger der Sünde dienen.“</vt:lpstr>
      <vt:lpstr>„Denn wer gestorben ist, ist vom Herrschaftsanspruch der Sünde befreit.“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Jugendjahre von Jesus - Teil 6/9 - Jesus lässt sich taufen - Folien</dc:title>
  <dc:creator>Jürg Birnstiel</dc:creator>
  <cp:lastModifiedBy>Me</cp:lastModifiedBy>
  <cp:revision>765</cp:revision>
  <dcterms:created xsi:type="dcterms:W3CDTF">2013-11-12T15:20:47Z</dcterms:created>
  <dcterms:modified xsi:type="dcterms:W3CDTF">2018-05-10T20:29:57Z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