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1031" r:id="rId3"/>
    <p:sldId id="1078" r:id="rId4"/>
    <p:sldId id="1079" r:id="rId5"/>
    <p:sldId id="1077" r:id="rId6"/>
    <p:sldId id="1084" r:id="rId7"/>
    <p:sldId id="1085" r:id="rId8"/>
    <p:sldId id="1086" r:id="rId9"/>
    <p:sldId id="1087" r:id="rId10"/>
    <p:sldId id="1088" r:id="rId11"/>
    <p:sldId id="1089" r:id="rId12"/>
    <p:sldId id="1090" r:id="rId13"/>
    <p:sldId id="1091" r:id="rId14"/>
    <p:sldId id="1092" r:id="rId15"/>
    <p:sldId id="1093" r:id="rId16"/>
    <p:sldId id="1094" r:id="rId17"/>
    <p:sldId id="962" r:id="rId18"/>
    <p:sldId id="1095" r:id="rId19"/>
    <p:sldId id="1096" r:id="rId20"/>
    <p:sldId id="1097" r:id="rId21"/>
    <p:sldId id="1098" r:id="rId22"/>
    <p:sldId id="1099" r:id="rId23"/>
    <p:sldId id="1080" r:id="rId24"/>
    <p:sldId id="1100" r:id="rId25"/>
    <p:sldId id="1101" r:id="rId26"/>
    <p:sldId id="1102" r:id="rId27"/>
    <p:sldId id="1103" r:id="rId28"/>
    <p:sldId id="1104" r:id="rId29"/>
    <p:sldId id="259" r:id="rId30"/>
    <p:sldId id="1105" r:id="rId31"/>
    <p:sldId id="1106" r:id="rId32"/>
    <p:sldId id="1081" r:id="rId33"/>
    <p:sldId id="1082" r:id="rId34"/>
    <p:sldId id="1083" r:id="rId3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35639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4686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3350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8782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5017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5355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68574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6068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42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5377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117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10898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6789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3756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62287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1810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372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299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0862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19653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46578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14931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52794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348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5797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8844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0124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7583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1109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16632"/>
            <a:ext cx="11928648" cy="2554545"/>
          </a:xfrm>
        </p:spPr>
        <p:txBody>
          <a:bodyPr wrap="square">
            <a:spAutoFit/>
          </a:bodyPr>
          <a:lstStyle/>
          <a:p>
            <a:pPr algn="l"/>
            <a:r>
              <a:rPr lang="de-CH" altLang="de-DE" sz="8000" dirty="0">
                <a:solidFill>
                  <a:schemeClr val="tx1"/>
                </a:solidFill>
                <a:effectLst/>
                <a:latin typeface="Univers LT Std 47 Cn Lt" pitchFamily="34" charset="0"/>
              </a:rPr>
              <a:t>Der HERR ist mein Hirte, darum leide ich keinen Mangel!</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(3/7)</a:t>
            </a:r>
          </a:p>
          <a:p>
            <a:pPr algn="r"/>
            <a:r>
              <a:rPr lang="de-CH" altLang="de-DE" sz="2800" kern="0" dirty="0">
                <a:effectLst/>
                <a:latin typeface="Univers LT Std 47 Cn Lt" pitchFamily="34" charset="0"/>
              </a:rPr>
              <a:t>Psalm 23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768479"/>
            <a:ext cx="11233248" cy="1107996"/>
          </a:xfrm>
        </p:spPr>
        <p:txBody>
          <a:bodyPr wrap="square">
            <a:spAutoFit/>
          </a:bodyPr>
          <a:lstStyle/>
          <a:p>
            <a:pPr algn="l"/>
            <a:r>
              <a:rPr lang="de-CH" altLang="de-DE" sz="6600" dirty="0">
                <a:solidFill>
                  <a:schemeClr val="tx1"/>
                </a:solidFill>
                <a:effectLst/>
                <a:latin typeface="Univers LT Std 47 Cn Lt" pitchFamily="34" charset="0"/>
              </a:rPr>
              <a:t>„Er führet mich auf rechter Strasse.“ </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796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„Er führet mich auf rechter Strasse um seines Namens willen.“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266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2.Mose 32,10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24177"/>
            <a:ext cx="11233248" cy="2800767"/>
          </a:xfrm>
        </p:spPr>
        <p:txBody>
          <a:bodyPr wrap="square">
            <a:spAutoFit/>
          </a:bodyPr>
          <a:lstStyle/>
          <a:p>
            <a:pPr algn="l"/>
            <a:r>
              <a:rPr lang="de-CH" altLang="de-DE" sz="4400" dirty="0">
                <a:solidFill>
                  <a:schemeClr val="tx1"/>
                </a:solidFill>
                <a:effectLst/>
                <a:latin typeface="Univers LT Std 47 Cn Lt" pitchFamily="34" charset="0"/>
              </a:rPr>
              <a:t>„Ich will meinen Zorn über sie ausschütten und sie vernichten. Versuche nicht, mich davon abzubringen! Mit dir will ich neu beginnen und deine Nachkommen zu einem grossen Volk machen.“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5875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2.Mose 32,12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Du willst doch nicht, dass die Ägypter von dir sagen: „Er hat sie nur herausgeführt, um sie dort am Berg zu töten und völlig vom Erdboden auszurotten!“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021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2.Mose 32,14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2585323"/>
          </a:xfrm>
        </p:spPr>
        <p:txBody>
          <a:bodyPr wrap="square">
            <a:spAutoFit/>
          </a:bodyPr>
          <a:lstStyle/>
          <a:p>
            <a:pPr algn="l"/>
            <a:r>
              <a:rPr lang="de-CH" altLang="de-DE" dirty="0">
                <a:solidFill>
                  <a:schemeClr val="tx1"/>
                </a:solidFill>
                <a:effectLst/>
                <a:latin typeface="Univers LT Std 47 Cn Lt" pitchFamily="34" charset="0"/>
              </a:rPr>
              <a:t>„Da sah der HERR davon ab, seine Drohung wahr zu machen, und vernichtete</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sein Volk nicht.“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7775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106,8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„Er half ihnen um seines Namens willen, dass er kundtue seine Macht.“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891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Philipper-</a:t>
            </a:r>
            <a:r>
              <a:rPr lang="de-CH" altLang="de-DE" sz="2000" dirty="0" err="1">
                <a:effectLst/>
                <a:latin typeface="Univers LT Std 47 Cn Lt" pitchFamily="34" charset="0"/>
              </a:rPr>
              <a:t>Brieff</a:t>
            </a:r>
            <a:r>
              <a:rPr lang="de-CH" altLang="de-DE" sz="2000" dirty="0">
                <a:effectLst/>
                <a:latin typeface="Univers LT Std 47 Cn Lt" pitchFamily="34" charset="0"/>
              </a:rPr>
              <a:t> 1,9-11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75396"/>
            <a:ext cx="12072664" cy="3785652"/>
          </a:xfrm>
        </p:spPr>
        <p:txBody>
          <a:bodyPr wrap="square">
            <a:spAutoFit/>
          </a:bodyPr>
          <a:lstStyle/>
          <a:p>
            <a:pPr algn="l"/>
            <a:r>
              <a:rPr lang="de-CH" altLang="de-DE" sz="4000" dirty="0">
                <a:solidFill>
                  <a:schemeClr val="tx1"/>
                </a:solidFill>
                <a:effectLst/>
                <a:latin typeface="Univers LT Std 47 Cn Lt" pitchFamily="34" charset="0"/>
              </a:rPr>
              <a:t>„Ich bete zu Gott, dass eure Liebe immer reicher wird an Einsicht und Verständnis. Dann könnt ihr in jeder Lage entscheiden, was das Rechte ist, und werdet an dem Tag, an dem Christus Gericht hält, rein und ohne Fehler dastehen, reich an guten Taten, die Jesus Christus zum Ruhm und zur Ehre Gottes durch euch gewirkt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1596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Du lässt mich nie im Stich!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1.Samuel 17,34-35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785652"/>
          </a:xfrm>
        </p:spPr>
        <p:txBody>
          <a:bodyPr wrap="square">
            <a:spAutoFit/>
          </a:bodyPr>
          <a:lstStyle/>
          <a:p>
            <a:pPr algn="l"/>
            <a:r>
              <a:rPr lang="de-CH" altLang="de-DE" sz="4000" dirty="0">
                <a:solidFill>
                  <a:schemeClr val="tx1"/>
                </a:solidFill>
                <a:effectLst/>
                <a:latin typeface="Univers LT Std 47 Cn Lt" pitchFamily="34" charset="0"/>
              </a:rPr>
              <a:t>„Mein König, als ich die Schafe meines Vaters hütete, kam es vor, dass ein Löwe oder Bär sich ein Tier von der Herde holen wollte. Dann lief ich ihm nach, schlug auf ihn ein und rettete das Opfer aus seinem Rachen. Wenn er sich wehrte und mich angriff, packte ich ihn an der Mähne und schlug ihn tot.“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4331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68315"/>
            <a:ext cx="11233248" cy="2308324"/>
          </a:xfrm>
        </p:spPr>
        <p:txBody>
          <a:bodyPr wrap="square">
            <a:spAutoFit/>
          </a:bodyPr>
          <a:lstStyle/>
          <a:p>
            <a:pPr algn="l"/>
            <a:r>
              <a:rPr lang="de-CH" altLang="de-DE" sz="4800" dirty="0">
                <a:solidFill>
                  <a:schemeClr val="tx1"/>
                </a:solidFill>
                <a:effectLst/>
                <a:latin typeface="Univers LT Std 47 Cn Lt" pitchFamily="34" charset="0"/>
              </a:rPr>
              <a:t>„Und ob ich schon wanderte im finstern Tal, fürchte ich kein Unglück; denn du bist bei mir, dein Stecken und Stab trösten mich.“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937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Ein Psalm Davids. Der HERR ist mein Hirte, mir wird nichts mangeln. Er weidet mich auf einer grünen Aue und führet mich zum frischen Wasser. Er erquicket meine Seele. Er führet mich auf rechter Strasse um seines Namens willen.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Johannes-Evangelium 10,27-28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800767"/>
          </a:xfrm>
        </p:spPr>
        <p:txBody>
          <a:bodyPr wrap="square">
            <a:spAutoFit/>
          </a:bodyPr>
          <a:lstStyle/>
          <a:p>
            <a:pPr algn="l"/>
            <a:r>
              <a:rPr lang="de-CH" altLang="de-DE" sz="4400" dirty="0">
                <a:solidFill>
                  <a:schemeClr val="tx1"/>
                </a:solidFill>
                <a:effectLst/>
                <a:latin typeface="Univers LT Std 47 Cn Lt" pitchFamily="34" charset="0"/>
              </a:rPr>
              <a:t>„Meine Schafe hören auf meine Stimme. Ich kenne sie, und sie folgen mir, und ich gebe ihnen das ewige Leben. Sie werden niemals verloren gehen, und niemand wird sie aus meiner Hand reissen.“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7939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308324"/>
          </a:xfrm>
        </p:spPr>
        <p:txBody>
          <a:bodyPr wrap="square">
            <a:spAutoFit/>
          </a:bodyPr>
          <a:lstStyle/>
          <a:p>
            <a:pPr algn="l"/>
            <a:r>
              <a:rPr lang="de-CH" altLang="de-DE" sz="4800" dirty="0">
                <a:solidFill>
                  <a:schemeClr val="tx1"/>
                </a:solidFill>
                <a:effectLst/>
                <a:latin typeface="Univers LT Std 47 Cn Lt" pitchFamily="34" charset="0"/>
              </a:rPr>
              <a:t>„Du bereitest vor mir einen Tisch im Angesicht meiner Feinde. Du salbest mein Haupt mit Öl</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und schenkest mir voll ein.“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157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1.Johannes-Brief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3477875"/>
          </a:xfrm>
        </p:spPr>
        <p:txBody>
          <a:bodyPr wrap="square">
            <a:spAutoFit/>
          </a:bodyPr>
          <a:lstStyle/>
          <a:p>
            <a:pPr algn="l"/>
            <a:r>
              <a:rPr lang="de-CH" altLang="de-DE" sz="4400" dirty="0">
                <a:solidFill>
                  <a:schemeClr val="tx1"/>
                </a:solidFill>
                <a:effectLst/>
                <a:latin typeface="Univers LT Std 47 Cn Lt" pitchFamily="34" charset="0"/>
              </a:rPr>
              <a:t>„Meine Lieben, wir sind schon Gottes Kinder; es ist aber noch nicht offenbar geworden, was wir sein werden. Wir wissen: Wenn es offenbar wird, werden wir ihm gleich sein; denn wir werden ihn sehen, wie er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38435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III. </a:t>
            </a:r>
            <a:r>
              <a:rPr lang="de-CH" altLang="de-DE" sz="7200">
                <a:solidFill>
                  <a:schemeClr val="tx1"/>
                </a:solidFill>
                <a:effectLst/>
                <a:latin typeface="Univers LT Std 47 Cn Lt" pitchFamily="34" charset="0"/>
              </a:rPr>
              <a:t>Ich werde bei dir wohnen!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708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Hebräer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1377264" cy="2123658"/>
          </a:xfrm>
        </p:spPr>
        <p:txBody>
          <a:bodyPr wrap="square">
            <a:spAutoFit/>
          </a:bodyPr>
          <a:lstStyle/>
          <a:p>
            <a:pPr algn="l"/>
            <a:r>
              <a:rPr lang="de-CH" altLang="de-DE" sz="4400">
                <a:solidFill>
                  <a:schemeClr val="tx1"/>
                </a:solidFill>
                <a:effectLst/>
                <a:latin typeface="Univers LT Std 47 Cn Lt" pitchFamily="34" charset="0"/>
              </a:rPr>
              <a:t>„Ohne </a:t>
            </a:r>
            <a:r>
              <a:rPr lang="de-CH" altLang="de-DE" sz="4400" dirty="0">
                <a:solidFill>
                  <a:schemeClr val="tx1"/>
                </a:solidFill>
                <a:effectLst/>
                <a:latin typeface="Univers LT Std 47 Cn Lt" pitchFamily="34" charset="0"/>
              </a:rPr>
              <a:t>Glauben ist es unmöglich, Gott zu gefallen. Wer zu Gott kommen will, muss glauben, dass es ihn gibt und dass er die belohnt, die ihn aufrichtig suchen.“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1112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„Gutes und Barmherzigkeit werden mir folgen mein Leben lang.“</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772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„Ich werde bleiben im Hause</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des HERRN immerdar.“</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4548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Offenbarung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449272" cy="3477875"/>
          </a:xfrm>
        </p:spPr>
        <p:txBody>
          <a:bodyPr wrap="square">
            <a:spAutoFit/>
          </a:bodyPr>
          <a:lstStyle/>
          <a:p>
            <a:pPr algn="l"/>
            <a:r>
              <a:rPr lang="de-CH" altLang="de-DE" sz="4400" dirty="0">
                <a:solidFill>
                  <a:schemeClr val="tx1"/>
                </a:solidFill>
                <a:effectLst/>
                <a:latin typeface="Univers LT Std 47 Cn Lt" pitchFamily="34" charset="0"/>
              </a:rPr>
              <a:t>Vom Thron her hörte ich eine mächtige Stimme rufen: „Seht, die Wohnung Gottes ist jetzt bei den Menschen! Gott wird in ihrer Mitte wohnen; sie werden sein Volk sein – ein Volk aus vielen Völkern, und er selbst, ihr Gott, wird immer bei ihnen sein.“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5454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69238"/>
            <a:ext cx="11233248" cy="2123658"/>
          </a:xfrm>
        </p:spPr>
        <p:txBody>
          <a:bodyPr wrap="square">
            <a:spAutoFit/>
          </a:bodyPr>
          <a:lstStyle/>
          <a:p>
            <a:pPr algn="l"/>
            <a:r>
              <a:rPr lang="de-CH" altLang="de-DE" sz="6600" dirty="0">
                <a:solidFill>
                  <a:schemeClr val="tx1"/>
                </a:solidFill>
                <a:effectLst/>
                <a:latin typeface="Univers LT Std 47 Cn Lt" pitchFamily="34" charset="0"/>
              </a:rPr>
              <a:t>„Ich werde bleiben im Hause</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des HERRN immerdar.“</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88377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Und ob ich schon wanderte im finstern Tal, fürchte ich kein Unglück; denn du bist bei mir, dein Stecken und Stab trösten mich. Du bereitest vor mir einen Tisch im Angesicht meiner Feinde. Du salbest mein Haupt mit Öl und schenkest mir voll 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2128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Johannes-Evangelium 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04664"/>
            <a:ext cx="11233248" cy="2123658"/>
          </a:xfrm>
        </p:spPr>
        <p:txBody>
          <a:bodyPr wrap="square">
            <a:spAutoFit/>
          </a:bodyPr>
          <a:lstStyle/>
          <a:p>
            <a:pPr algn="l"/>
            <a:r>
              <a:rPr lang="de-CH" altLang="de-DE" sz="6600" dirty="0">
                <a:solidFill>
                  <a:schemeClr val="tx1"/>
                </a:solidFill>
                <a:effectLst/>
                <a:latin typeface="Univers LT Std 47 Cn Lt" pitchFamily="34" charset="0"/>
              </a:rPr>
              <a:t>„Ich werde bleiben im Hause</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des HERRN immerdar.“</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837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Hebräer 13,20-21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81320" cy="3785652"/>
          </a:xfrm>
        </p:spPr>
        <p:txBody>
          <a:bodyPr wrap="square">
            <a:spAutoFit/>
          </a:bodyPr>
          <a:lstStyle/>
          <a:p>
            <a:pPr algn="l"/>
            <a:r>
              <a:rPr lang="de-CH" altLang="de-DE" sz="4000" dirty="0">
                <a:solidFill>
                  <a:schemeClr val="tx1"/>
                </a:solidFill>
                <a:effectLst/>
                <a:latin typeface="Univers LT Std 47 Cn Lt" pitchFamily="34" charset="0"/>
              </a:rPr>
              <a:t>„Gott ist es, der Frieden bringt. Er hat den grossen Hirten der Schafe aus dem Reich der Toten heraufgeführt, Jesus, unseren Herrn, durch dessen Blut er den ewigen Bund in Kraft gesetzt hat. Er mache euch fähig, all das Gute zu tun, das er haben will; er schaffe in uns durch Jesus Christus, was ihm gefällt. Ihm gehört die Herrlichkeit für alle Ewigkeit! Amen.“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4035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Ein Psalm Davids. Der HERR ist mein Hirte, mir wird nichts mangeln. Er weidet mich auf einer grünen Aue und führet mich zum frischen Wasser. Er erquicket meine Seele. Er führet mich auf rechter Strasse um seines Namens willen.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2838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Und ob ich schon wanderte im finstern Tal, fürchte ich kein Unglück; denn du bist bei mir, dein Stecken und Stab trösten mich. Du bereitest vor mir einen Tisch im Angesicht meiner Feinde. Du salbest mein Haupt mit Öl und schenkest mir voll 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8256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Gutes und Barmherzigkeit werden mir folgen mein Leben lang, und ich werde bleiben im Hause des HERRN immerdar.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5840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Gutes und Barmherzigkeit werden mir folgen mein Leben lang, und ich werde bleiben im Hause des HERRN immerdar.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4335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764704"/>
            <a:ext cx="11161240" cy="1200329"/>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Er erfrischt meine Seele!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722312"/>
            <a:ext cx="11233248" cy="1200329"/>
          </a:xfrm>
        </p:spPr>
        <p:txBody>
          <a:bodyPr wrap="square">
            <a:spAutoFit/>
          </a:bodyPr>
          <a:lstStyle/>
          <a:p>
            <a:pPr algn="l"/>
            <a:r>
              <a:rPr lang="de-CH" altLang="de-DE" sz="7200" dirty="0">
                <a:solidFill>
                  <a:schemeClr val="tx1"/>
                </a:solidFill>
                <a:effectLst/>
                <a:latin typeface="Univers LT Std 47 Cn Lt" pitchFamily="34" charset="0"/>
              </a:rPr>
              <a:t>„Der HERR ist mein Hirte!“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861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„Der HERR ist mein Hirte,</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mir wird nichts mangeln!“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977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„Er weidet mich auf einer grünen Aue und führet mich zum frischen Wasser.“</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820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73216"/>
            <a:ext cx="4176464" cy="400110"/>
          </a:xfrm>
        </p:spPr>
        <p:txBody>
          <a:bodyPr wrap="square">
            <a:spAutoFit/>
          </a:bodyPr>
          <a:lstStyle/>
          <a:p>
            <a:pPr algn="l"/>
            <a:r>
              <a:rPr lang="de-CH" altLang="de-DE" sz="2000" dirty="0">
                <a:effectLst/>
                <a:latin typeface="Univers LT Std 47 Cn Lt" pitchFamily="34" charset="0"/>
              </a:rPr>
              <a:t>Psalm 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768479"/>
            <a:ext cx="11233248" cy="1107996"/>
          </a:xfrm>
        </p:spPr>
        <p:txBody>
          <a:bodyPr wrap="square">
            <a:spAutoFit/>
          </a:bodyPr>
          <a:lstStyle/>
          <a:p>
            <a:pPr algn="l"/>
            <a:r>
              <a:rPr lang="de-CH" altLang="de-DE" sz="6600" dirty="0">
                <a:solidFill>
                  <a:schemeClr val="tx1"/>
                </a:solidFill>
                <a:effectLst/>
                <a:latin typeface="Univers LT Std 47 Cn Lt" pitchFamily="34" charset="0"/>
              </a:rPr>
              <a:t>„Er erquicket meine Seele.“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363083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988</Words>
  <Application>Microsoft Office PowerPoint</Application>
  <PresentationFormat>Benutzerdefiniert</PresentationFormat>
  <Paragraphs>99</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Der HERR ist mein Hirte, darum leide ich keinen Mangel!</vt:lpstr>
      <vt:lpstr>Ein Psalm Davids. Der HERR ist mein Hirte, mir wird nichts mangeln. Er weidet mich auf einer grünen Aue und führet mich zum frischen Wasser. Er erquicket meine Seele. Er führet mich auf rechter Strasse um seines Namens willen.</vt:lpstr>
      <vt:lpstr>Und ob ich schon wanderte im finstern Tal, fürchte ich kein Unglück; denn du bist bei mir, dein Stecken und Stab trösten mich. Du bereitest vor mir einen Tisch im Angesicht meiner Feinde. Du salbest mein Haupt mit Öl und schenkest mir voll ein.</vt:lpstr>
      <vt:lpstr>Gutes und Barmherzigkeit werden mir folgen mein Leben lang, und ich werde bleiben im Hause des HERRN immerdar.</vt:lpstr>
      <vt:lpstr>I. Er erfrischt meine Seele!</vt:lpstr>
      <vt:lpstr>„Der HERR ist mein Hirte!“</vt:lpstr>
      <vt:lpstr>„Der HERR ist mein Hirte, mir wird nichts mangeln!“</vt:lpstr>
      <vt:lpstr>„Er weidet mich auf einer grünen Aue und führet mich zum frischen Wasser.“</vt:lpstr>
      <vt:lpstr>„Er erquicket meine Seele.“</vt:lpstr>
      <vt:lpstr>„Er führet mich auf rechter Strasse.“ </vt:lpstr>
      <vt:lpstr>„Er führet mich auf rechter Strasse um seines Namens willen.“</vt:lpstr>
      <vt:lpstr>„Ich will meinen Zorn über sie ausschütten und sie vernichten. Versuche nicht, mich davon abzubringen! Mit dir will ich neu beginnen und deine Nachkommen zu einem grossen Volk machen.“</vt:lpstr>
      <vt:lpstr>Du willst doch nicht, dass die Ägypter von dir sagen: „Er hat sie nur herausgeführt, um sie dort am Berg zu töten und völlig vom Erdboden auszurotten!“</vt:lpstr>
      <vt:lpstr>„Da sah der HERR davon ab, seine Drohung wahr zu machen, und vernichtete sein Volk nicht.“</vt:lpstr>
      <vt:lpstr>„Er half ihnen um seines Namens willen, dass er kundtue seine Macht.“</vt:lpstr>
      <vt:lpstr>„Ich bete zu Gott, dass eure Liebe immer reicher wird an Einsicht und Verständnis. Dann könnt ihr in jeder Lage entscheiden, was das Rechte ist, und werdet an dem Tag, an dem Christus Gericht hält, rein und ohne Fehler dastehen, reich an guten Taten, die Jesus Christus zum Ruhm und zur Ehre Gottes durch euch gewirkt hat.“</vt:lpstr>
      <vt:lpstr>II. Du lässt mich nie im Stich!</vt:lpstr>
      <vt:lpstr>„Mein König, als ich die Schafe meines Vaters hütete, kam es vor, dass ein Löwe oder Bär sich ein Tier von der Herde holen wollte. Dann lief ich ihm nach, schlug auf ihn ein und rettete das Opfer aus seinem Rachen. Wenn er sich wehrte und mich angriff, packte ich ihn an der Mähne und schlug ihn tot.“</vt:lpstr>
      <vt:lpstr>„Und ob ich schon wanderte im finstern Tal, fürchte ich kein Unglück; denn du bist bei mir, dein Stecken und Stab trösten mich.“</vt:lpstr>
      <vt:lpstr>„Meine Schafe hören auf meine Stimme. Ich kenne sie, und sie folgen mir, und ich gebe ihnen das ewige Leben. Sie werden niemals verloren gehen, und niemand wird sie aus meiner Hand reissen.“</vt:lpstr>
      <vt:lpstr>„Du bereitest vor mir einen Tisch im Angesicht meiner Feinde. Du salbest mein Haupt mit Öl und schenkest mir voll ein.“</vt:lpstr>
      <vt:lpstr>„Meine Lieben, wir sind schon Gottes Kinder; es ist aber noch nicht offenbar geworden, was wir sein werden. Wir wissen: Wenn es offenbar wird, werden wir ihm gleich sein; denn wir werden ihn sehen, wie er ist.“</vt:lpstr>
      <vt:lpstr>III. Ich werde bei dir wohnen!</vt:lpstr>
      <vt:lpstr>„Ohne Glauben ist es unmöglich, Gott zu gefallen. Wer zu Gott kommen will, muss glauben, dass es ihn gibt und dass er die belohnt, die ihn aufrichtig suchen.“</vt:lpstr>
      <vt:lpstr>„Gutes und Barmherzigkeit werden mir folgen mein Leben lang.“</vt:lpstr>
      <vt:lpstr>„Ich werde bleiben im Hause des HERRN immerdar.“</vt:lpstr>
      <vt:lpstr>Vom Thron her hörte ich eine mächtige Stimme rufen: „Seht, die Wohnung Gottes ist jetzt bei den Menschen! Gott wird in ihrer Mitte wohnen; sie werden sein Volk sein – ein Volk aus vielen Völkern, und er selbst, ihr Gott, wird immer bei ihnen sein.“</vt:lpstr>
      <vt:lpstr>„Ich werde bleiben im Hause des HERRN immerdar.“</vt:lpstr>
      <vt:lpstr>Schlussgedanke</vt:lpstr>
      <vt:lpstr>„Ich werde bleiben im Hause des HERRN immerdar.“</vt:lpstr>
      <vt:lpstr>„Gott ist es, der Frieden bringt. Er hat den grossen Hirten der Schafe aus dem Reich der Toten heraufgeführt, Jesus, unseren Herrn, durch dessen Blut er den ewigen Bund in Kraft gesetzt hat. Er mache euch fähig, all das Gute zu tun, das er haben will; er schaffe in uns durch Jesus Christus, was ihm gefällt. Ihm gehört die Herrlichkeit für alle Ewigkeit! Amen.“</vt:lpstr>
      <vt:lpstr>Ein Psalm Davids. Der HERR ist mein Hirte, mir wird nichts mangeln. Er weidet mich auf einer grünen Aue und führet mich zum frischen Wasser. Er erquicket meine Seele. Er führet mich auf rechter Strasse um seines Namens willen.</vt:lpstr>
      <vt:lpstr>Und ob ich schon wanderte im finstern Tal, fürchte ich kein Unglück; denn du bist bei mir, dein Stecken und Stab trösten mich. Du bereitest vor mir einen Tisch im Angesicht meiner Feinde. Du salbest mein Haupt mit Öl und schenkest mir voll ein.</vt:lpstr>
      <vt:lpstr>Gutes und Barmherzigkeit werden mir folgen mein Leben lang, und ich werde bleiben im Hause des HERRN immerdar.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3/7 - Der Herr ist mein Hirte, darum leide ich keinen Mangel! - Psalm 23 - Folien</dc:title>
  <dc:creator>Jürg Birnstiel</dc:creator>
  <cp:lastModifiedBy>Me</cp:lastModifiedBy>
  <cp:revision>869</cp:revision>
  <dcterms:created xsi:type="dcterms:W3CDTF">2013-11-12T15:20:47Z</dcterms:created>
  <dcterms:modified xsi:type="dcterms:W3CDTF">2019-09-17T19:24:59Z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