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1"/>
  </p:notesMasterIdLst>
  <p:handoutMasterIdLst>
    <p:handoutMasterId r:id="rId42"/>
  </p:handoutMasterIdLst>
  <p:sldIdLst>
    <p:sldId id="735" r:id="rId2"/>
    <p:sldId id="1087" r:id="rId3"/>
    <p:sldId id="1086" r:id="rId4"/>
    <p:sldId id="1078" r:id="rId5"/>
    <p:sldId id="1079" r:id="rId6"/>
    <p:sldId id="1080" r:id="rId7"/>
    <p:sldId id="1081" r:id="rId8"/>
    <p:sldId id="1082" r:id="rId9"/>
    <p:sldId id="1083" r:id="rId10"/>
    <p:sldId id="1084" r:id="rId11"/>
    <p:sldId id="1085" r:id="rId12"/>
    <p:sldId id="1077" r:id="rId13"/>
    <p:sldId id="1089" r:id="rId14"/>
    <p:sldId id="1090" r:id="rId15"/>
    <p:sldId id="1091" r:id="rId16"/>
    <p:sldId id="1092" r:id="rId17"/>
    <p:sldId id="1093" r:id="rId18"/>
    <p:sldId id="1094" r:id="rId19"/>
    <p:sldId id="1095" r:id="rId20"/>
    <p:sldId id="1096" r:id="rId21"/>
    <p:sldId id="1097" r:id="rId22"/>
    <p:sldId id="962" r:id="rId23"/>
    <p:sldId id="1098" r:id="rId24"/>
    <p:sldId id="1099" r:id="rId25"/>
    <p:sldId id="1100" r:id="rId26"/>
    <p:sldId id="1101" r:id="rId27"/>
    <p:sldId id="1088" r:id="rId28"/>
    <p:sldId id="1102" r:id="rId29"/>
    <p:sldId id="1103" r:id="rId30"/>
    <p:sldId id="1104" r:id="rId31"/>
    <p:sldId id="1105" r:id="rId32"/>
    <p:sldId id="1106" r:id="rId33"/>
    <p:sldId id="1107" r:id="rId34"/>
    <p:sldId id="1108" r:id="rId35"/>
    <p:sldId id="1109" r:id="rId36"/>
    <p:sldId id="1110" r:id="rId37"/>
    <p:sldId id="259" r:id="rId38"/>
    <p:sldId id="1111" r:id="rId39"/>
    <p:sldId id="1112" r:id="rId40"/>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78" d="100"/>
          <a:sy n="78" d="100"/>
        </p:scale>
        <p:origin x="-108" y="-3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53716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44249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499524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96881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995679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8604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92690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423648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09913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366544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896709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822293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595263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839212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158874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801619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375174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36646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06372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225624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591137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7616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890414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904196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305226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030313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082908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8071920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37745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4695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53262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21581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06809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09718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61716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19336" y="116632"/>
            <a:ext cx="11928648" cy="2554545"/>
          </a:xfrm>
        </p:spPr>
        <p:txBody>
          <a:bodyPr wrap="square">
            <a:spAutoFit/>
          </a:bodyPr>
          <a:lstStyle/>
          <a:p>
            <a:pPr algn="l"/>
            <a:r>
              <a:rPr lang="de-CH" altLang="de-DE" sz="8000" dirty="0">
                <a:solidFill>
                  <a:schemeClr val="tx1"/>
                </a:solidFill>
                <a:effectLst/>
                <a:latin typeface="Univers LT Std 47 Cn Lt" pitchFamily="34" charset="0"/>
              </a:rPr>
              <a:t>Was ist der Mensch,</a:t>
            </a:r>
            <a:br>
              <a:rPr lang="de-CH" altLang="de-DE" sz="8000" dirty="0">
                <a:solidFill>
                  <a:schemeClr val="tx1"/>
                </a:solidFill>
                <a:effectLst/>
                <a:latin typeface="Univers LT Std 47 Cn Lt" pitchFamily="34" charset="0"/>
              </a:rPr>
            </a:br>
            <a:r>
              <a:rPr lang="de-CH" altLang="de-DE" sz="8000" dirty="0">
                <a:solidFill>
                  <a:schemeClr val="tx1"/>
                </a:solidFill>
                <a:effectLst/>
                <a:latin typeface="Univers LT Std 47 Cn Lt" pitchFamily="34" charset="0"/>
              </a:rPr>
              <a:t>dass du an ihn denkst?</a:t>
            </a:r>
            <a:endParaRPr lang="de-DE" altLang="de-DE" sz="8000" dirty="0">
              <a:solidFill>
                <a:schemeClr val="tx1"/>
              </a:solidFill>
              <a:effectLst/>
              <a:latin typeface="Univers LT Std 47 Cn Lt" pitchFamily="34" charset="0"/>
            </a:endParaRPr>
          </a:p>
        </p:txBody>
      </p:sp>
      <p:sp>
        <p:nvSpPr>
          <p:cNvPr id="4" name="Rectangle 3">
            <a:extLst>
              <a:ext uri="{FF2B5EF4-FFF2-40B4-BE49-F238E27FC236}">
                <a16:creationId xmlns:a16="http://schemas.microsoft.com/office/drawing/2014/main" xmlns="" id="{211C2E29-58E4-41AF-9002-8C38C1AF365A}"/>
              </a:ext>
            </a:extLst>
          </p:cNvPr>
          <p:cNvSpPr txBox="1">
            <a:spLocks noChangeArrowheads="1"/>
          </p:cNvSpPr>
          <p:nvPr/>
        </p:nvSpPr>
        <p:spPr bwMode="auto">
          <a:xfrm>
            <a:off x="3143672" y="5675586"/>
            <a:ext cx="8426019" cy="104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Serie: </a:t>
            </a:r>
            <a:r>
              <a:rPr lang="de-CH" altLang="de-DE" sz="2800" kern="0" dirty="0">
                <a:effectLst/>
                <a:latin typeface="Univers LT Std 47 Cn Lt" pitchFamily="34" charset="0"/>
              </a:rPr>
              <a:t>Einblicke in das Gebetsleben von König David (4/7)</a:t>
            </a:r>
          </a:p>
          <a:p>
            <a:pPr algn="r"/>
            <a:r>
              <a:rPr lang="de-CH" altLang="de-DE" sz="2800" kern="0">
                <a:effectLst/>
                <a:latin typeface="Univers LT Std 47 Cn Lt" pitchFamily="34" charset="0"/>
              </a:rPr>
              <a:t>Psalm 8</a:t>
            </a:r>
            <a:endParaRPr lang="de-CH" altLang="de-DE" sz="28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8,8-9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1233248" cy="2123658"/>
          </a:xfrm>
        </p:spPr>
        <p:txBody>
          <a:bodyPr wrap="square">
            <a:spAutoFit/>
          </a:bodyPr>
          <a:lstStyle/>
          <a:p>
            <a:pPr algn="l"/>
            <a:r>
              <a:rPr lang="de-CH" altLang="de-DE" sz="4400" dirty="0">
                <a:solidFill>
                  <a:schemeClr val="tx1"/>
                </a:solidFill>
                <a:effectLst/>
                <a:latin typeface="Univers LT Std 47 Cn Lt" pitchFamily="34" charset="0"/>
              </a:rPr>
              <a:t>Schafe und Rinder allzumal, dazu auch die wilden Tiere, die Vögel unter dem Himmel und die Fische im Meer und alles, was die Meere durchzieht.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00414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8,10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527194"/>
            <a:ext cx="11233248" cy="1446550"/>
          </a:xfrm>
        </p:spPr>
        <p:txBody>
          <a:bodyPr wrap="square">
            <a:spAutoFit/>
          </a:bodyPr>
          <a:lstStyle/>
          <a:p>
            <a:pPr algn="l"/>
            <a:r>
              <a:rPr lang="de-CH" altLang="de-DE" sz="4400" dirty="0">
                <a:solidFill>
                  <a:schemeClr val="tx1"/>
                </a:solidFill>
                <a:effectLst/>
                <a:latin typeface="Univers LT Std 47 Cn Lt" pitchFamily="34" charset="0"/>
              </a:rPr>
              <a:t>HERR, unser Herrscher, wie herrlich ist dein Name</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in allen Landen!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41434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810871"/>
            <a:ext cx="11737304" cy="1107996"/>
          </a:xfrm>
        </p:spPr>
        <p:txBody>
          <a:bodyPr wrap="square">
            <a:spAutoFit/>
          </a:bodyPr>
          <a:lstStyle/>
          <a:p>
            <a:pPr algn="l"/>
            <a:r>
              <a:rPr lang="de-DE" altLang="de-DE" sz="6600" dirty="0">
                <a:solidFill>
                  <a:schemeClr val="tx1"/>
                </a:solidFill>
                <a:effectLst/>
                <a:latin typeface="Univers LT Std 47 Cn Lt" pitchFamily="34" charset="0"/>
              </a:rPr>
              <a:t>I. </a:t>
            </a:r>
            <a:r>
              <a:rPr lang="de-CH" altLang="de-DE" sz="6600" dirty="0">
                <a:solidFill>
                  <a:schemeClr val="tx1"/>
                </a:solidFill>
                <a:effectLst/>
                <a:latin typeface="Univers LT Std 47 Cn Lt" pitchFamily="34" charset="0"/>
              </a:rPr>
              <a:t>In der ganzen Welt bist du bekannt!</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8,2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527194"/>
            <a:ext cx="11233248" cy="1446550"/>
          </a:xfrm>
        </p:spPr>
        <p:txBody>
          <a:bodyPr wrap="square">
            <a:spAutoFit/>
          </a:bodyPr>
          <a:lstStyle/>
          <a:p>
            <a:pPr algn="l"/>
            <a:r>
              <a:rPr lang="de-CH" altLang="de-DE" sz="4400" dirty="0">
                <a:solidFill>
                  <a:schemeClr val="tx1"/>
                </a:solidFill>
                <a:effectLst/>
                <a:latin typeface="Univers LT Std 47 Cn Lt" pitchFamily="34" charset="0"/>
              </a:rPr>
              <a:t>„HERR, unser Herrscher, wie herrlich ist dein Name in allen Landen, der du zeigst deine Hoheit am Himmel!“</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44557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Römer-Brief 1,20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328" y="116632"/>
            <a:ext cx="11233248" cy="2800767"/>
          </a:xfrm>
        </p:spPr>
        <p:txBody>
          <a:bodyPr wrap="square">
            <a:spAutoFit/>
          </a:bodyPr>
          <a:lstStyle/>
          <a:p>
            <a:pPr algn="l"/>
            <a:r>
              <a:rPr lang="de-CH" altLang="de-DE" sz="4400" dirty="0">
                <a:solidFill>
                  <a:schemeClr val="tx1"/>
                </a:solidFill>
                <a:effectLst/>
                <a:latin typeface="Univers LT Std 47 Cn Lt" pitchFamily="34" charset="0"/>
              </a:rPr>
              <a:t>„Seit der Erschaffung der Welt sind Gottes Werke ein sichtbarer Hinweis auf ihn, den unsichtbaren Gott,</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auf seine ewige Macht und sein göttliches Wesen.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Die Menschen haben also keine Entschuldigung.“</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83490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8,3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455186"/>
            <a:ext cx="11521280" cy="2123658"/>
          </a:xfrm>
        </p:spPr>
        <p:txBody>
          <a:bodyPr wrap="square">
            <a:spAutoFit/>
          </a:bodyPr>
          <a:lstStyle/>
          <a:p>
            <a:pPr algn="l"/>
            <a:r>
              <a:rPr lang="de-CH" altLang="de-DE" sz="4400" dirty="0">
                <a:solidFill>
                  <a:srgbClr val="FFFF00"/>
                </a:solidFill>
                <a:effectLst/>
                <a:latin typeface="Univers LT Std 47 Cn Lt" pitchFamily="34" charset="0"/>
              </a:rPr>
              <a:t>„Aus dem Munde der jungen Kinder und Säuglinge hast du eine Macht zugerichtet </a:t>
            </a:r>
            <a:r>
              <a:rPr lang="de-CH" altLang="de-DE" sz="4400" dirty="0">
                <a:solidFill>
                  <a:schemeClr val="tx1"/>
                </a:solidFill>
                <a:effectLst/>
                <a:latin typeface="Univers LT Std 47 Cn Lt" pitchFamily="34" charset="0"/>
              </a:rPr>
              <a:t>um deiner Feinde willen, dass du vertilgest den Feind und den Rachgierigen.“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76125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Matthäus-Evangelium 21,15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328" y="963018"/>
            <a:ext cx="11233248" cy="1107996"/>
          </a:xfrm>
        </p:spPr>
        <p:txBody>
          <a:bodyPr wrap="square">
            <a:spAutoFit/>
          </a:bodyPr>
          <a:lstStyle/>
          <a:p>
            <a:pPr algn="l"/>
            <a:r>
              <a:rPr lang="de-CH" altLang="de-DE" sz="6600" dirty="0">
                <a:solidFill>
                  <a:schemeClr val="tx1"/>
                </a:solidFill>
                <a:effectLst/>
                <a:latin typeface="Univers LT Std 47 Cn Lt" pitchFamily="34" charset="0"/>
              </a:rPr>
              <a:t>„Gepriesen sei der Sohn Davids!“</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91892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Matthäus-Evangelium 21,16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328" y="455187"/>
            <a:ext cx="11233248" cy="2123658"/>
          </a:xfrm>
        </p:spPr>
        <p:txBody>
          <a:bodyPr wrap="square">
            <a:spAutoFit/>
          </a:bodyPr>
          <a:lstStyle/>
          <a:p>
            <a:pPr algn="l"/>
            <a:r>
              <a:rPr lang="de-CH" altLang="de-DE" sz="4400" dirty="0">
                <a:solidFill>
                  <a:schemeClr val="tx1"/>
                </a:solidFill>
                <a:effectLst/>
                <a:latin typeface="Univers LT Std 47 Cn Lt" pitchFamily="34" charset="0"/>
              </a:rPr>
              <a:t>„Habt ihr nie das Wort gelesen: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›Unmündigen und kleinen Kindern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hast du dein Lob in den Mund gelegt‹?“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91239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8,3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455186"/>
            <a:ext cx="11521280" cy="2123658"/>
          </a:xfrm>
        </p:spPr>
        <p:txBody>
          <a:bodyPr wrap="square">
            <a:spAutoFit/>
          </a:bodyPr>
          <a:lstStyle/>
          <a:p>
            <a:pPr algn="l"/>
            <a:r>
              <a:rPr lang="de-CH" altLang="de-DE" sz="4400" dirty="0">
                <a:solidFill>
                  <a:srgbClr val="FFFF00"/>
                </a:solidFill>
                <a:effectLst/>
                <a:latin typeface="Univers LT Std 47 Cn Lt" pitchFamily="34" charset="0"/>
              </a:rPr>
              <a:t>„Aus dem Munde der jungen Kinder und Säuglinge hast du eine Macht zugerichtet </a:t>
            </a:r>
            <a:r>
              <a:rPr lang="de-CH" altLang="de-DE" sz="4400" dirty="0">
                <a:solidFill>
                  <a:schemeClr val="tx1"/>
                </a:solidFill>
                <a:effectLst/>
                <a:latin typeface="Univers LT Std 47 Cn Lt" pitchFamily="34" charset="0"/>
              </a:rPr>
              <a:t>um deiner Feinde willen, dass du vertilgest den Feind und den Rachgierigen.“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42103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1.Korinther-Brief 1,27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1233248" cy="3477875"/>
          </a:xfrm>
        </p:spPr>
        <p:txBody>
          <a:bodyPr wrap="square">
            <a:spAutoFit/>
          </a:bodyPr>
          <a:lstStyle/>
          <a:p>
            <a:pPr algn="l"/>
            <a:r>
              <a:rPr lang="de-CH" altLang="de-DE" sz="4400" dirty="0">
                <a:solidFill>
                  <a:schemeClr val="tx1"/>
                </a:solidFill>
                <a:effectLst/>
                <a:latin typeface="Univers LT Std 47 Cn Lt" pitchFamily="34" charset="0"/>
              </a:rPr>
              <a:t>„Was nach dem Urteil der Welt ungebildet ist, das hat Gott erwählt, um die Klugheit der Klugen zunichte zu machen, und was nach dem Urteil der Welt schwach ist, das hat Gott erwählt, um die Stärke der Starken zunichte zu machen.“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3889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19336" y="5733256"/>
            <a:ext cx="11449272" cy="769441"/>
          </a:xfrm>
        </p:spPr>
        <p:txBody>
          <a:bodyPr wrap="square">
            <a:spAutoFit/>
          </a:bodyPr>
          <a:lstStyle/>
          <a:p>
            <a:pPr algn="l"/>
            <a:r>
              <a:rPr lang="de-CH" altLang="de-DE" sz="2000" dirty="0">
                <a:effectLst/>
                <a:latin typeface="Univers LT Std 47 Cn Lt" pitchFamily="34" charset="0"/>
              </a:rPr>
              <a:t>Focus:</a:t>
            </a:r>
          </a:p>
          <a:p>
            <a:pPr algn="l"/>
            <a:r>
              <a:rPr lang="de-CH" altLang="de-DE" sz="2000" dirty="0">
                <a:effectLst/>
                <a:latin typeface="Univers LT Std 47 Cn Lt" pitchFamily="34" charset="0"/>
              </a:rPr>
              <a:t>https://www.focus.de/familie/wissenstest/philosophie-kant/was-ist-der-mensch-anthropologie_id_1751830.html</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953328" cy="3539430"/>
          </a:xfrm>
        </p:spPr>
        <p:txBody>
          <a:bodyPr wrap="square">
            <a:spAutoFit/>
          </a:bodyPr>
          <a:lstStyle/>
          <a:p>
            <a:pPr algn="l"/>
            <a:r>
              <a:rPr lang="de-CH" altLang="de-DE" sz="3200" dirty="0">
                <a:solidFill>
                  <a:schemeClr val="tx1"/>
                </a:solidFill>
                <a:effectLst/>
                <a:latin typeface="Univers LT Std 47 Cn Lt" pitchFamily="34" charset="0"/>
              </a:rPr>
              <a:t>«Weder Maschinen noch Tiere sind in der Lage, Dichtung, Literatur und Philosophie zu entwickeln und ein ästhetisches Vergnügen dabei zu empfinden – anders als bei Tieren und Maschinen ist die menschliche Kommunikation nicht immer auf praktische Zwecke bezogen. Und schließlich ist es der Mensch, der durch den Gebrauch von selbst geschaffenen Symbolen Schriftsprachen erfindet und mit ihnen neue Theorien entwickeln kann, um Modelle für die Erklärung der Welt zu finden.»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86676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Hebräer 11,16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1233248" cy="3477875"/>
          </a:xfrm>
        </p:spPr>
        <p:txBody>
          <a:bodyPr wrap="square">
            <a:spAutoFit/>
          </a:bodyPr>
          <a:lstStyle/>
          <a:p>
            <a:pPr algn="l"/>
            <a:r>
              <a:rPr lang="de-CH" altLang="de-DE" sz="4400" dirty="0">
                <a:solidFill>
                  <a:schemeClr val="tx1"/>
                </a:solidFill>
                <a:effectLst/>
                <a:latin typeface="Univers LT Std 47 Cn Lt" pitchFamily="34" charset="0"/>
              </a:rPr>
              <a:t>„Die gottesfürchtigen Menschen sehnten sich nach etwas Besserem, nach einer Heimat im Himmel.</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Daher schämt sich Gott auch nicht, ihr Gott genannt zu werden; schliesslich hat er im Himmel tatsächlich eine Stadt für sie erbaut.“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49001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8,3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455186"/>
            <a:ext cx="11521280" cy="2123658"/>
          </a:xfrm>
        </p:spPr>
        <p:txBody>
          <a:bodyPr wrap="square">
            <a:spAutoFit/>
          </a:bodyPr>
          <a:lstStyle/>
          <a:p>
            <a:pPr algn="l"/>
            <a:r>
              <a:rPr lang="de-CH" altLang="de-DE" sz="4400" dirty="0">
                <a:solidFill>
                  <a:srgbClr val="FFFF00"/>
                </a:solidFill>
                <a:effectLst/>
                <a:latin typeface="Univers LT Std 47 Cn Lt" pitchFamily="34" charset="0"/>
              </a:rPr>
              <a:t>„Aus dem Munde der jungen Kinder und Säuglinge hast du eine Macht zugerichtet </a:t>
            </a:r>
            <a:r>
              <a:rPr lang="de-CH" altLang="de-DE" sz="4400" dirty="0">
                <a:solidFill>
                  <a:schemeClr val="tx1"/>
                </a:solidFill>
                <a:effectLst/>
                <a:latin typeface="Univers LT Std 47 Cn Lt" pitchFamily="34" charset="0"/>
              </a:rPr>
              <a:t>um deiner Feinde willen, dass du vertilgest den Feind und den Rachgierigen.“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48879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448796"/>
            <a:ext cx="11305256" cy="1015663"/>
          </a:xfrm>
        </p:spPr>
        <p:txBody>
          <a:bodyPr wrap="square">
            <a:spAutoFit/>
          </a:bodyPr>
          <a:lstStyle/>
          <a:p>
            <a:pPr algn="l"/>
            <a:r>
              <a:rPr lang="de-DE" altLang="de-DE" sz="6000" dirty="0">
                <a:solidFill>
                  <a:schemeClr val="tx1"/>
                </a:solidFill>
                <a:effectLst/>
                <a:latin typeface="Univers LT Std 47 Cn Lt" pitchFamily="34" charset="0"/>
              </a:rPr>
              <a:t>II. </a:t>
            </a:r>
            <a:r>
              <a:rPr lang="de-CH" altLang="de-DE" sz="6000" dirty="0">
                <a:solidFill>
                  <a:schemeClr val="tx1"/>
                </a:solidFill>
                <a:effectLst/>
                <a:latin typeface="Univers LT Std 47 Cn Lt" pitchFamily="34" charset="0"/>
              </a:rPr>
              <a:t>Erstaunlich ist dein Interesse an uns!</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8,4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527194"/>
            <a:ext cx="11233248" cy="1446550"/>
          </a:xfrm>
        </p:spPr>
        <p:txBody>
          <a:bodyPr wrap="square">
            <a:spAutoFit/>
          </a:bodyPr>
          <a:lstStyle/>
          <a:p>
            <a:pPr algn="l"/>
            <a:r>
              <a:rPr lang="de-CH" altLang="de-DE" sz="4400" dirty="0">
                <a:solidFill>
                  <a:schemeClr val="tx1"/>
                </a:solidFill>
                <a:effectLst/>
                <a:latin typeface="Univers LT Std 47 Cn Lt" pitchFamily="34" charset="0"/>
              </a:rPr>
              <a:t>„Wenn ich sehe die Himmel, deiner Finger Werk,</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den Mond und die Sterne, die du bereitet hast.“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19244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8,5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527194"/>
            <a:ext cx="11809312" cy="1446550"/>
          </a:xfrm>
        </p:spPr>
        <p:txBody>
          <a:bodyPr wrap="square">
            <a:spAutoFit/>
          </a:bodyPr>
          <a:lstStyle/>
          <a:p>
            <a:pPr algn="l"/>
            <a:r>
              <a:rPr lang="de-CH" altLang="de-DE" sz="4400" dirty="0">
                <a:solidFill>
                  <a:srgbClr val="FFFF00"/>
                </a:solidFill>
                <a:effectLst/>
                <a:latin typeface="Univers LT Std 47 Cn Lt" pitchFamily="34" charset="0"/>
              </a:rPr>
              <a:t>„Was ist der Mensch, dass du seiner gedenkst,</a:t>
            </a:r>
            <a:br>
              <a:rPr lang="de-CH" altLang="de-DE" sz="4400" dirty="0">
                <a:solidFill>
                  <a:srgbClr val="FFFF00"/>
                </a:solidFill>
                <a:effectLst/>
                <a:latin typeface="Univers LT Std 47 Cn Lt" pitchFamily="34" charset="0"/>
              </a:rPr>
            </a:br>
            <a:r>
              <a:rPr lang="de-CH" altLang="de-DE" sz="4400" dirty="0">
                <a:solidFill>
                  <a:srgbClr val="FFFF00"/>
                </a:solidFill>
                <a:effectLst/>
                <a:latin typeface="Univers LT Std 47 Cn Lt" pitchFamily="34" charset="0"/>
              </a:rPr>
              <a:t>und des Menschen Kind, dass du dich seiner annimmst?“</a:t>
            </a:r>
            <a:endParaRPr lang="de-DE" altLang="de-DE" sz="4400" dirty="0">
              <a:solidFill>
                <a:srgbClr val="FFFF00"/>
              </a:solidFill>
              <a:effectLst/>
              <a:latin typeface="Univers LT Std 47 Cn Lt" pitchFamily="34" charset="0"/>
            </a:endParaRPr>
          </a:p>
        </p:txBody>
      </p:sp>
    </p:spTree>
    <p:extLst>
      <p:ext uri="{BB962C8B-B14F-4D97-AF65-F5344CB8AC3E}">
        <p14:creationId xmlns:p14="http://schemas.microsoft.com/office/powerpoint/2010/main" val="19125534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Johannes-Evangelium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11233248" cy="2800767"/>
          </a:xfrm>
        </p:spPr>
        <p:txBody>
          <a:bodyPr wrap="square">
            <a:spAutoFit/>
          </a:bodyPr>
          <a:lstStyle/>
          <a:p>
            <a:pPr algn="l"/>
            <a:r>
              <a:rPr lang="de-CH" altLang="de-DE" sz="4400" dirty="0">
                <a:solidFill>
                  <a:schemeClr val="tx1"/>
                </a:solidFill>
                <a:effectLst/>
                <a:latin typeface="Univers LT Std 47 Cn Lt" pitchFamily="34" charset="0"/>
              </a:rPr>
              <a:t>„Gott hat der Welt seine Liebe dadurch gezeigt,</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dass er seinen einzigen Sohn für sie hergab,</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damit jeder, der an ihn glaubt,</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das ewige Leben hat und nicht verloren geht.“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06854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8,5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527194"/>
            <a:ext cx="11737304" cy="1446550"/>
          </a:xfrm>
        </p:spPr>
        <p:txBody>
          <a:bodyPr wrap="square">
            <a:spAutoFit/>
          </a:bodyPr>
          <a:lstStyle/>
          <a:p>
            <a:pPr algn="l"/>
            <a:r>
              <a:rPr lang="de-CH" altLang="de-DE" sz="4400" dirty="0">
                <a:solidFill>
                  <a:srgbClr val="FFFF00"/>
                </a:solidFill>
                <a:effectLst/>
                <a:latin typeface="Univers LT Std 47 Cn Lt" pitchFamily="34" charset="0"/>
              </a:rPr>
              <a:t>„Was ist der Mensch, dass du seiner gedenkst,</a:t>
            </a:r>
            <a:br>
              <a:rPr lang="de-CH" altLang="de-DE" sz="4400" dirty="0">
                <a:solidFill>
                  <a:srgbClr val="FFFF00"/>
                </a:solidFill>
                <a:effectLst/>
                <a:latin typeface="Univers LT Std 47 Cn Lt" pitchFamily="34" charset="0"/>
              </a:rPr>
            </a:br>
            <a:r>
              <a:rPr lang="de-CH" altLang="de-DE" sz="4400" dirty="0">
                <a:solidFill>
                  <a:srgbClr val="FFFF00"/>
                </a:solidFill>
                <a:effectLst/>
                <a:latin typeface="Univers LT Std 47 Cn Lt" pitchFamily="34" charset="0"/>
              </a:rPr>
              <a:t>und des Menschen Kind, dass du dich seiner annimmst?“</a:t>
            </a:r>
            <a:endParaRPr lang="de-DE" altLang="de-DE" sz="4400" dirty="0">
              <a:solidFill>
                <a:srgbClr val="FFFF00"/>
              </a:solidFill>
              <a:effectLst/>
              <a:latin typeface="Univers LT Std 47 Cn Lt" pitchFamily="34" charset="0"/>
            </a:endParaRPr>
          </a:p>
        </p:txBody>
      </p:sp>
    </p:spTree>
    <p:extLst>
      <p:ext uri="{BB962C8B-B14F-4D97-AF65-F5344CB8AC3E}">
        <p14:creationId xmlns:p14="http://schemas.microsoft.com/office/powerpoint/2010/main" val="18065053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464186"/>
            <a:ext cx="11305256" cy="984885"/>
          </a:xfrm>
        </p:spPr>
        <p:txBody>
          <a:bodyPr wrap="square">
            <a:spAutoFit/>
          </a:bodyPr>
          <a:lstStyle/>
          <a:p>
            <a:pPr algn="l"/>
            <a:r>
              <a:rPr lang="de-DE" altLang="de-DE" sz="5800" dirty="0">
                <a:solidFill>
                  <a:schemeClr val="tx1"/>
                </a:solidFill>
                <a:effectLst/>
                <a:latin typeface="Univers LT Std 47 Cn Lt" pitchFamily="34" charset="0"/>
              </a:rPr>
              <a:t>III. </a:t>
            </a:r>
            <a:r>
              <a:rPr lang="de-CH" altLang="de-DE" sz="5800" dirty="0">
                <a:solidFill>
                  <a:schemeClr val="tx1"/>
                </a:solidFill>
                <a:effectLst/>
                <a:latin typeface="Univers LT Std 47 Cn Lt" pitchFamily="34" charset="0"/>
              </a:rPr>
              <a:t>Eine ehrenvolle Stellung gibst du uns!</a:t>
            </a:r>
            <a:endParaRPr lang="de-DE" altLang="de-DE" sz="5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27131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8,6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527194"/>
            <a:ext cx="11233248" cy="1446550"/>
          </a:xfrm>
        </p:spPr>
        <p:txBody>
          <a:bodyPr wrap="square">
            <a:spAutoFit/>
          </a:bodyPr>
          <a:lstStyle/>
          <a:p>
            <a:pPr algn="l"/>
            <a:r>
              <a:rPr lang="de-CH" altLang="de-DE" sz="4400" dirty="0">
                <a:solidFill>
                  <a:srgbClr val="FFFF00"/>
                </a:solidFill>
                <a:effectLst/>
                <a:latin typeface="Univers LT Std 47 Cn Lt" pitchFamily="34" charset="0"/>
              </a:rPr>
              <a:t>„Du hast ihn wenig niedriger gemacht als Gott,</a:t>
            </a:r>
            <a:br>
              <a:rPr lang="de-CH" altLang="de-DE" sz="4400" dirty="0">
                <a:solidFill>
                  <a:srgbClr val="FFFF00"/>
                </a:solidFill>
                <a:effectLst/>
                <a:latin typeface="Univers LT Std 47 Cn Lt" pitchFamily="34" charset="0"/>
              </a:rPr>
            </a:br>
            <a:r>
              <a:rPr lang="de-CH" altLang="de-DE" sz="4400" dirty="0">
                <a:solidFill>
                  <a:srgbClr val="FFFF00"/>
                </a:solidFill>
                <a:effectLst/>
                <a:latin typeface="Univers LT Std 47 Cn Lt" pitchFamily="34" charset="0"/>
              </a:rPr>
              <a:t>mit Ehre und Herrlichkeit hast du ihn gekrönt.“</a:t>
            </a:r>
            <a:endParaRPr lang="de-DE" altLang="de-DE" sz="4400" dirty="0">
              <a:solidFill>
                <a:srgbClr val="FFFF00"/>
              </a:solidFill>
              <a:effectLst/>
              <a:latin typeface="Univers LT Std 47 Cn Lt" pitchFamily="34" charset="0"/>
            </a:endParaRPr>
          </a:p>
        </p:txBody>
      </p:sp>
    </p:spTree>
    <p:extLst>
      <p:ext uri="{BB962C8B-B14F-4D97-AF65-F5344CB8AC3E}">
        <p14:creationId xmlns:p14="http://schemas.microsoft.com/office/powerpoint/2010/main" val="34513398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1.Mose 1,26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547519"/>
            <a:ext cx="11233248" cy="1938992"/>
          </a:xfrm>
        </p:spPr>
        <p:txBody>
          <a:bodyPr wrap="square">
            <a:spAutoFit/>
          </a:bodyPr>
          <a:lstStyle/>
          <a:p>
            <a:pPr algn="l"/>
            <a:r>
              <a:rPr lang="de-CH" altLang="de-DE" sz="6000" dirty="0">
                <a:solidFill>
                  <a:schemeClr val="tx1"/>
                </a:solidFill>
                <a:effectLst/>
                <a:latin typeface="Univers LT Std 47 Cn Lt" pitchFamily="34" charset="0"/>
              </a:rPr>
              <a:t>„Lasset uns Menschen machen,</a:t>
            </a:r>
            <a:br>
              <a:rPr lang="de-CH" altLang="de-DE" sz="6000" dirty="0">
                <a:solidFill>
                  <a:schemeClr val="tx1"/>
                </a:solidFill>
                <a:effectLst/>
                <a:latin typeface="Univers LT Std 47 Cn Lt" pitchFamily="34" charset="0"/>
              </a:rPr>
            </a:br>
            <a:r>
              <a:rPr lang="de-CH" altLang="de-DE" sz="6000" dirty="0">
                <a:solidFill>
                  <a:schemeClr val="tx1"/>
                </a:solidFill>
                <a:effectLst/>
                <a:latin typeface="Univers LT Std 47 Cn Lt" pitchFamily="34" charset="0"/>
              </a:rPr>
              <a:t>ein Bild, das uns gleich sei.“</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7162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8,1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3352" y="188640"/>
            <a:ext cx="11233248" cy="2308324"/>
          </a:xfrm>
        </p:spPr>
        <p:txBody>
          <a:bodyPr wrap="square">
            <a:spAutoFit/>
          </a:bodyPr>
          <a:lstStyle/>
          <a:p>
            <a:pPr algn="l"/>
            <a:r>
              <a:rPr lang="de-CH" altLang="de-DE" sz="7200" dirty="0">
                <a:solidFill>
                  <a:schemeClr val="tx1"/>
                </a:solidFill>
                <a:effectLst/>
                <a:latin typeface="Univers LT Std 47 Cn Lt" pitchFamily="34" charset="0"/>
              </a:rPr>
              <a:t>Ein Psalm Davids, vorzusingen, auf der </a:t>
            </a:r>
            <a:r>
              <a:rPr lang="de-CH" altLang="de-DE" sz="7200" dirty="0" err="1">
                <a:solidFill>
                  <a:schemeClr val="tx1"/>
                </a:solidFill>
                <a:effectLst/>
                <a:latin typeface="Univers LT Std 47 Cn Lt" pitchFamily="34" charset="0"/>
              </a:rPr>
              <a:t>Gittit</a:t>
            </a:r>
            <a:r>
              <a:rPr lang="de-CH" altLang="de-DE" sz="7200" dirty="0">
                <a:solidFill>
                  <a:schemeClr val="tx1"/>
                </a:solidFill>
                <a:effectLst/>
                <a:latin typeface="Univers LT Std 47 Cn Lt" pitchFamily="34" charset="0"/>
              </a:rPr>
              <a:t>.</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068520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1.Mose 1,27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455186"/>
            <a:ext cx="11233248" cy="2123658"/>
          </a:xfrm>
        </p:spPr>
        <p:txBody>
          <a:bodyPr wrap="square">
            <a:spAutoFit/>
          </a:bodyPr>
          <a:lstStyle/>
          <a:p>
            <a:pPr algn="l"/>
            <a:r>
              <a:rPr lang="de-CH" altLang="de-DE" sz="4400" dirty="0">
                <a:solidFill>
                  <a:schemeClr val="tx1"/>
                </a:solidFill>
                <a:effectLst/>
                <a:latin typeface="Univers LT Std 47 Cn Lt" pitchFamily="34" charset="0"/>
              </a:rPr>
              <a:t>„Und Gott schuf den Menschen zu seinem Bilde,</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zum Bilde Gottes schuf er ihn;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und schuf sie als Mann und Frau.“</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095608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1.Mose 1,28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11233248" cy="2800767"/>
          </a:xfrm>
        </p:spPr>
        <p:txBody>
          <a:bodyPr wrap="square">
            <a:spAutoFit/>
          </a:bodyPr>
          <a:lstStyle/>
          <a:p>
            <a:pPr algn="l"/>
            <a:r>
              <a:rPr lang="de-CH" altLang="de-DE" sz="4400" dirty="0">
                <a:solidFill>
                  <a:schemeClr val="tx1"/>
                </a:solidFill>
                <a:effectLst/>
                <a:latin typeface="Univers LT Std 47 Cn Lt" pitchFamily="34" charset="0"/>
              </a:rPr>
              <a:t>„Seid fruchtbar und mehret euch und füllet die Erde und machet sie euch untertan und herrschet über die Fische im Meer und über die Vögel unter dem Himmel und über alles Getier, das auf Erden kriecht.“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22506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8,7-9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11521280" cy="3477875"/>
          </a:xfrm>
        </p:spPr>
        <p:txBody>
          <a:bodyPr wrap="square">
            <a:spAutoFit/>
          </a:bodyPr>
          <a:lstStyle/>
          <a:p>
            <a:pPr algn="l"/>
            <a:r>
              <a:rPr lang="de-CH" altLang="de-DE" sz="4400" dirty="0">
                <a:solidFill>
                  <a:srgbClr val="FFFF00"/>
                </a:solidFill>
                <a:effectLst/>
                <a:latin typeface="Univers LT Std 47 Cn Lt" pitchFamily="34" charset="0"/>
              </a:rPr>
              <a:t>„Du hast ihn zum Herrn gemacht über deiner Hände Werk, alles hast du unter seine Füsse getan:</a:t>
            </a:r>
            <a:br>
              <a:rPr lang="de-CH" altLang="de-DE" sz="4400" dirty="0">
                <a:solidFill>
                  <a:srgbClr val="FFFF00"/>
                </a:solidFill>
                <a:effectLst/>
                <a:latin typeface="Univers LT Std 47 Cn Lt" pitchFamily="34" charset="0"/>
              </a:rPr>
            </a:br>
            <a:r>
              <a:rPr lang="de-CH" altLang="de-DE" sz="4400" dirty="0">
                <a:solidFill>
                  <a:schemeClr val="tx1"/>
                </a:solidFill>
                <a:effectLst/>
                <a:latin typeface="Univers LT Std 47 Cn Lt" pitchFamily="34" charset="0"/>
              </a:rPr>
              <a:t>Schafe und Rinder allzumal, dazu auch die wilden Tiere, die Vögel unter dem Himmel und die Fische im Meer und alles, was die Meere durchzieht.“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561878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Hebräer 2,6-8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11521280" cy="3477875"/>
          </a:xfrm>
        </p:spPr>
        <p:txBody>
          <a:bodyPr wrap="square">
            <a:spAutoFit/>
          </a:bodyPr>
          <a:lstStyle/>
          <a:p>
            <a:pPr algn="l"/>
            <a:r>
              <a:rPr lang="de-CH" altLang="de-DE" sz="4400" dirty="0">
                <a:solidFill>
                  <a:schemeClr val="tx1"/>
                </a:solidFill>
                <a:effectLst/>
                <a:latin typeface="Univers LT Std 47 Cn Lt" pitchFamily="34" charset="0"/>
              </a:rPr>
              <a:t>„Was ist der Mensch, dass du seiner gedenkst,</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und des Menschen Sohn, dass du auf ihn achtest?</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Du hast ihn eine kleine Zeit niedriger sein lassen als die Engel; mit Herrlichkeit und Ehre hast du ihn gekrönt; alles hast du unter seine Füsse getan.“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810491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Hebräer 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455186"/>
            <a:ext cx="11233248" cy="2800767"/>
          </a:xfrm>
        </p:spPr>
        <p:txBody>
          <a:bodyPr wrap="square">
            <a:spAutoFit/>
          </a:bodyPr>
          <a:lstStyle/>
          <a:p>
            <a:pPr algn="l"/>
            <a:r>
              <a:rPr lang="de-CH" altLang="de-DE" sz="4400" dirty="0">
                <a:solidFill>
                  <a:schemeClr val="tx1"/>
                </a:solidFill>
                <a:effectLst/>
                <a:latin typeface="Univers LT Std 47 Cn Lt" pitchFamily="34" charset="0"/>
              </a:rPr>
              <a:t>„Den aber, der ‘eine kleine Zeit niedriger gewesen ist als die Engel’, Jesus, sehen wir durch das Leiden des Todes ‘gekrönt mit Herrlichkeit und Ehre’, auf dass er durch Gottes Gnade für alle den Tod schmeckte.“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197841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Hebräer 2,14-15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233248" cy="3170099"/>
          </a:xfrm>
        </p:spPr>
        <p:txBody>
          <a:bodyPr wrap="square">
            <a:spAutoFit/>
          </a:bodyPr>
          <a:lstStyle/>
          <a:p>
            <a:pPr algn="l"/>
            <a:r>
              <a:rPr lang="de-CH" altLang="de-DE" sz="4000" dirty="0">
                <a:solidFill>
                  <a:schemeClr val="tx1"/>
                </a:solidFill>
                <a:effectLst/>
                <a:latin typeface="Univers LT Std 47 Cn Lt" pitchFamily="34" charset="0"/>
              </a:rPr>
              <a:t>„Weil nun die Kinder von Fleisch und Blut sind, hatte er gleichermassen daran Anteil, auf dass er durch den Tod die Macht nähme dem, der Gewalt über den Tod hatte, nämlich dem Teufel, und die erlöste, die durch Furcht vor dem Tod im ganzen Leben Knechte sein mussten.“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446370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Römer-Brief 8,14-15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593288" cy="3785652"/>
          </a:xfrm>
        </p:spPr>
        <p:txBody>
          <a:bodyPr wrap="square">
            <a:spAutoFit/>
          </a:bodyPr>
          <a:lstStyle/>
          <a:p>
            <a:pPr algn="l"/>
            <a:r>
              <a:rPr lang="de-CH" altLang="de-DE" sz="4000" dirty="0">
                <a:solidFill>
                  <a:schemeClr val="tx1"/>
                </a:solidFill>
                <a:effectLst/>
                <a:latin typeface="Univers LT Std 47 Cn Lt" pitchFamily="34" charset="0"/>
              </a:rPr>
              <a:t>Alle, die sich von Gottes Geist leiten lassen, sind seine Söhne und Töchter. Denn der Geist, den ihr empfangen habt, macht euch nicht zu Sklaven, sodass ihr von neuem in Angst und Furcht leben müsstet; er hat euch zu Söhnen und Töchtern gemacht, und durch ihn rufen wir, wenn wir beten:</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»Abba, Vater!«</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67929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nn-NO" altLang="de-DE" sz="2000" dirty="0">
                <a:effectLst/>
                <a:latin typeface="Univers LT Std 47 Cn Lt" pitchFamily="34" charset="0"/>
              </a:rPr>
              <a:t>Epheser-Brief 1,21–22, (1.Kor.15,27)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873208" cy="3416320"/>
          </a:xfrm>
        </p:spPr>
        <p:txBody>
          <a:bodyPr wrap="square">
            <a:spAutoFit/>
          </a:bodyPr>
          <a:lstStyle/>
          <a:p>
            <a:pPr algn="l"/>
            <a:r>
              <a:rPr lang="de-CH" altLang="de-DE" sz="3600" dirty="0">
                <a:solidFill>
                  <a:schemeClr val="tx1"/>
                </a:solidFill>
                <a:effectLst/>
                <a:latin typeface="Univers LT Std 47 Cn Lt" pitchFamily="34" charset="0"/>
              </a:rPr>
              <a:t>„Christus steht jetzt hoch über allen Mächten und Gewalten, hoch über allem, was Autorität besitzt und Einfluss ausübt;</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er herrscht über alles, was Rang und Namen hat – nicht nur in dieser Welt, sondern auch in der zukünftigen. Ja, Gott hat ihm alles unter die Füsse gelegt, und er hat ihn, den Herrscher über das ganze Universum, zum Haupt der Gemeinde gemacht.“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941650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8,10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1233248" cy="1754326"/>
          </a:xfrm>
        </p:spPr>
        <p:txBody>
          <a:bodyPr wrap="square">
            <a:spAutoFit/>
          </a:bodyPr>
          <a:lstStyle/>
          <a:p>
            <a:pPr algn="l"/>
            <a:r>
              <a:rPr lang="de-CH" altLang="de-DE" dirty="0">
                <a:solidFill>
                  <a:schemeClr val="tx1"/>
                </a:solidFill>
                <a:effectLst/>
                <a:latin typeface="Univers LT Std 47 Cn Lt" pitchFamily="34" charset="0"/>
              </a:rPr>
              <a:t>„HERR, unser Herrscher,</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wie herrlich ist dein Name in allen Landen!“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986640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8,2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3352" y="210126"/>
            <a:ext cx="11233248" cy="1446550"/>
          </a:xfrm>
        </p:spPr>
        <p:txBody>
          <a:bodyPr wrap="square">
            <a:spAutoFit/>
          </a:bodyPr>
          <a:lstStyle/>
          <a:p>
            <a:pPr algn="l"/>
            <a:r>
              <a:rPr lang="de-CH" altLang="de-DE" sz="4400" dirty="0">
                <a:solidFill>
                  <a:schemeClr val="tx1"/>
                </a:solidFill>
                <a:effectLst/>
                <a:latin typeface="Univers LT Std 47 Cn Lt" pitchFamily="34" charset="0"/>
              </a:rPr>
              <a:t>HERR, unser Herrscher, wie herrlich ist dein Name in allen Landen, der du zeigst deine Hoheit am Himmel!</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29388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8,3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3352" y="260648"/>
            <a:ext cx="11233248" cy="2123658"/>
          </a:xfrm>
        </p:spPr>
        <p:txBody>
          <a:bodyPr wrap="square">
            <a:spAutoFit/>
          </a:bodyPr>
          <a:lstStyle/>
          <a:p>
            <a:pPr algn="l"/>
            <a:r>
              <a:rPr lang="de-CH" altLang="de-DE" sz="4400" dirty="0">
                <a:solidFill>
                  <a:srgbClr val="FFFF00"/>
                </a:solidFill>
                <a:effectLst/>
                <a:latin typeface="Univers LT Std 47 Cn Lt" pitchFamily="34" charset="0"/>
              </a:rPr>
              <a:t>Aus dem Munde der jungen Kinder und Säuglinge hast du eine Macht zugerichtet </a:t>
            </a:r>
            <a:r>
              <a:rPr lang="de-CH" altLang="de-DE" sz="4400" dirty="0">
                <a:solidFill>
                  <a:schemeClr val="tx1"/>
                </a:solidFill>
                <a:effectLst/>
                <a:latin typeface="Univers LT Std 47 Cn Lt" pitchFamily="34" charset="0"/>
              </a:rPr>
              <a:t>um deiner Feinde willen, dass du vertilgest den Feind und den Rachgierigen.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47768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8,4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3352" y="599202"/>
            <a:ext cx="11233248" cy="14465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400" dirty="0">
                <a:solidFill>
                  <a:schemeClr val="tx1"/>
                </a:solidFill>
                <a:effectLst/>
                <a:latin typeface="Univers LT Std 47 Cn Lt" pitchFamily="34" charset="0"/>
              </a:rPr>
              <a:t>Wenn ich sehe die Himmel, deiner Finger Werk,</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den Mond und die Sterne, die du bereitet hast: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88283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8,5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3352" y="260648"/>
            <a:ext cx="11233248" cy="212365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400" dirty="0">
                <a:solidFill>
                  <a:srgbClr val="FFFF00"/>
                </a:solidFill>
                <a:effectLst/>
                <a:latin typeface="Univers LT Std 47 Cn Lt" pitchFamily="34" charset="0"/>
              </a:rPr>
              <a:t>Was ist der Mensch, dass du seiner gedenkst,</a:t>
            </a:r>
            <a:br>
              <a:rPr lang="de-CH" altLang="de-DE" sz="4400" dirty="0">
                <a:solidFill>
                  <a:srgbClr val="FFFF00"/>
                </a:solidFill>
                <a:effectLst/>
                <a:latin typeface="Univers LT Std 47 Cn Lt" pitchFamily="34" charset="0"/>
              </a:rPr>
            </a:br>
            <a:r>
              <a:rPr lang="de-CH" altLang="de-DE" sz="4400" dirty="0">
                <a:solidFill>
                  <a:srgbClr val="FFFF00"/>
                </a:solidFill>
                <a:effectLst/>
                <a:latin typeface="Univers LT Std 47 Cn Lt" pitchFamily="34" charset="0"/>
              </a:rPr>
              <a:t>und des Menschen Kind,</a:t>
            </a:r>
            <a:br>
              <a:rPr lang="de-CH" altLang="de-DE" sz="4400" dirty="0">
                <a:solidFill>
                  <a:srgbClr val="FFFF00"/>
                </a:solidFill>
                <a:effectLst/>
                <a:latin typeface="Univers LT Std 47 Cn Lt" pitchFamily="34" charset="0"/>
              </a:rPr>
            </a:br>
            <a:r>
              <a:rPr lang="de-CH" altLang="de-DE" sz="4400" dirty="0">
                <a:solidFill>
                  <a:srgbClr val="FFFF00"/>
                </a:solidFill>
                <a:effectLst/>
                <a:latin typeface="Univers LT Std 47 Cn Lt" pitchFamily="34" charset="0"/>
              </a:rPr>
              <a:t>dass du dich seiner annimmst?</a:t>
            </a:r>
            <a:endParaRPr lang="de-DE" altLang="de-DE" sz="4400" dirty="0">
              <a:solidFill>
                <a:srgbClr val="FFFF00"/>
              </a:solidFill>
              <a:effectLst/>
              <a:latin typeface="Univers LT Std 47 Cn Lt" pitchFamily="34" charset="0"/>
            </a:endParaRPr>
          </a:p>
        </p:txBody>
      </p:sp>
    </p:spTree>
    <p:extLst>
      <p:ext uri="{BB962C8B-B14F-4D97-AF65-F5344CB8AC3E}">
        <p14:creationId xmlns:p14="http://schemas.microsoft.com/office/powerpoint/2010/main" val="3490534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8,6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3352" y="599202"/>
            <a:ext cx="11233248" cy="14465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400" dirty="0">
                <a:solidFill>
                  <a:srgbClr val="FFFF00"/>
                </a:solidFill>
                <a:effectLst/>
                <a:latin typeface="Univers LT Std 47 Cn Lt" pitchFamily="34" charset="0"/>
              </a:rPr>
              <a:t>Du hast ihn wenig niedriger gemacht als Gott,</a:t>
            </a:r>
            <a:br>
              <a:rPr lang="de-CH" altLang="de-DE" sz="4400" dirty="0">
                <a:solidFill>
                  <a:srgbClr val="FFFF00"/>
                </a:solidFill>
                <a:effectLst/>
                <a:latin typeface="Univers LT Std 47 Cn Lt" pitchFamily="34" charset="0"/>
              </a:rPr>
            </a:br>
            <a:r>
              <a:rPr lang="de-CH" altLang="de-DE" sz="4400" dirty="0">
                <a:solidFill>
                  <a:srgbClr val="FFFF00"/>
                </a:solidFill>
                <a:effectLst/>
                <a:latin typeface="Univers LT Std 47 Cn Lt" pitchFamily="34" charset="0"/>
              </a:rPr>
              <a:t>mit Ehre und Herrlichkeit hast du ihn gekrönt.</a:t>
            </a:r>
            <a:endParaRPr lang="de-DE" altLang="de-DE" sz="4400" dirty="0">
              <a:solidFill>
                <a:srgbClr val="FFFF00"/>
              </a:solidFill>
              <a:effectLst/>
              <a:latin typeface="Univers LT Std 47 Cn Lt" pitchFamily="34" charset="0"/>
            </a:endParaRPr>
          </a:p>
        </p:txBody>
      </p:sp>
    </p:spTree>
    <p:extLst>
      <p:ext uri="{BB962C8B-B14F-4D97-AF65-F5344CB8AC3E}">
        <p14:creationId xmlns:p14="http://schemas.microsoft.com/office/powerpoint/2010/main" val="2452651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8,7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3352" y="599202"/>
            <a:ext cx="11809312" cy="14465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400" dirty="0">
                <a:solidFill>
                  <a:srgbClr val="FFFF00"/>
                </a:solidFill>
                <a:effectLst/>
                <a:latin typeface="Univers LT Std 47 Cn Lt" pitchFamily="34" charset="0"/>
              </a:rPr>
              <a:t>Du hast ihn zum Herrn gemacht über deiner Hände Werk, alles hast du unter seine Füsse getan:</a:t>
            </a:r>
            <a:endParaRPr lang="de-DE" altLang="de-DE" sz="4400" dirty="0">
              <a:solidFill>
                <a:srgbClr val="FFFF00"/>
              </a:solidFill>
              <a:effectLst/>
              <a:latin typeface="Univers LT Std 47 Cn Lt" pitchFamily="34" charset="0"/>
            </a:endParaRPr>
          </a:p>
        </p:txBody>
      </p:sp>
    </p:spTree>
    <p:extLst>
      <p:ext uri="{BB962C8B-B14F-4D97-AF65-F5344CB8AC3E}">
        <p14:creationId xmlns:p14="http://schemas.microsoft.com/office/powerpoint/2010/main" val="817429822"/>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918</Words>
  <Application>Microsoft Office PowerPoint</Application>
  <PresentationFormat>Benutzerdefiniert</PresentationFormat>
  <Paragraphs>115</Paragraphs>
  <Slides>39</Slides>
  <Notes>39</Notes>
  <HiddenSlides>0</HiddenSlides>
  <MMClips>0</MMClips>
  <ScaleCrop>false</ScaleCrop>
  <HeadingPairs>
    <vt:vector size="4" baseType="variant">
      <vt:variant>
        <vt:lpstr>Design</vt:lpstr>
      </vt:variant>
      <vt:variant>
        <vt:i4>1</vt:i4>
      </vt:variant>
      <vt:variant>
        <vt:lpstr>Folientitel</vt:lpstr>
      </vt:variant>
      <vt:variant>
        <vt:i4>39</vt:i4>
      </vt:variant>
    </vt:vector>
  </HeadingPairs>
  <TitlesOfParts>
    <vt:vector size="40" baseType="lpstr">
      <vt:lpstr>Designvorlage 'Berggipfel'</vt:lpstr>
      <vt:lpstr>Was ist der Mensch, dass du an ihn denkst?</vt:lpstr>
      <vt:lpstr>«Weder Maschinen noch Tiere sind in der Lage, Dichtung, Literatur und Philosophie zu entwickeln und ein ästhetisches Vergnügen dabei zu empfinden – anders als bei Tieren und Maschinen ist die menschliche Kommunikation nicht immer auf praktische Zwecke bezogen. Und schließlich ist es der Mensch, der durch den Gebrauch von selbst geschaffenen Symbolen Schriftsprachen erfindet und mit ihnen neue Theorien entwickeln kann, um Modelle für die Erklärung der Welt zu finden.»</vt:lpstr>
      <vt:lpstr>Ein Psalm Davids, vorzusingen, auf der Gittit.</vt:lpstr>
      <vt:lpstr>HERR, unser Herrscher, wie herrlich ist dein Name in allen Landen, der du zeigst deine Hoheit am Himmel!</vt:lpstr>
      <vt:lpstr>Aus dem Munde der jungen Kinder und Säuglinge hast du eine Macht zugerichtet um deiner Feinde willen, dass du vertilgest den Feind und den Rachgierigen.</vt:lpstr>
      <vt:lpstr>Wenn ich sehe die Himmel, deiner Finger Werk, den Mond und die Sterne, die du bereitet hast:</vt:lpstr>
      <vt:lpstr>Was ist der Mensch, dass du seiner gedenkst, und des Menschen Kind, dass du dich seiner annimmst?</vt:lpstr>
      <vt:lpstr>Du hast ihn wenig niedriger gemacht als Gott, mit Ehre und Herrlichkeit hast du ihn gekrönt.</vt:lpstr>
      <vt:lpstr>Du hast ihn zum Herrn gemacht über deiner Hände Werk, alles hast du unter seine Füsse getan:</vt:lpstr>
      <vt:lpstr>Schafe und Rinder allzumal, dazu auch die wilden Tiere, die Vögel unter dem Himmel und die Fische im Meer und alles, was die Meere durchzieht.</vt:lpstr>
      <vt:lpstr>HERR, unser Herrscher, wie herrlich ist dein Name in allen Landen!</vt:lpstr>
      <vt:lpstr>I. In der ganzen Welt bist du bekannt!</vt:lpstr>
      <vt:lpstr>„HERR, unser Herrscher, wie herrlich ist dein Name in allen Landen, der du zeigst deine Hoheit am Himmel!“</vt:lpstr>
      <vt:lpstr>„Seit der Erschaffung der Welt sind Gottes Werke ein sichtbarer Hinweis auf ihn, den unsichtbaren Gott, auf seine ewige Macht und sein göttliches Wesen. Die Menschen haben also keine Entschuldigung.“</vt:lpstr>
      <vt:lpstr>„Aus dem Munde der jungen Kinder und Säuglinge hast du eine Macht zugerichtet um deiner Feinde willen, dass du vertilgest den Feind und den Rachgierigen.“</vt:lpstr>
      <vt:lpstr>„Gepriesen sei der Sohn Davids!“</vt:lpstr>
      <vt:lpstr>„Habt ihr nie das Wort gelesen: ›Unmündigen und kleinen Kindern hast du dein Lob in den Mund gelegt‹?“</vt:lpstr>
      <vt:lpstr>„Aus dem Munde der jungen Kinder und Säuglinge hast du eine Macht zugerichtet um deiner Feinde willen, dass du vertilgest den Feind und den Rachgierigen.“</vt:lpstr>
      <vt:lpstr>„Was nach dem Urteil der Welt ungebildet ist, das hat Gott erwählt, um die Klugheit der Klugen zunichte zu machen, und was nach dem Urteil der Welt schwach ist, das hat Gott erwählt, um die Stärke der Starken zunichte zu machen.“</vt:lpstr>
      <vt:lpstr>„Die gottesfürchtigen Menschen sehnten sich nach etwas Besserem, nach einer Heimat im Himmel. Daher schämt sich Gott auch nicht, ihr Gott genannt zu werden; schliesslich hat er im Himmel tatsächlich eine Stadt für sie erbaut.“</vt:lpstr>
      <vt:lpstr>„Aus dem Munde der jungen Kinder und Säuglinge hast du eine Macht zugerichtet um deiner Feinde willen, dass du vertilgest den Feind und den Rachgierigen.“</vt:lpstr>
      <vt:lpstr>II. Erstaunlich ist dein Interesse an uns!</vt:lpstr>
      <vt:lpstr>„Wenn ich sehe die Himmel, deiner Finger Werk, den Mond und die Sterne, die du bereitet hast.“</vt:lpstr>
      <vt:lpstr>„Was ist der Mensch, dass du seiner gedenkst, und des Menschen Kind, dass du dich seiner annimmst?“</vt:lpstr>
      <vt:lpstr>„Gott hat der Welt seine Liebe dadurch gezeigt, dass er seinen einzigen Sohn für sie hergab, damit jeder, der an ihn glaubt, das ewige Leben hat und nicht verloren geht.“</vt:lpstr>
      <vt:lpstr>„Was ist der Mensch, dass du seiner gedenkst, und des Menschen Kind, dass du dich seiner annimmst?“</vt:lpstr>
      <vt:lpstr>III. Eine ehrenvolle Stellung gibst du uns!</vt:lpstr>
      <vt:lpstr>„Du hast ihn wenig niedriger gemacht als Gott, mit Ehre und Herrlichkeit hast du ihn gekrönt.“</vt:lpstr>
      <vt:lpstr>„Lasset uns Menschen machen, ein Bild, das uns gleich sei.“</vt:lpstr>
      <vt:lpstr>„Und Gott schuf den Menschen zu seinem Bilde, zum Bilde Gottes schuf er ihn; und schuf sie als Mann und Frau.“</vt:lpstr>
      <vt:lpstr>„Seid fruchtbar und mehret euch und füllet die Erde und machet sie euch untertan und herrschet über die Fische im Meer und über die Vögel unter dem Himmel und über alles Getier, das auf Erden kriecht.“</vt:lpstr>
      <vt:lpstr>„Du hast ihn zum Herrn gemacht über deiner Hände Werk, alles hast du unter seine Füsse getan: Schafe und Rinder allzumal, dazu auch die wilden Tiere, die Vögel unter dem Himmel und die Fische im Meer und alles, was die Meere durchzieht.“</vt:lpstr>
      <vt:lpstr>„Was ist der Mensch, dass du seiner gedenkst, und des Menschen Sohn, dass du auf ihn achtest? Du hast ihn eine kleine Zeit niedriger sein lassen als die Engel; mit Herrlichkeit und Ehre hast du ihn gekrönt; alles hast du unter seine Füsse getan.“</vt:lpstr>
      <vt:lpstr>„Den aber, der ‘eine kleine Zeit niedriger gewesen ist als die Engel’, Jesus, sehen wir durch das Leiden des Todes ‘gekrönt mit Herrlichkeit und Ehre’, auf dass er durch Gottes Gnade für alle den Tod schmeckte.“</vt:lpstr>
      <vt:lpstr>„Weil nun die Kinder von Fleisch und Blut sind, hatte er gleichermassen daran Anteil, auf dass er durch den Tod die Macht nähme dem, der Gewalt über den Tod hatte, nämlich dem Teufel, und die erlöste, die durch Furcht vor dem Tod im ganzen Leben Knechte sein mussten.“</vt:lpstr>
      <vt:lpstr>Alle, die sich von Gottes Geist leiten lassen, sind seine Söhne und Töchter. Denn der Geist, den ihr empfangen habt, macht euch nicht zu Sklaven, sodass ihr von neuem in Angst und Furcht leben müsstet; er hat euch zu Söhnen und Töchtern gemacht, und durch ihn rufen wir, wenn wir beten: »Abba, Vater!«</vt:lpstr>
      <vt:lpstr>Schlussgedanke</vt:lpstr>
      <vt:lpstr>„Christus steht jetzt hoch über allen Mächten und Gewalten, hoch über allem, was Autorität besitzt und Einfluss ausübt; er herrscht über alles, was Rang und Namen hat – nicht nur in dieser Welt, sondern auch in der zukünftigen. Ja, Gott hat ihm alles unter die Füsse gelegt, und er hat ihn, den Herrscher über das ganze Universum, zum Haupt der Gemeinde gemacht.“</vt:lpstr>
      <vt:lpstr>„HERR, unser Herrscher, wie herrlich ist dein Name in allen Landen!“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Einblick in das Gebetsleben des König Davids - Teil 4/7 - Was ist der Mensch, dass du an ihn denkst? - Psalm 8 - Folien</dc:title>
  <dc:creator>Jürg Birnstiel</dc:creator>
  <cp:lastModifiedBy>Me</cp:lastModifiedBy>
  <cp:revision>874</cp:revision>
  <dcterms:created xsi:type="dcterms:W3CDTF">2013-11-12T15:20:47Z</dcterms:created>
  <dcterms:modified xsi:type="dcterms:W3CDTF">2019-09-17T19:31:15Z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