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2"/>
  </p:notesMasterIdLst>
  <p:handoutMasterIdLst>
    <p:handoutMasterId r:id="rId33"/>
  </p:handoutMasterIdLst>
  <p:sldIdLst>
    <p:sldId id="735" r:id="rId2"/>
    <p:sldId id="1029" r:id="rId3"/>
    <p:sldId id="1030" r:id="rId4"/>
    <p:sldId id="1031" r:id="rId5"/>
    <p:sldId id="1032" r:id="rId6"/>
    <p:sldId id="896" r:id="rId7"/>
    <p:sldId id="1033" r:id="rId8"/>
    <p:sldId id="1034" r:id="rId9"/>
    <p:sldId id="1035" r:id="rId10"/>
    <p:sldId id="1036" r:id="rId11"/>
    <p:sldId id="1037" r:id="rId12"/>
    <p:sldId id="1038" r:id="rId13"/>
    <p:sldId id="1039" r:id="rId14"/>
    <p:sldId id="1054" r:id="rId15"/>
    <p:sldId id="1040" r:id="rId16"/>
    <p:sldId id="1041" r:id="rId17"/>
    <p:sldId id="1042" r:id="rId18"/>
    <p:sldId id="1043" r:id="rId19"/>
    <p:sldId id="962" r:id="rId20"/>
    <p:sldId id="1044" r:id="rId21"/>
    <p:sldId id="1045" r:id="rId22"/>
    <p:sldId id="1046" r:id="rId23"/>
    <p:sldId id="1047" r:id="rId24"/>
    <p:sldId id="1048" r:id="rId25"/>
    <p:sldId id="1049" r:id="rId26"/>
    <p:sldId id="1050" r:id="rId27"/>
    <p:sldId id="1051" r:id="rId28"/>
    <p:sldId id="259" r:id="rId29"/>
    <p:sldId id="1052" r:id="rId30"/>
    <p:sldId id="1053" r:id="rId3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07497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27258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70079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348976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757906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987908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47228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746769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722704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783014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918560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679958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828353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632320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791889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378805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290673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8072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32577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448727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38547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22547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02915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39854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61873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22529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32086" y="241484"/>
            <a:ext cx="8858067" cy="1015663"/>
          </a:xfrm>
        </p:spPr>
        <p:txBody>
          <a:bodyPr wrap="square">
            <a:spAutoFit/>
          </a:bodyPr>
          <a:lstStyle/>
          <a:p>
            <a:pPr algn="l"/>
            <a:r>
              <a:rPr lang="de-CH" altLang="de-DE" sz="6000" dirty="0">
                <a:solidFill>
                  <a:schemeClr val="tx1"/>
                </a:solidFill>
                <a:effectLst/>
                <a:latin typeface="Univers LT Std 47 Cn Lt" pitchFamily="34" charset="0"/>
              </a:rPr>
              <a:t>Erkenne den Willen Gottes!</a:t>
            </a:r>
            <a:endParaRPr lang="de-DE" altLang="de-DE" sz="6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568178" y="6093296"/>
            <a:ext cx="8426019" cy="523220"/>
          </a:xfrm>
        </p:spPr>
        <p:txBody>
          <a:bodyPr wrap="square">
            <a:spAutoFit/>
          </a:bodyPr>
          <a:lstStyle/>
          <a:p>
            <a:pPr algn="r"/>
            <a:r>
              <a:rPr lang="de-DE" altLang="de-DE" sz="2800" dirty="0">
                <a:effectLst/>
                <a:latin typeface="Univers LT Std 47 Cn Lt" pitchFamily="34" charset="0"/>
              </a:rPr>
              <a:t>Serie: </a:t>
            </a:r>
            <a:r>
              <a:rPr lang="de-CH" altLang="de-DE" sz="2800" dirty="0">
                <a:effectLst/>
                <a:latin typeface="Univers LT Std 47 Cn Lt" pitchFamily="34" charset="0"/>
              </a:rPr>
              <a:t>Geisterfülltes Leben ist konkret und unkompliziert! (4/4)</a:t>
            </a:r>
            <a:endParaRPr lang="de-DE" altLang="de-DE" sz="2800" dirty="0">
              <a:effectLst/>
              <a:latin typeface="Univers LT Std 47 Cn Lt" pitchFamily="34" charset="0"/>
            </a:endParaRPr>
          </a:p>
        </p:txBody>
      </p:sp>
      <p:sp>
        <p:nvSpPr>
          <p:cNvPr id="4" name="Rectangle 3"/>
          <p:cNvSpPr txBox="1">
            <a:spLocks noChangeArrowheads="1"/>
          </p:cNvSpPr>
          <p:nvPr/>
        </p:nvSpPr>
        <p:spPr bwMode="auto">
          <a:xfrm>
            <a:off x="3925719" y="3645024"/>
            <a:ext cx="50847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Epheser-Brief 5,15-20</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Jeremia 8,9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568952" cy="2554545"/>
          </a:xfrm>
        </p:spPr>
        <p:txBody>
          <a:bodyPr wrap="square">
            <a:spAutoFit/>
          </a:bodyPr>
          <a:lstStyle/>
          <a:p>
            <a:pPr algn="l"/>
            <a:r>
              <a:rPr lang="de-CH" altLang="de-DE" sz="4000" dirty="0">
                <a:solidFill>
                  <a:schemeClr val="tx1"/>
                </a:solidFill>
                <a:effectLst/>
                <a:latin typeface="Univers LT Std 47 Cn Lt" pitchFamily="34" charset="0"/>
              </a:rPr>
              <a:t>„Die Weisen müssen zuschanden, erschreckt und gefangen werden; denn was können sie Weises lehren, wenn sie des HERRN Wort verwerfen?“ </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91414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Kolosser-Brief 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568952" cy="2585323"/>
          </a:xfrm>
        </p:spPr>
        <p:txBody>
          <a:bodyPr wrap="square">
            <a:spAutoFit/>
          </a:bodyPr>
          <a:lstStyle/>
          <a:p>
            <a:pPr algn="l"/>
            <a:r>
              <a:rPr lang="de-CH" altLang="de-DE" dirty="0">
                <a:solidFill>
                  <a:schemeClr val="tx1"/>
                </a:solidFill>
                <a:effectLst/>
                <a:latin typeface="Univers LT Std 47 Cn Lt" pitchFamily="34" charset="0"/>
              </a:rPr>
              <a:t>„In Christus liegen verborgen alle Schätze der Weisheit und der Erkenntnis.“</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5709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1.Korinther-Brief 1,18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568952" cy="2800767"/>
          </a:xfrm>
        </p:spPr>
        <p:txBody>
          <a:bodyPr wrap="square">
            <a:spAutoFit/>
          </a:bodyPr>
          <a:lstStyle/>
          <a:p>
            <a:pPr algn="l"/>
            <a:r>
              <a:rPr lang="de-CH" altLang="de-DE" sz="4400" dirty="0">
                <a:solidFill>
                  <a:schemeClr val="tx1"/>
                </a:solidFill>
                <a:effectLst/>
                <a:latin typeface="Univers LT Std 47 Cn Lt" pitchFamily="34" charset="0"/>
              </a:rPr>
              <a:t>„Das Wort vom Kreuz ist eine Torheit denen, die verloren werden; uns aber,</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die wir gerettet werden,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ist es Gottes Kraft.“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93526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568952" cy="1754326"/>
          </a:xfrm>
        </p:spPr>
        <p:txBody>
          <a:bodyPr wrap="square">
            <a:spAutoFit/>
          </a:bodyPr>
          <a:lstStyle/>
          <a:p>
            <a:pPr algn="l"/>
            <a:r>
              <a:rPr lang="de-CH" altLang="de-DE" dirty="0">
                <a:solidFill>
                  <a:schemeClr val="tx1"/>
                </a:solidFill>
                <a:effectLst/>
                <a:latin typeface="Univers LT Std 47 Cn Lt" pitchFamily="34" charset="0"/>
              </a:rPr>
              <a:t>„Kauft die Zeit aus,</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denn die Tage sind böse.“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0140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568952" cy="1754326"/>
          </a:xfrm>
        </p:spPr>
        <p:txBody>
          <a:bodyPr wrap="square">
            <a:spAutoFit/>
          </a:bodyPr>
          <a:lstStyle/>
          <a:p>
            <a:pPr algn="l"/>
            <a:r>
              <a:rPr lang="de-CH" altLang="de-DE" dirty="0">
                <a:solidFill>
                  <a:schemeClr val="tx1"/>
                </a:solidFill>
                <a:effectLst/>
                <a:latin typeface="Univers LT Std 47 Cn Lt" pitchFamily="34" charset="0"/>
              </a:rPr>
              <a:t>„Kauft die Zeit aus,</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denn die Tage sind böse.“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49848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568952" cy="2308324"/>
          </a:xfrm>
        </p:spPr>
        <p:txBody>
          <a:bodyPr wrap="square">
            <a:spAutoFit/>
          </a:bodyPr>
          <a:lstStyle/>
          <a:p>
            <a:pPr algn="l"/>
            <a:r>
              <a:rPr lang="de-CH" altLang="de-DE" sz="4800" dirty="0">
                <a:solidFill>
                  <a:schemeClr val="tx1"/>
                </a:solidFill>
                <a:effectLst/>
                <a:latin typeface="Univers LT Std 47 Cn Lt" pitchFamily="34" charset="0"/>
              </a:rPr>
              <a:t>„Darum werdet nicht unverständig, sondern versteht, was der Wille</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des Herrn ist.“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16414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2.Petrus-Brief 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96307"/>
            <a:ext cx="7992888" cy="2123658"/>
          </a:xfrm>
        </p:spPr>
        <p:txBody>
          <a:bodyPr wrap="square">
            <a:spAutoFit/>
          </a:bodyPr>
          <a:lstStyle/>
          <a:p>
            <a:pPr algn="l"/>
            <a:r>
              <a:rPr lang="de-CH" altLang="de-DE" sz="4400" dirty="0">
                <a:solidFill>
                  <a:schemeClr val="tx1"/>
                </a:solidFill>
                <a:effectLst/>
                <a:latin typeface="Univers LT Std 47 Cn Lt" pitchFamily="34" charset="0"/>
              </a:rPr>
              <a:t>„Er ist blind und tappt im Dunkeln und hat vergessen, dass er rein geworden ist von seinen früheren Sünden.“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34169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568952" cy="2308324"/>
          </a:xfrm>
        </p:spPr>
        <p:txBody>
          <a:bodyPr wrap="square">
            <a:spAutoFit/>
          </a:bodyPr>
          <a:lstStyle/>
          <a:p>
            <a:pPr algn="l"/>
            <a:r>
              <a:rPr lang="de-CH" altLang="de-DE" sz="4800" dirty="0">
                <a:solidFill>
                  <a:schemeClr val="tx1"/>
                </a:solidFill>
                <a:effectLst/>
                <a:latin typeface="Univers LT Std 47 Cn Lt" pitchFamily="34" charset="0"/>
              </a:rPr>
              <a:t>„Darum werdet nicht unverständig, sondern versteht, was der Wille</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des Herrn ist.“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1165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Römer-Brief 12,2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45123"/>
            <a:ext cx="8568952" cy="3170099"/>
          </a:xfrm>
        </p:spPr>
        <p:txBody>
          <a:bodyPr wrap="square">
            <a:spAutoFit/>
          </a:bodyPr>
          <a:lstStyle/>
          <a:p>
            <a:pPr algn="l"/>
            <a:r>
              <a:rPr lang="de-CH" altLang="de-DE" sz="4000" dirty="0">
                <a:solidFill>
                  <a:schemeClr val="tx1"/>
                </a:solidFill>
                <a:effectLst/>
                <a:latin typeface="Univers LT Std 47 Cn Lt" pitchFamily="34" charset="0"/>
              </a:rPr>
              <a:t>„Stellt euch nicht dieser Welt gleich, sondern ändert euch durch Erneuerung eures Sinnes, auf dass ihr prüfen könnt, was Gottes Wille ist, nämlich das Gute und Wohlgefällige und Vollkommene.“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23766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604138"/>
            <a:ext cx="8280920" cy="923330"/>
          </a:xfrm>
        </p:spPr>
        <p:txBody>
          <a:bodyPr wrap="square">
            <a:spAutoFit/>
          </a:bodyPr>
          <a:lstStyle/>
          <a:p>
            <a:pPr algn="l"/>
            <a:r>
              <a:rPr lang="de-DE" altLang="de-DE" dirty="0">
                <a:solidFill>
                  <a:schemeClr val="tx1"/>
                </a:solidFill>
                <a:effectLst/>
                <a:latin typeface="Univers LT Std 47 Cn Lt" pitchFamily="34" charset="0"/>
              </a:rPr>
              <a:t>II. </a:t>
            </a:r>
            <a:r>
              <a:rPr lang="de-CH" altLang="de-DE" dirty="0">
                <a:solidFill>
                  <a:schemeClr val="tx1"/>
                </a:solidFill>
                <a:effectLst/>
                <a:latin typeface="Univers LT Std 47 Cn Lt" pitchFamily="34" charset="0"/>
              </a:rPr>
              <a:t>Lass dich vom Geist füllen!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5,15-16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3752" y="44624"/>
            <a:ext cx="9036496" cy="2554545"/>
          </a:xfrm>
        </p:spPr>
        <p:txBody>
          <a:bodyPr wrap="square">
            <a:spAutoFit/>
          </a:bodyPr>
          <a:lstStyle/>
          <a:p>
            <a:pPr algn="l"/>
            <a:r>
              <a:rPr lang="de-CH" altLang="de-DE" sz="4000" dirty="0">
                <a:solidFill>
                  <a:schemeClr val="tx1"/>
                </a:solidFill>
                <a:effectLst/>
                <a:latin typeface="Univers LT Std 47 Cn Lt" pitchFamily="34" charset="0"/>
              </a:rPr>
              <a:t>So seht nun sorgfältig darauf, wie ihr euer Leben führt, nicht als Unweise, sondern als Weise, und kauft die Zeit aus, denn die Tage sind böse.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5906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568952" cy="2585323"/>
          </a:xfrm>
        </p:spPr>
        <p:txBody>
          <a:bodyPr wrap="square">
            <a:spAutoFit/>
          </a:bodyPr>
          <a:lstStyle/>
          <a:p>
            <a:pPr algn="l"/>
            <a:r>
              <a:rPr lang="de-CH" altLang="de-DE" dirty="0">
                <a:solidFill>
                  <a:schemeClr val="tx1"/>
                </a:solidFill>
                <a:effectLst/>
                <a:latin typeface="Univers LT Std 47 Cn Lt" pitchFamily="34" charset="0"/>
              </a:rPr>
              <a:t>„Sauft euch nicht voll Wein, woraus ein unordentliches Wesen folgt.“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25705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Sprüche 20,1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776864" cy="2800767"/>
          </a:xfrm>
        </p:spPr>
        <p:txBody>
          <a:bodyPr wrap="square">
            <a:spAutoFit/>
          </a:bodyPr>
          <a:lstStyle/>
          <a:p>
            <a:pPr algn="l"/>
            <a:r>
              <a:rPr lang="de-CH" altLang="de-DE" sz="4400" dirty="0">
                <a:solidFill>
                  <a:schemeClr val="tx1"/>
                </a:solidFill>
                <a:effectLst/>
                <a:latin typeface="Univers LT Std 47 Cn Lt" pitchFamily="34" charset="0"/>
              </a:rPr>
              <a:t>„Der Wein macht Spötter,</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und starkes Getränk macht wild;</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wer davon taumelt,</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wird niemals weise.“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67714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Sprüche 23,31-32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992888" cy="2554545"/>
          </a:xfrm>
        </p:spPr>
        <p:txBody>
          <a:bodyPr wrap="square">
            <a:spAutoFit/>
          </a:bodyPr>
          <a:lstStyle/>
          <a:p>
            <a:pPr algn="l"/>
            <a:r>
              <a:rPr lang="de-CH" altLang="de-DE" sz="4000" dirty="0">
                <a:solidFill>
                  <a:schemeClr val="tx1"/>
                </a:solidFill>
                <a:effectLst/>
                <a:latin typeface="Univers LT Std 47 Cn Lt" pitchFamily="34" charset="0"/>
              </a:rPr>
              <a:t>„Sieh den Wein nicht an, wie er so rot ist und im Glase so schön steht: Er geht glatt ein, aber danach beisst er wie eine Schlange und sticht wie eine Otter.“</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80665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1.Korinther-Brief 11,21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848872" cy="2123658"/>
          </a:xfrm>
        </p:spPr>
        <p:txBody>
          <a:bodyPr wrap="square">
            <a:spAutoFit/>
          </a:bodyPr>
          <a:lstStyle/>
          <a:p>
            <a:pPr algn="l"/>
            <a:r>
              <a:rPr lang="de-CH" altLang="de-DE" sz="4400" dirty="0">
                <a:solidFill>
                  <a:schemeClr val="tx1"/>
                </a:solidFill>
                <a:effectLst/>
                <a:latin typeface="Univers LT Std 47 Cn Lt" pitchFamily="34" charset="0"/>
              </a:rPr>
              <a:t>„Ein jeder nimmt beim Essen sein eigenes Mahl vorweg, und der eine ist hungrig, der andere ist betrunken.“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08154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856984" cy="2308324"/>
          </a:xfrm>
        </p:spPr>
        <p:txBody>
          <a:bodyPr wrap="square">
            <a:spAutoFit/>
          </a:bodyPr>
          <a:lstStyle/>
          <a:p>
            <a:pPr algn="l"/>
            <a:r>
              <a:rPr lang="de-CH" altLang="de-DE" sz="4800" dirty="0">
                <a:solidFill>
                  <a:schemeClr val="tx1"/>
                </a:solidFill>
                <a:effectLst/>
                <a:latin typeface="Univers LT Std 47 Cn Lt" pitchFamily="34" charset="0"/>
              </a:rPr>
              <a:t>„Sauft euch nicht voll Wein, woraus ein unordentliches Wesen folgt, sondern lasst euch vom Geist erfüllen.“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47666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5,19-20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82593" y="75396"/>
            <a:ext cx="7369727" cy="3785652"/>
          </a:xfrm>
        </p:spPr>
        <p:txBody>
          <a:bodyPr wrap="square">
            <a:spAutoFit/>
          </a:bodyPr>
          <a:lstStyle/>
          <a:p>
            <a:pPr algn="l"/>
            <a:r>
              <a:rPr lang="de-CH" altLang="de-DE" sz="4000" dirty="0">
                <a:solidFill>
                  <a:schemeClr val="tx1"/>
                </a:solidFill>
                <a:effectLst/>
                <a:latin typeface="Univers LT Std 47 Cn Lt" pitchFamily="34" charset="0"/>
              </a:rPr>
              <a:t>„Ermuntert einander mit Psalmen und Lobgesängen und geistlichen Liedern, singt und spielt dem Herrn in eurem Herzen und sagt Dank Gott, dem Vater, allezeit für alles, im Namen unseres Herrn Jesus Christus.“</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88384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660993"/>
            <a:ext cx="4176464" cy="400110"/>
          </a:xfrm>
        </p:spPr>
        <p:txBody>
          <a:bodyPr wrap="square">
            <a:spAutoFit/>
          </a:bodyPr>
          <a:lstStyle/>
          <a:p>
            <a:pPr algn="r"/>
            <a:r>
              <a:rPr lang="de-CH" altLang="de-DE" sz="2000" dirty="0">
                <a:effectLst/>
                <a:latin typeface="Univers LT Std 47 Cn Lt" pitchFamily="34" charset="0"/>
              </a:rPr>
              <a:t>1.Petrus 2,24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89590" y="76483"/>
            <a:ext cx="8809887" cy="3170099"/>
          </a:xfrm>
        </p:spPr>
        <p:txBody>
          <a:bodyPr wrap="square">
            <a:spAutoFit/>
          </a:bodyPr>
          <a:lstStyle/>
          <a:p>
            <a:pPr algn="l"/>
            <a:r>
              <a:rPr lang="de-CH" altLang="de-DE" sz="4000" dirty="0">
                <a:solidFill>
                  <a:schemeClr val="tx1"/>
                </a:solidFill>
                <a:effectLst/>
                <a:latin typeface="Univers LT Std 47 Cn Lt" pitchFamily="34" charset="0"/>
              </a:rPr>
              <a:t>„Jesus, der unsere Sünden an seinem eigenen Leib ans Kreuz hinaufgetragen hat, sodass wir jetzt den Sünden gegenüber gestorben sind und für das leben können, was vor Gott richtig ist. Ja, durch seine Wunden seid ihr geheilt.“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169778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660993"/>
            <a:ext cx="4176464" cy="400110"/>
          </a:xfrm>
        </p:spPr>
        <p:txBody>
          <a:bodyPr wrap="square">
            <a:spAutoFit/>
          </a:bodyPr>
          <a:lstStyle/>
          <a:p>
            <a:pPr algn="r"/>
            <a:r>
              <a:rPr lang="de-CH" altLang="de-DE" sz="2000" dirty="0">
                <a:effectLst/>
                <a:latin typeface="Univers LT Std 47 Cn Lt" pitchFamily="34" charset="0"/>
              </a:rPr>
              <a:t>1.Petrus 2,25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5048" y="116632"/>
            <a:ext cx="8953903" cy="2800767"/>
          </a:xfrm>
        </p:spPr>
        <p:txBody>
          <a:bodyPr wrap="square">
            <a:spAutoFit/>
          </a:bodyPr>
          <a:lstStyle/>
          <a:p>
            <a:pPr algn="l"/>
            <a:r>
              <a:rPr lang="de-CH" altLang="de-DE" sz="4400" dirty="0">
                <a:solidFill>
                  <a:schemeClr val="tx1"/>
                </a:solidFill>
                <a:effectLst/>
                <a:latin typeface="Univers LT Std 47 Cn Lt" pitchFamily="34" charset="0"/>
              </a:rPr>
              <a:t>„Ihr wart umhergeirrt wie Schafe, die sich verlaufen haben; doch jetzt seid ihr zu dem zurückgekehrt, der als euer Hirte und Beschützer über euch wacht.“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958366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1,13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82593" y="114885"/>
            <a:ext cx="8809887" cy="3170099"/>
          </a:xfrm>
        </p:spPr>
        <p:txBody>
          <a:bodyPr wrap="square">
            <a:spAutoFit/>
          </a:bodyPr>
          <a:lstStyle/>
          <a:p>
            <a:pPr algn="l"/>
            <a:r>
              <a:rPr lang="de-CH" altLang="de-DE" sz="4000" dirty="0">
                <a:solidFill>
                  <a:schemeClr val="tx1"/>
                </a:solidFill>
                <a:effectLst/>
                <a:latin typeface="Univers LT Std 47 Cn Lt" pitchFamily="34" charset="0"/>
              </a:rPr>
              <a:t>„In Christus seid auch ihr, die ihr das Wort der Wahrheit gehört habt, nämlich das Evangelium von eurer Rettung – in ihm seid auch ihr, als ihr gläubig wurdet, versiegelt worden mit</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dem Heiligen Geist, der verheissen ist.“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83019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3752" y="55077"/>
            <a:ext cx="9036496" cy="1446550"/>
          </a:xfrm>
        </p:spPr>
        <p:txBody>
          <a:bodyPr wrap="square">
            <a:spAutoFit/>
          </a:bodyPr>
          <a:lstStyle/>
          <a:p>
            <a:pPr algn="l"/>
            <a:r>
              <a:rPr lang="de-CH" altLang="de-DE" sz="4400" dirty="0">
                <a:solidFill>
                  <a:schemeClr val="tx1"/>
                </a:solidFill>
                <a:effectLst/>
                <a:latin typeface="Univers LT Std 47 Cn Lt" pitchFamily="34" charset="0"/>
              </a:rPr>
              <a:t>Darum werdet nicht unverständig, sondern versteht, was der Wille des Herrn ist.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464358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4,30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7344816" cy="3046988"/>
          </a:xfrm>
        </p:spPr>
        <p:txBody>
          <a:bodyPr wrap="square">
            <a:spAutoFit/>
          </a:bodyPr>
          <a:lstStyle/>
          <a:p>
            <a:pPr algn="l"/>
            <a:r>
              <a:rPr lang="de-CH" altLang="de-DE" sz="4800" dirty="0">
                <a:solidFill>
                  <a:schemeClr val="tx1"/>
                </a:solidFill>
                <a:effectLst/>
                <a:latin typeface="Univers LT Std 47 Cn Lt" pitchFamily="34" charset="0"/>
              </a:rPr>
              <a:t>„Betrübt nicht den Heiligen Geist Gottes, mit dem ihr versiegelt seid für den Tag</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der Erlösung.“</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59314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3752" y="121856"/>
            <a:ext cx="8190656" cy="1938992"/>
          </a:xfrm>
        </p:spPr>
        <p:txBody>
          <a:bodyPr wrap="square">
            <a:spAutoFit/>
          </a:bodyPr>
          <a:lstStyle/>
          <a:p>
            <a:pPr algn="l"/>
            <a:r>
              <a:rPr lang="de-CH" altLang="de-DE" sz="4000" dirty="0">
                <a:solidFill>
                  <a:schemeClr val="tx1"/>
                </a:solidFill>
                <a:effectLst/>
                <a:latin typeface="Univers LT Std 47 Cn Lt" pitchFamily="34" charset="0"/>
              </a:rPr>
              <a:t>Und sauft euch nicht voll Wein, woraus ein unordentliches Wesen folgt, sondern lasst euch vom Geist erfüllen.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97111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902284"/>
            <a:ext cx="4176464" cy="400110"/>
          </a:xfrm>
        </p:spPr>
        <p:txBody>
          <a:bodyPr wrap="square">
            <a:spAutoFit/>
          </a:bodyPr>
          <a:lstStyle/>
          <a:p>
            <a:pPr algn="r"/>
            <a:r>
              <a:rPr lang="de-CH" altLang="de-DE" sz="2000" dirty="0">
                <a:effectLst/>
                <a:latin typeface="Univers LT Std 47 Cn Lt" pitchFamily="34" charset="0"/>
              </a:rPr>
              <a:t>Epheser-Brief 5,19-20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848872" cy="3785652"/>
          </a:xfrm>
        </p:spPr>
        <p:txBody>
          <a:bodyPr wrap="square">
            <a:spAutoFit/>
          </a:bodyPr>
          <a:lstStyle/>
          <a:p>
            <a:pPr algn="l"/>
            <a:r>
              <a:rPr lang="de-CH" altLang="de-DE" sz="4000" dirty="0">
                <a:solidFill>
                  <a:schemeClr val="tx1"/>
                </a:solidFill>
                <a:effectLst/>
                <a:latin typeface="Univers LT Std 47 Cn Lt" pitchFamily="34" charset="0"/>
              </a:rPr>
              <a:t>Ermuntert einander mit Psalmen und Lobgesängen und geistlichen Liedern, singt und spielt dem Herrn in eurem Herzen und sagt Dank Gott, dem Vater, allezeit für alles, im Namen unseres Herrn Jesus Christus.</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81460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548680"/>
            <a:ext cx="8640960" cy="769441"/>
          </a:xfrm>
        </p:spPr>
        <p:txBody>
          <a:bodyPr wrap="square">
            <a:spAutoFit/>
          </a:bodyPr>
          <a:lstStyle/>
          <a:p>
            <a:pPr algn="l"/>
            <a:r>
              <a:rPr lang="de-DE" altLang="de-DE" sz="4400" dirty="0">
                <a:solidFill>
                  <a:schemeClr val="tx1"/>
                </a:solidFill>
                <a:effectLst/>
                <a:latin typeface="Univers LT Std 47 Cn Lt" pitchFamily="34" charset="0"/>
              </a:rPr>
              <a:t>I. Versteh, was Jesus will!</a:t>
            </a:r>
          </a:p>
        </p:txBody>
      </p:sp>
    </p:spTree>
    <p:extLst>
      <p:ext uri="{BB962C8B-B14F-4D97-AF65-F5344CB8AC3E}">
        <p14:creationId xmlns:p14="http://schemas.microsoft.com/office/powerpoint/2010/main" val="3379662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3752" y="29523"/>
            <a:ext cx="8190656" cy="2123658"/>
          </a:xfrm>
        </p:spPr>
        <p:txBody>
          <a:bodyPr wrap="square">
            <a:spAutoFit/>
          </a:bodyPr>
          <a:lstStyle/>
          <a:p>
            <a:pPr algn="l"/>
            <a:r>
              <a:rPr lang="de-CH" altLang="de-DE" sz="4400" dirty="0">
                <a:solidFill>
                  <a:schemeClr val="tx1"/>
                </a:solidFill>
                <a:effectLst/>
                <a:latin typeface="Univers LT Std 47 Cn Lt" pitchFamily="34" charset="0"/>
              </a:rPr>
              <a:t>„Wach auf, der du schläfst, und steh auf von den Toten, so wird dich Christus erleuchten.“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78192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190656" cy="1754326"/>
          </a:xfrm>
        </p:spPr>
        <p:txBody>
          <a:bodyPr wrap="square">
            <a:spAutoFit/>
          </a:bodyPr>
          <a:lstStyle/>
          <a:p>
            <a:pPr algn="l"/>
            <a:r>
              <a:rPr lang="de-CH" altLang="de-DE" dirty="0">
                <a:solidFill>
                  <a:schemeClr val="tx1"/>
                </a:solidFill>
                <a:effectLst/>
                <a:latin typeface="Univers LT Std 47 Cn Lt" pitchFamily="34" charset="0"/>
              </a:rPr>
              <a:t>„So seht nun sorgfältig darauf, wie ihr euer Leben führt.“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69982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71270"/>
            <a:ext cx="4176464" cy="400110"/>
          </a:xfrm>
        </p:spPr>
        <p:txBody>
          <a:bodyPr wrap="square">
            <a:spAutoFit/>
          </a:bodyPr>
          <a:lstStyle/>
          <a:p>
            <a:pPr algn="r"/>
            <a:r>
              <a:rPr lang="de-CH" altLang="de-DE" sz="2000" dirty="0">
                <a:effectLst/>
                <a:latin typeface="Univers LT Std 47 Cn Lt" pitchFamily="34" charset="0"/>
              </a:rPr>
              <a:t>Epheser-Brief 5,15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190656" cy="1754326"/>
          </a:xfrm>
        </p:spPr>
        <p:txBody>
          <a:bodyPr wrap="square">
            <a:spAutoFit/>
          </a:bodyPr>
          <a:lstStyle/>
          <a:p>
            <a:pPr algn="l"/>
            <a:r>
              <a:rPr lang="de-CH" altLang="de-DE" dirty="0">
                <a:solidFill>
                  <a:schemeClr val="tx1"/>
                </a:solidFill>
                <a:effectLst/>
                <a:latin typeface="Univers LT Std 47 Cn Lt" pitchFamily="34" charset="0"/>
              </a:rPr>
              <a:t>„Lebt nicht als Unweise, sondern als Weise.“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10744190"/>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677</Words>
  <Application>Microsoft Office PowerPoint</Application>
  <PresentationFormat>Bildschirmpräsentation (4:3)</PresentationFormat>
  <Paragraphs>88</Paragraphs>
  <Slides>30</Slides>
  <Notes>30</Notes>
  <HiddenSlides>0</HiddenSlides>
  <MMClips>0</MMClips>
  <ScaleCrop>false</ScaleCrop>
  <HeadingPairs>
    <vt:vector size="4" baseType="variant">
      <vt:variant>
        <vt:lpstr>Design</vt:lpstr>
      </vt:variant>
      <vt:variant>
        <vt:i4>1</vt:i4>
      </vt:variant>
      <vt:variant>
        <vt:lpstr>Folientitel</vt:lpstr>
      </vt:variant>
      <vt:variant>
        <vt:i4>30</vt:i4>
      </vt:variant>
    </vt:vector>
  </HeadingPairs>
  <TitlesOfParts>
    <vt:vector size="31" baseType="lpstr">
      <vt:lpstr>Designvorlage 'Berggipfel'</vt:lpstr>
      <vt:lpstr>Erkenne den Willen Gottes!</vt:lpstr>
      <vt:lpstr>So seht nun sorgfältig darauf, wie ihr euer Leben führt, nicht als Unweise, sondern als Weise, und kauft die Zeit aus, denn die Tage sind böse.</vt:lpstr>
      <vt:lpstr>Darum werdet nicht unverständig, sondern versteht, was der Wille des Herrn ist.</vt:lpstr>
      <vt:lpstr>Und sauft euch nicht voll Wein, woraus ein unordentliches Wesen folgt, sondern lasst euch vom Geist erfüllen.</vt:lpstr>
      <vt:lpstr>Ermuntert einander mit Psalmen und Lobgesängen und geistlichen Liedern, singt und spielt dem Herrn in eurem Herzen und sagt Dank Gott, dem Vater, allezeit für alles, im Namen unseres Herrn Jesus Christus.</vt:lpstr>
      <vt:lpstr>I. Versteh, was Jesus will!</vt:lpstr>
      <vt:lpstr>„Wach auf, der du schläfst, und steh auf von den Toten, so wird dich Christus erleuchten.“</vt:lpstr>
      <vt:lpstr>„So seht nun sorgfältig darauf, wie ihr euer Leben führt.“</vt:lpstr>
      <vt:lpstr>„Lebt nicht als Unweise, sondern als Weise.“</vt:lpstr>
      <vt:lpstr>„Die Weisen müssen zuschanden, erschreckt und gefangen werden; denn was können sie Weises lehren, wenn sie des HERRN Wort verwerfen?“ </vt:lpstr>
      <vt:lpstr>„In Christus liegen verborgen alle Schätze der Weisheit und der Erkenntnis.“</vt:lpstr>
      <vt:lpstr>„Das Wort vom Kreuz ist eine Torheit denen, die verloren werden; uns aber, die wir gerettet werden, ist es Gottes Kraft.“</vt:lpstr>
      <vt:lpstr>„Kauft die Zeit aus, denn die Tage sind böse.“</vt:lpstr>
      <vt:lpstr>„Kauft die Zeit aus, denn die Tage sind böse.“</vt:lpstr>
      <vt:lpstr>„Darum werdet nicht unverständig, sondern versteht, was der Wille des Herrn ist.“</vt:lpstr>
      <vt:lpstr>„Er ist blind und tappt im Dunkeln und hat vergessen, dass er rein geworden ist von seinen früheren Sünden.“</vt:lpstr>
      <vt:lpstr>„Darum werdet nicht unverständig, sondern versteht, was der Wille des Herrn ist.“</vt:lpstr>
      <vt:lpstr>„Stellt euch nicht dieser Welt gleich, sondern ändert euch durch Erneuerung eures Sinnes, auf dass ihr prüfen könnt, was Gottes Wille ist, nämlich das Gute und Wohlgefällige und Vollkommene.“</vt:lpstr>
      <vt:lpstr>II. Lass dich vom Geist füllen!</vt:lpstr>
      <vt:lpstr>„Sauft euch nicht voll Wein, woraus ein unordentliches Wesen folgt.“</vt:lpstr>
      <vt:lpstr>„Der Wein macht Spötter, und starkes Getränk macht wild; wer davon taumelt, wird niemals weise.“</vt:lpstr>
      <vt:lpstr>„Sieh den Wein nicht an, wie er so rot ist und im Glase so schön steht: Er geht glatt ein, aber danach beisst er wie eine Schlange und sticht wie eine Otter.“</vt:lpstr>
      <vt:lpstr>„Ein jeder nimmt beim Essen sein eigenes Mahl vorweg, und der eine ist hungrig, der andere ist betrunken.“</vt:lpstr>
      <vt:lpstr>„Sauft euch nicht voll Wein, woraus ein unordentliches Wesen folgt, sondern lasst euch vom Geist erfüllen.“</vt:lpstr>
      <vt:lpstr>„Ermuntert einander mit Psalmen und Lobgesängen und geistlichen Liedern, singt und spielt dem Herrn in eurem Herzen und sagt Dank Gott, dem Vater, allezeit für alles, im Namen unseres Herrn Jesus Christus.“</vt:lpstr>
      <vt:lpstr>„Jesus, der unsere Sünden an seinem eigenen Leib ans Kreuz hinaufgetragen hat, sodass wir jetzt den Sünden gegenüber gestorben sind und für das leben können, was vor Gott richtig ist. Ja, durch seine Wunden seid ihr geheilt.“</vt:lpstr>
      <vt:lpstr>„Ihr wart umhergeirrt wie Schafe, die sich verlaufen haben; doch jetzt seid ihr zu dem zurückgekehrt, der als euer Hirte und Beschützer über euch wacht.“</vt:lpstr>
      <vt:lpstr>Schlussgedanke</vt:lpstr>
      <vt:lpstr>„In Christus seid auch ihr, die ihr das Wort der Wahrheit gehört habt, nämlich das Evangelium von eurer Rettung – in ihm seid auch ihr, als ihr gläubig wurdet, versiegelt worden mit dem Heiligen Geist, der verheissen ist.“</vt:lpstr>
      <vt:lpstr>„Betrübt nicht den Heiligen Geist Gottes, mit dem ihr versiegelt seid für den Tag der Erlösung.“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Geisterfülltes Leben ist konkret und unkompliziert - Teil 4/4 - Erkenne den Willen Gottes!</dc:title>
  <dc:creator>Jürg Birnstiel</dc:creator>
  <cp:lastModifiedBy>Me</cp:lastModifiedBy>
  <cp:revision>792</cp:revision>
  <dcterms:created xsi:type="dcterms:W3CDTF">2013-11-12T15:20:47Z</dcterms:created>
  <dcterms:modified xsi:type="dcterms:W3CDTF">2018-08-18T11:06:30Z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