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15" r:id="rId2"/>
  </p:sldMasterIdLst>
  <p:notesMasterIdLst>
    <p:notesMasterId r:id="rId30"/>
  </p:notesMasterIdLst>
  <p:handoutMasterIdLst>
    <p:handoutMasterId r:id="rId31"/>
  </p:handoutMasterIdLst>
  <p:sldIdLst>
    <p:sldId id="735" r:id="rId3"/>
    <p:sldId id="1105" r:id="rId4"/>
    <p:sldId id="1169" r:id="rId5"/>
    <p:sldId id="1170" r:id="rId6"/>
    <p:sldId id="1171" r:id="rId7"/>
    <p:sldId id="1077" r:id="rId8"/>
    <p:sldId id="1151" r:id="rId9"/>
    <p:sldId id="300" r:id="rId10"/>
    <p:sldId id="1152" r:id="rId11"/>
    <p:sldId id="1153" r:id="rId12"/>
    <p:sldId id="1154" r:id="rId13"/>
    <p:sldId id="1155" r:id="rId14"/>
    <p:sldId id="1156" r:id="rId15"/>
    <p:sldId id="962" r:id="rId16"/>
    <p:sldId id="1157" r:id="rId17"/>
    <p:sldId id="1158" r:id="rId18"/>
    <p:sldId id="1159" r:id="rId19"/>
    <p:sldId id="1160" r:id="rId20"/>
    <p:sldId id="1161" r:id="rId21"/>
    <p:sldId id="1162" r:id="rId22"/>
    <p:sldId id="1163" r:id="rId23"/>
    <p:sldId id="1164" r:id="rId24"/>
    <p:sldId id="1165" r:id="rId25"/>
    <p:sldId id="259" r:id="rId26"/>
    <p:sldId id="1166" r:id="rId27"/>
    <p:sldId id="1167" r:id="rId28"/>
    <p:sldId id="1168" r:id="rId29"/>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varScale="1">
        <p:scale>
          <a:sx n="108" d="100"/>
          <a:sy n="108" d="100"/>
        </p:scale>
        <p:origin x="-235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43177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60997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81008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78003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98942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84335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78565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40248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11893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87468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57150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28957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98359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84266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6452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97928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6410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80899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4986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04203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2412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14538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03826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15745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solidFill>
                <a:srgbClr val="FFFFFF"/>
              </a:solidFill>
            </a:endParaRPr>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smtClean="0">
                <a:solidFill>
                  <a:srgbClr val="FFFFFF"/>
                </a:solidFill>
              </a:rPr>
              <a:pPr/>
              <a:t>‹Nr.›</a:t>
            </a:fld>
            <a:endParaRPr lang="de-DE" altLang="de-DE">
              <a:solidFill>
                <a:srgbClr val="FFFFFF"/>
              </a:solidFill>
            </a:endParaRPr>
          </a:p>
        </p:txBody>
      </p:sp>
      <p:sp>
        <p:nvSpPr>
          <p:cNvPr id="388123" name="Rectangle 27"/>
          <p:cNvSpPr>
            <a:spLocks noGrp="1" noChangeArrowheads="1"/>
          </p:cNvSpPr>
          <p:nvPr>
            <p:ph type="ftr" sz="quarter" idx="3"/>
          </p:nvPr>
        </p:nvSpPr>
        <p:spPr/>
        <p:txBody>
          <a:bodyPr/>
          <a:lstStyle>
            <a:lvl1pPr>
              <a:defRPr/>
            </a:lvl1pPr>
          </a:lstStyle>
          <a:p>
            <a:endParaRPr lang="de-DE" altLang="de-DE">
              <a:solidFill>
                <a:srgbClr val="FFFFFF"/>
              </a:solidFill>
            </a:endParaRPr>
          </a:p>
        </p:txBody>
      </p:sp>
    </p:spTree>
    <p:extLst>
      <p:ext uri="{BB962C8B-B14F-4D97-AF65-F5344CB8AC3E}">
        <p14:creationId xmlns:p14="http://schemas.microsoft.com/office/powerpoint/2010/main" val="389060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5000" b="-15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extLst>
      <p:ext uri="{BB962C8B-B14F-4D97-AF65-F5344CB8AC3E}">
        <p14:creationId xmlns:p14="http://schemas.microsoft.com/office/powerpoint/2010/main" val="3398178077"/>
      </p:ext>
    </p:extLst>
  </p:cSld>
  <p:clrMap bg1="dk2" tx1="lt1" bg2="dk1" tx2="lt2" accent1="accent1" accent2="accent2" accent3="accent3" accent4="accent4" accent5="accent5" accent6="accent6" hlink="hlink" folHlink="folHlink"/>
  <p:sldLayoutIdLst>
    <p:sldLayoutId id="2147483716" r:id="rId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19336" y="116632"/>
            <a:ext cx="11449272" cy="2308324"/>
          </a:xfrm>
        </p:spPr>
        <p:txBody>
          <a:bodyPr wrap="square">
            <a:spAutoFit/>
          </a:bodyPr>
          <a:lstStyle/>
          <a:p>
            <a:pPr algn="l"/>
            <a:r>
              <a:rPr lang="de-CH" altLang="de-DE" sz="7200" dirty="0">
                <a:solidFill>
                  <a:schemeClr val="tx1"/>
                </a:solidFill>
                <a:effectLst/>
                <a:latin typeface="Univers LT Std 47 Cn Lt" pitchFamily="34" charset="0"/>
              </a:rPr>
              <a:t>Gott lässt sich zum</a:t>
            </a:r>
            <a:br>
              <a:rPr lang="de-CH" altLang="de-DE" sz="7200" dirty="0">
                <a:solidFill>
                  <a:schemeClr val="tx1"/>
                </a:solidFill>
                <a:effectLst/>
                <a:latin typeface="Univers LT Std 47 Cn Lt" pitchFamily="34" charset="0"/>
              </a:rPr>
            </a:br>
            <a:r>
              <a:rPr lang="de-CH" altLang="de-DE" sz="7200" dirty="0">
                <a:solidFill>
                  <a:schemeClr val="tx1"/>
                </a:solidFill>
                <a:effectLst/>
                <a:latin typeface="Univers LT Std 47 Cn Lt" pitchFamily="34" charset="0"/>
              </a:rPr>
              <a:t>Geburtsort bringen</a:t>
            </a:r>
            <a:endParaRPr lang="de-DE" altLang="de-DE" sz="72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3575720" y="2564904"/>
            <a:ext cx="8426019" cy="1151084"/>
          </a:xfrm>
        </p:spPr>
        <p:txBody>
          <a:bodyPr wrap="square">
            <a:spAutoFit/>
          </a:bodyPr>
          <a:lstStyle/>
          <a:p>
            <a:pPr algn="r"/>
            <a:r>
              <a:rPr lang="de-DE" altLang="de-DE" sz="4000" dirty="0">
                <a:effectLst/>
                <a:latin typeface="Univers LT Std 47 Cn Lt" pitchFamily="34" charset="0"/>
              </a:rPr>
              <a:t>Serie: </a:t>
            </a:r>
            <a:r>
              <a:rPr lang="de-CH" altLang="de-DE" sz="4000" dirty="0">
                <a:effectLst/>
                <a:latin typeface="Univers LT Std 47 Cn Lt" pitchFamily="34" charset="0"/>
              </a:rPr>
              <a:t>Gott besucht die Menschen! (2/3)</a:t>
            </a:r>
          </a:p>
          <a:p>
            <a:pPr algn="r"/>
            <a:r>
              <a:rPr lang="de-CH" altLang="de-DE" sz="2400">
                <a:effectLst/>
                <a:latin typeface="Univers LT Std 47 Cn Lt" pitchFamily="34" charset="0"/>
              </a:rPr>
              <a:t>Lukas-Evangelium 2,1-7</a:t>
            </a:r>
            <a:endParaRPr lang="de-CH" altLang="de-DE" sz="2400" dirty="0">
              <a:effectLst/>
              <a:latin typeface="Univers LT Std 47 Cn Lt" pitchFamily="34" charset="0"/>
            </a:endParaRP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57098" y="2564904"/>
            <a:ext cx="4176464" cy="400110"/>
          </a:xfrm>
        </p:spPr>
        <p:txBody>
          <a:bodyPr wrap="square">
            <a:spAutoFit/>
          </a:bodyPr>
          <a:lstStyle/>
          <a:p>
            <a:pPr algn="l"/>
            <a:r>
              <a:rPr lang="de-CH" altLang="de-DE" sz="2000" dirty="0">
                <a:effectLst/>
                <a:latin typeface="Univers LT Std 47 Cn Lt" pitchFamily="34" charset="0"/>
              </a:rPr>
              <a:t>Lukas-Evangelium 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63352" y="188640"/>
            <a:ext cx="6492421" cy="2123658"/>
          </a:xfrm>
        </p:spPr>
        <p:txBody>
          <a:bodyPr wrap="square">
            <a:spAutoFit/>
          </a:bodyPr>
          <a:lstStyle/>
          <a:p>
            <a:pPr algn="l"/>
            <a:r>
              <a:rPr lang="de-CH" altLang="de-DE" sz="4400" dirty="0">
                <a:solidFill>
                  <a:schemeClr val="tx1"/>
                </a:solidFill>
                <a:effectLst/>
                <a:latin typeface="Univers LT Std 47 Cn Lt" pitchFamily="34" charset="0"/>
              </a:rPr>
              <a:t>„Alle Bewohner seines Weltreichs, sollen sich in Steuerlisten eintragen lassen.“</a:t>
            </a:r>
            <a:endParaRPr lang="de-DE" altLang="de-DE" sz="4400" dirty="0">
              <a:solidFill>
                <a:schemeClr val="tx1"/>
              </a:solidFill>
              <a:effectLst/>
              <a:latin typeface="Univers LT Std 47 Cn Lt" pitchFamily="34" charset="0"/>
            </a:endParaRPr>
          </a:p>
        </p:txBody>
      </p:sp>
      <p:pic>
        <p:nvPicPr>
          <p:cNvPr id="3" name="Grafik 2">
            <a:extLst>
              <a:ext uri="{FF2B5EF4-FFF2-40B4-BE49-F238E27FC236}">
                <a16:creationId xmlns:a16="http://schemas.microsoft.com/office/drawing/2014/main" xmlns="" id="{8D524029-15C7-4938-8AB0-303246A54C0A}"/>
              </a:ext>
            </a:extLst>
          </p:cNvPr>
          <p:cNvPicPr>
            <a:picLocks noChangeAspect="1"/>
          </p:cNvPicPr>
          <p:nvPr/>
        </p:nvPicPr>
        <p:blipFill>
          <a:blip r:embed="rId3"/>
          <a:stretch>
            <a:fillRect/>
          </a:stretch>
        </p:blipFill>
        <p:spPr>
          <a:xfrm>
            <a:off x="4816560" y="2404291"/>
            <a:ext cx="7375440" cy="4453709"/>
          </a:xfrm>
          <a:prstGeom prst="rect">
            <a:avLst/>
          </a:prstGeom>
        </p:spPr>
      </p:pic>
    </p:spTree>
    <p:extLst>
      <p:ext uri="{BB962C8B-B14F-4D97-AF65-F5344CB8AC3E}">
        <p14:creationId xmlns:p14="http://schemas.microsoft.com/office/powerpoint/2010/main" val="2654454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824192" y="2348880"/>
            <a:ext cx="4176464" cy="400110"/>
          </a:xfrm>
        </p:spPr>
        <p:txBody>
          <a:bodyPr wrap="square">
            <a:spAutoFit/>
          </a:bodyPr>
          <a:lstStyle/>
          <a:p>
            <a:pPr algn="r"/>
            <a:r>
              <a:rPr lang="de-CH" altLang="de-DE" sz="2000" dirty="0">
                <a:effectLst/>
                <a:latin typeface="Univers LT Std 47 Cn Lt" pitchFamily="34" charset="0"/>
              </a:rPr>
              <a:t>Lukas-Evangelium 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63352" y="373306"/>
            <a:ext cx="11665296" cy="1754326"/>
          </a:xfrm>
        </p:spPr>
        <p:txBody>
          <a:bodyPr wrap="square">
            <a:spAutoFit/>
          </a:bodyPr>
          <a:lstStyle/>
          <a:p>
            <a:pPr algn="l"/>
            <a:r>
              <a:rPr lang="de-CH" altLang="de-DE" dirty="0">
                <a:solidFill>
                  <a:schemeClr val="tx1"/>
                </a:solidFill>
                <a:effectLst/>
                <a:latin typeface="Univers LT Std 47 Cn Lt" pitchFamily="34" charset="0"/>
              </a:rPr>
              <a:t>„So ging jeder in die Stadt, aus der er stammte, um sich dort eintragen zu lassen.“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431921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752184" y="4149080"/>
            <a:ext cx="4176464" cy="400110"/>
          </a:xfrm>
        </p:spPr>
        <p:txBody>
          <a:bodyPr wrap="square">
            <a:spAutoFit/>
          </a:bodyPr>
          <a:lstStyle/>
          <a:p>
            <a:pPr algn="r"/>
            <a:r>
              <a:rPr lang="de-CH" altLang="de-DE" sz="2000" dirty="0">
                <a:effectLst/>
                <a:latin typeface="Univers LT Std 47 Cn Lt" pitchFamily="34" charset="0"/>
              </a:rPr>
              <a:t>Micha 5,1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328" y="45779"/>
            <a:ext cx="11233248" cy="4247317"/>
          </a:xfrm>
        </p:spPr>
        <p:txBody>
          <a:bodyPr wrap="square">
            <a:spAutoFit/>
          </a:bodyPr>
          <a:lstStyle/>
          <a:p>
            <a:pPr algn="l"/>
            <a:r>
              <a:rPr lang="de-CH" altLang="de-DE" dirty="0">
                <a:solidFill>
                  <a:schemeClr val="tx1"/>
                </a:solidFill>
                <a:effectLst/>
                <a:latin typeface="Univers LT Std 47 Cn Lt" pitchFamily="34" charset="0"/>
              </a:rPr>
              <a:t>„Du, Betlehem </a:t>
            </a:r>
            <a:r>
              <a:rPr lang="de-CH" altLang="de-DE" dirty="0" err="1">
                <a:solidFill>
                  <a:schemeClr val="tx1"/>
                </a:solidFill>
                <a:effectLst/>
                <a:latin typeface="Univers LT Std 47 Cn Lt" pitchFamily="34" charset="0"/>
              </a:rPr>
              <a:t>Efrata</a:t>
            </a:r>
            <a:r>
              <a:rPr lang="de-CH" altLang="de-DE" dirty="0">
                <a:solidFill>
                  <a:schemeClr val="tx1"/>
                </a:solidFill>
                <a:effectLst/>
                <a:latin typeface="Univers LT Std 47 Cn Lt" pitchFamily="34" charset="0"/>
              </a:rPr>
              <a:t>, die du klein bist unter den Städten in </a:t>
            </a:r>
            <a:r>
              <a:rPr lang="de-CH" altLang="de-DE" dirty="0" err="1">
                <a:solidFill>
                  <a:schemeClr val="tx1"/>
                </a:solidFill>
                <a:effectLst/>
                <a:latin typeface="Univers LT Std 47 Cn Lt" pitchFamily="34" charset="0"/>
              </a:rPr>
              <a:t>Juda</a:t>
            </a:r>
            <a:r>
              <a:rPr lang="de-CH" altLang="de-DE" dirty="0">
                <a:solidFill>
                  <a:schemeClr val="tx1"/>
                </a:solidFill>
                <a:effectLst/>
                <a:latin typeface="Univers LT Std 47 Cn Lt" pitchFamily="34" charset="0"/>
              </a:rPr>
              <a:t>, aus dir soll mir der kommen, der in Israel Herr sei, dessen Ausgang von Anfang und von Ewigkeit</a:t>
            </a:r>
            <a:br>
              <a:rPr lang="de-CH" altLang="de-DE" dirty="0">
                <a:solidFill>
                  <a:schemeClr val="tx1"/>
                </a:solidFill>
                <a:effectLst/>
                <a:latin typeface="Univers LT Std 47 Cn Lt" pitchFamily="34" charset="0"/>
              </a:rPr>
            </a:br>
            <a:r>
              <a:rPr lang="de-CH" altLang="de-DE" dirty="0">
                <a:solidFill>
                  <a:schemeClr val="tx1"/>
                </a:solidFill>
                <a:effectLst/>
                <a:latin typeface="Univers LT Std 47 Cn Lt" pitchFamily="34" charset="0"/>
              </a:rPr>
              <a:t>her gewesen ist.“</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1958074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464152" y="3717032"/>
            <a:ext cx="4176464" cy="400110"/>
          </a:xfrm>
        </p:spPr>
        <p:txBody>
          <a:bodyPr wrap="square">
            <a:spAutoFit/>
          </a:bodyPr>
          <a:lstStyle/>
          <a:p>
            <a:pPr algn="r"/>
            <a:r>
              <a:rPr lang="de-CH" altLang="de-DE" sz="2000" dirty="0">
                <a:effectLst/>
                <a:latin typeface="Univers LT Std 47 Cn Lt" pitchFamily="34" charset="0"/>
              </a:rPr>
              <a:t>Daniel 2,21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91344" y="116632"/>
            <a:ext cx="11449272" cy="3416320"/>
          </a:xfrm>
        </p:spPr>
        <p:txBody>
          <a:bodyPr wrap="square">
            <a:spAutoFit/>
          </a:bodyPr>
          <a:lstStyle/>
          <a:p>
            <a:pPr algn="l"/>
            <a:r>
              <a:rPr lang="de-CH" altLang="de-DE" dirty="0">
                <a:solidFill>
                  <a:schemeClr val="tx1"/>
                </a:solidFill>
                <a:effectLst/>
                <a:latin typeface="Univers LT Std 47 Cn Lt" pitchFamily="34" charset="0"/>
              </a:rPr>
              <a:t>„Gott ändert Zeit und Stunde; er setzt Könige ab und setzt Könige ein; er gibt den Weisen ihre Weisheit und den Verständigen ihren Verstand.“</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3422970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356463"/>
            <a:ext cx="11305256" cy="1200329"/>
          </a:xfrm>
        </p:spPr>
        <p:txBody>
          <a:bodyPr wrap="square">
            <a:spAutoFit/>
          </a:bodyPr>
          <a:lstStyle/>
          <a:p>
            <a:pPr algn="l"/>
            <a:r>
              <a:rPr lang="de-DE" altLang="de-DE" sz="7200" dirty="0">
                <a:solidFill>
                  <a:schemeClr val="tx1"/>
                </a:solidFill>
                <a:effectLst/>
                <a:latin typeface="Univers LT Std 47 Cn Lt" pitchFamily="34" charset="0"/>
              </a:rPr>
              <a:t>II. </a:t>
            </a:r>
            <a:r>
              <a:rPr lang="de-CH" altLang="de-DE" sz="7200" dirty="0">
                <a:solidFill>
                  <a:schemeClr val="tx1"/>
                </a:solidFill>
                <a:effectLst/>
                <a:latin typeface="Univers LT Std 47 Cn Lt" pitchFamily="34" charset="0"/>
              </a:rPr>
              <a:t>Der König kann kommen</a:t>
            </a:r>
            <a:endParaRPr lang="de-DE" altLang="de-DE" sz="7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408533"/>
            <a:ext cx="4176464" cy="400110"/>
          </a:xfrm>
        </p:spPr>
        <p:txBody>
          <a:bodyPr wrap="square">
            <a:spAutoFit/>
          </a:bodyPr>
          <a:lstStyle/>
          <a:p>
            <a:pPr algn="r"/>
            <a:r>
              <a:rPr lang="de-CH" altLang="de-DE" sz="2000" dirty="0">
                <a:effectLst/>
                <a:latin typeface="Univers LT Std 47 Cn Lt" pitchFamily="34" charset="0"/>
              </a:rPr>
              <a:t>Lukas-Evangelium 2,4-5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1449272" cy="2862322"/>
          </a:xfrm>
        </p:spPr>
        <p:txBody>
          <a:bodyPr wrap="square">
            <a:spAutoFit/>
          </a:bodyPr>
          <a:lstStyle/>
          <a:p>
            <a:pPr algn="l"/>
            <a:r>
              <a:rPr lang="de-CH" altLang="de-DE" sz="3600" dirty="0">
                <a:solidFill>
                  <a:schemeClr val="tx1"/>
                </a:solidFill>
                <a:effectLst/>
                <a:latin typeface="Univers LT Std 47 Cn Lt" pitchFamily="34" charset="0"/>
              </a:rPr>
              <a:t>„Josef machte sich auf den Weg. Er gehörte zum Haus und zur Nachkommenschaft Davids und begab sich deshalb von seinem Wohnort </a:t>
            </a:r>
            <a:r>
              <a:rPr lang="de-CH" altLang="de-DE" sz="3600" dirty="0" err="1">
                <a:solidFill>
                  <a:schemeClr val="tx1"/>
                </a:solidFill>
                <a:effectLst/>
                <a:latin typeface="Univers LT Std 47 Cn Lt" pitchFamily="34" charset="0"/>
              </a:rPr>
              <a:t>Nazaret</a:t>
            </a:r>
            <a:r>
              <a:rPr lang="de-CH" altLang="de-DE" sz="3600" dirty="0">
                <a:solidFill>
                  <a:schemeClr val="tx1"/>
                </a:solidFill>
                <a:effectLst/>
                <a:latin typeface="Univers LT Std 47 Cn Lt" pitchFamily="34" charset="0"/>
              </a:rPr>
              <a:t> in Galiläa hinauf nach Betlehem in Judäa, der Stadt Davids, um sich dort zusammen mit Maria, seiner Verlobten, eintragen zu lassen. Maria war schwanger.“</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553212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xmlns="" id="{C00D0C49-3E35-4308-803E-3629D2BDD9D0}"/>
              </a:ext>
            </a:extLst>
          </p:cNvPr>
          <p:cNvPicPr>
            <a:picLocks noChangeAspect="1"/>
          </p:cNvPicPr>
          <p:nvPr/>
        </p:nvPicPr>
        <p:blipFill>
          <a:blip r:embed="rId3"/>
          <a:stretch>
            <a:fillRect/>
          </a:stretch>
        </p:blipFill>
        <p:spPr>
          <a:xfrm>
            <a:off x="6418436" y="0"/>
            <a:ext cx="5773564" cy="6858000"/>
          </a:xfrm>
          <a:prstGeom prst="rect">
            <a:avLst/>
          </a:prstGeom>
        </p:spPr>
      </p:pic>
      <p:sp>
        <p:nvSpPr>
          <p:cNvPr id="409603" name="Rectangle 3"/>
          <p:cNvSpPr>
            <a:spLocks noGrp="1" noChangeArrowheads="1"/>
          </p:cNvSpPr>
          <p:nvPr>
            <p:ph type="subTitle" idx="1"/>
          </p:nvPr>
        </p:nvSpPr>
        <p:spPr>
          <a:xfrm>
            <a:off x="122282" y="2132856"/>
            <a:ext cx="4176464" cy="400110"/>
          </a:xfrm>
        </p:spPr>
        <p:txBody>
          <a:bodyPr wrap="square">
            <a:spAutoFit/>
          </a:bodyPr>
          <a:lstStyle/>
          <a:p>
            <a:pPr algn="l"/>
            <a:r>
              <a:rPr lang="de-CH" altLang="de-DE" sz="2000" dirty="0">
                <a:effectLst/>
                <a:latin typeface="Univers LT Std 47 Cn Lt" pitchFamily="34" charset="0"/>
              </a:rPr>
              <a:t>Lukas-Evangelium 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260648"/>
            <a:ext cx="6048672" cy="1754326"/>
          </a:xfrm>
        </p:spPr>
        <p:txBody>
          <a:bodyPr wrap="square">
            <a:spAutoFit/>
          </a:bodyPr>
          <a:lstStyle/>
          <a:p>
            <a:pPr algn="l"/>
            <a:r>
              <a:rPr lang="de-CH" altLang="de-DE" sz="3600" dirty="0">
                <a:solidFill>
                  <a:schemeClr val="tx1"/>
                </a:solidFill>
                <a:effectLst/>
                <a:latin typeface="Univers LT Std 47 Cn Lt" pitchFamily="34" charset="0"/>
              </a:rPr>
              <a:t>„…von seinem Wohnort </a:t>
            </a:r>
            <a:r>
              <a:rPr lang="de-CH" altLang="de-DE" sz="3600" dirty="0" err="1">
                <a:solidFill>
                  <a:schemeClr val="tx1"/>
                </a:solidFill>
                <a:effectLst/>
                <a:latin typeface="Univers LT Std 47 Cn Lt" pitchFamily="34" charset="0"/>
              </a:rPr>
              <a:t>Nazaret</a:t>
            </a:r>
            <a:r>
              <a:rPr lang="de-CH" altLang="de-DE" sz="3600" dirty="0">
                <a:solidFill>
                  <a:schemeClr val="tx1"/>
                </a:solidFill>
                <a:effectLst/>
                <a:latin typeface="Univers LT Std 47 Cn Lt" pitchFamily="34" charset="0"/>
              </a:rPr>
              <a:t> in Galiläa hinauf nach Betlehem in Judäa, der Stadt Davids.“</a:t>
            </a:r>
            <a:endParaRPr lang="de-DE" altLang="de-DE" sz="3600" dirty="0">
              <a:solidFill>
                <a:schemeClr val="tx1"/>
              </a:solidFill>
              <a:effectLst/>
              <a:latin typeface="Univers LT Std 47 Cn Lt" pitchFamily="34" charset="0"/>
            </a:endParaRPr>
          </a:p>
        </p:txBody>
      </p:sp>
      <p:sp>
        <p:nvSpPr>
          <p:cNvPr id="6" name="Rectangle 3">
            <a:extLst>
              <a:ext uri="{FF2B5EF4-FFF2-40B4-BE49-F238E27FC236}">
                <a16:creationId xmlns:a16="http://schemas.microsoft.com/office/drawing/2014/main" xmlns="" id="{4098D8F9-D0AB-467C-8B6D-026B6E443689}"/>
              </a:ext>
            </a:extLst>
          </p:cNvPr>
          <p:cNvSpPr txBox="1">
            <a:spLocks noChangeArrowheads="1"/>
          </p:cNvSpPr>
          <p:nvPr/>
        </p:nvSpPr>
        <p:spPr bwMode="auto">
          <a:xfrm>
            <a:off x="4007768" y="3136612"/>
            <a:ext cx="41764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CH" altLang="de-DE" kern="0" dirty="0">
                <a:solidFill>
                  <a:srgbClr val="FF0000"/>
                </a:solidFill>
                <a:effectLst/>
                <a:latin typeface="Univers LT Std 47 Cn Lt" pitchFamily="34" charset="0"/>
              </a:rPr>
              <a:t>ca. 170 km</a:t>
            </a:r>
            <a:endParaRPr lang="de-DE" altLang="de-DE" kern="0" dirty="0">
              <a:solidFill>
                <a:srgbClr val="FF0000"/>
              </a:solidFill>
              <a:effectLst/>
              <a:latin typeface="Univers LT Std 47 Cn Lt" pitchFamily="34" charset="0"/>
            </a:endParaRPr>
          </a:p>
        </p:txBody>
      </p:sp>
    </p:spTree>
    <p:extLst>
      <p:ext uri="{BB962C8B-B14F-4D97-AF65-F5344CB8AC3E}">
        <p14:creationId xmlns:p14="http://schemas.microsoft.com/office/powerpoint/2010/main" val="3767490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408533"/>
            <a:ext cx="4176464" cy="400110"/>
          </a:xfrm>
        </p:spPr>
        <p:txBody>
          <a:bodyPr wrap="square">
            <a:spAutoFit/>
          </a:bodyPr>
          <a:lstStyle/>
          <a:p>
            <a:pPr algn="r"/>
            <a:r>
              <a:rPr lang="de-CH" altLang="de-DE" sz="2000" dirty="0">
                <a:effectLst/>
                <a:latin typeface="Univers LT Std 47 Cn Lt" pitchFamily="34" charset="0"/>
              </a:rPr>
              <a:t>Lukas-Evangelium 2,7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393631"/>
            <a:ext cx="11449272" cy="2308324"/>
          </a:xfrm>
        </p:spPr>
        <p:txBody>
          <a:bodyPr wrap="square">
            <a:spAutoFit/>
          </a:bodyPr>
          <a:lstStyle/>
          <a:p>
            <a:pPr algn="l"/>
            <a:r>
              <a:rPr lang="de-CH" altLang="de-DE" sz="7200" dirty="0">
                <a:solidFill>
                  <a:schemeClr val="tx1"/>
                </a:solidFill>
                <a:effectLst/>
                <a:latin typeface="Univers LT Std 47 Cn Lt" pitchFamily="34" charset="0"/>
              </a:rPr>
              <a:t>„Sie hatten keinen Platz in der Unterkunft bekommen.“</a:t>
            </a:r>
            <a:endParaRPr lang="de-DE" altLang="de-DE" sz="7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03052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408533"/>
            <a:ext cx="4176464" cy="400110"/>
          </a:xfrm>
        </p:spPr>
        <p:txBody>
          <a:bodyPr wrap="square">
            <a:spAutoFit/>
          </a:bodyPr>
          <a:lstStyle/>
          <a:p>
            <a:pPr algn="r"/>
            <a:r>
              <a:rPr lang="de-CH" altLang="de-DE" sz="2000" dirty="0">
                <a:effectLst/>
                <a:latin typeface="Univers LT Std 47 Cn Lt" pitchFamily="34" charset="0"/>
              </a:rPr>
              <a:t>Johannes-Evangelium 1,11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1449272" cy="2123658"/>
          </a:xfrm>
        </p:spPr>
        <p:txBody>
          <a:bodyPr wrap="square">
            <a:spAutoFit/>
          </a:bodyPr>
          <a:lstStyle/>
          <a:p>
            <a:pPr algn="l"/>
            <a:r>
              <a:rPr lang="de-CH" altLang="de-DE" sz="6600" dirty="0">
                <a:solidFill>
                  <a:schemeClr val="tx1"/>
                </a:solidFill>
                <a:effectLst/>
                <a:latin typeface="Univers LT Std 47 Cn Lt" pitchFamily="34" charset="0"/>
              </a:rPr>
              <a:t>„Er kam zu seinem Volk, aber sein Volk wollte nichts von ihm wissen.“</a:t>
            </a:r>
            <a:endParaRPr lang="de-DE" altLang="de-DE" sz="6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77814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408533"/>
            <a:ext cx="4176464" cy="400110"/>
          </a:xfrm>
        </p:spPr>
        <p:txBody>
          <a:bodyPr wrap="square">
            <a:spAutoFit/>
          </a:bodyPr>
          <a:lstStyle/>
          <a:p>
            <a:pPr algn="r"/>
            <a:r>
              <a:rPr lang="de-CH" altLang="de-DE" sz="2000" dirty="0">
                <a:effectLst/>
                <a:latin typeface="Univers LT Std 47 Cn Lt" pitchFamily="34" charset="0"/>
              </a:rPr>
              <a:t>Lukas-Evangelium 2,7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260648"/>
            <a:ext cx="11449272" cy="2308324"/>
          </a:xfrm>
        </p:spPr>
        <p:txBody>
          <a:bodyPr wrap="square">
            <a:spAutoFit/>
          </a:bodyPr>
          <a:lstStyle/>
          <a:p>
            <a:pPr algn="l"/>
            <a:r>
              <a:rPr lang="de-CH" altLang="de-DE" sz="4800" dirty="0">
                <a:solidFill>
                  <a:schemeClr val="tx1"/>
                </a:solidFill>
                <a:effectLst/>
                <a:latin typeface="Univers LT Std 47 Cn Lt" pitchFamily="34" charset="0"/>
              </a:rPr>
              <a:t>„Sie brachte ihr erstes Kind, einen Sohn, zur Welt, wickelte ihn in Windeln und legte ihn in eine Futterkrippe.“</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394594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08168" y="2924944"/>
            <a:ext cx="4176464" cy="400110"/>
          </a:xfrm>
        </p:spPr>
        <p:txBody>
          <a:bodyPr wrap="square">
            <a:spAutoFit/>
          </a:bodyPr>
          <a:lstStyle/>
          <a:p>
            <a:pPr algn="r"/>
            <a:r>
              <a:rPr lang="de-CH" altLang="de-DE" sz="2000" dirty="0">
                <a:effectLst/>
                <a:latin typeface="Univers LT Std 47 Cn Lt" pitchFamily="34" charset="0"/>
              </a:rPr>
              <a:t>Lukas-Evangelium 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7611" y="116632"/>
            <a:ext cx="11540998" cy="2123658"/>
          </a:xfrm>
        </p:spPr>
        <p:txBody>
          <a:bodyPr wrap="square">
            <a:spAutoFit/>
          </a:bodyPr>
          <a:lstStyle/>
          <a:p>
            <a:pPr algn="l"/>
            <a:r>
              <a:rPr lang="de-CH" altLang="de-DE" sz="4400" dirty="0">
                <a:solidFill>
                  <a:schemeClr val="tx1"/>
                </a:solidFill>
                <a:effectLst/>
                <a:latin typeface="Univers LT Std 47 Cn Lt" pitchFamily="34" charset="0"/>
              </a:rPr>
              <a:t>„In jener Zeit erliess Kaiser Augustus den Befehl an alle Bewohner seines Weltreichs, sich in Steuerlisten eintragen zu lassen.“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245560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408533"/>
            <a:ext cx="4176464" cy="400110"/>
          </a:xfrm>
        </p:spPr>
        <p:txBody>
          <a:bodyPr wrap="square">
            <a:spAutoFit/>
          </a:bodyPr>
          <a:lstStyle/>
          <a:p>
            <a:pPr algn="r"/>
            <a:r>
              <a:rPr lang="de-CH" altLang="de-DE" sz="2000" dirty="0">
                <a:effectLst/>
                <a:latin typeface="Univers LT Std 47 Cn Lt" pitchFamily="34" charset="0"/>
              </a:rPr>
              <a:t>Jesaja 11,1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404664"/>
            <a:ext cx="11449272" cy="1569660"/>
          </a:xfrm>
        </p:spPr>
        <p:txBody>
          <a:bodyPr wrap="square">
            <a:spAutoFit/>
          </a:bodyPr>
          <a:lstStyle/>
          <a:p>
            <a:pPr algn="l"/>
            <a:r>
              <a:rPr lang="de-CH" altLang="de-DE" sz="4800" dirty="0">
                <a:solidFill>
                  <a:schemeClr val="tx1"/>
                </a:solidFill>
                <a:effectLst/>
                <a:latin typeface="Univers LT Std 47 Cn Lt" pitchFamily="34" charset="0"/>
              </a:rPr>
              <a:t>„Ein Spross wächst aus dem Baumstumpf </a:t>
            </a:r>
            <a:r>
              <a:rPr lang="de-CH" altLang="de-DE" sz="4800" dirty="0" err="1">
                <a:solidFill>
                  <a:schemeClr val="tx1"/>
                </a:solidFill>
                <a:effectLst/>
                <a:latin typeface="Univers LT Std 47 Cn Lt" pitchFamily="34" charset="0"/>
              </a:rPr>
              <a:t>Isai</a:t>
            </a:r>
            <a:r>
              <a:rPr lang="de-CH" altLang="de-DE" sz="4800" dirty="0">
                <a:solidFill>
                  <a:schemeClr val="tx1"/>
                </a:solidFill>
                <a:effectLst/>
                <a:latin typeface="Univers LT Std 47 Cn Lt" pitchFamily="34" charset="0"/>
              </a:rPr>
              <a:t>, ein neuer Trieb schiesst hervor aus seinen Wurzeln.“</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986158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408533"/>
            <a:ext cx="4176464" cy="400110"/>
          </a:xfrm>
        </p:spPr>
        <p:txBody>
          <a:bodyPr wrap="square">
            <a:spAutoFit/>
          </a:bodyPr>
          <a:lstStyle/>
          <a:p>
            <a:pPr algn="r"/>
            <a:r>
              <a:rPr lang="de-CH" altLang="de-DE" sz="2000" dirty="0">
                <a:effectLst/>
                <a:latin typeface="Univers LT Std 47 Cn Lt" pitchFamily="34" charset="0"/>
              </a:rPr>
              <a:t>2. Korinther-Brief 8,9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404664"/>
            <a:ext cx="11449272" cy="1569660"/>
          </a:xfrm>
        </p:spPr>
        <p:txBody>
          <a:bodyPr wrap="square">
            <a:spAutoFit/>
          </a:bodyPr>
          <a:lstStyle/>
          <a:p>
            <a:pPr algn="l"/>
            <a:r>
              <a:rPr lang="de-CH" altLang="de-DE" sz="4800" dirty="0">
                <a:solidFill>
                  <a:schemeClr val="tx1"/>
                </a:solidFill>
                <a:effectLst/>
                <a:latin typeface="Univers LT Std 47 Cn Lt" pitchFamily="34" charset="0"/>
              </a:rPr>
              <a:t>„Jesus Christus, der reich war, wurde arm,</a:t>
            </a:r>
            <a:br>
              <a:rPr lang="de-CH" altLang="de-DE" sz="4800" dirty="0">
                <a:solidFill>
                  <a:schemeClr val="tx1"/>
                </a:solidFill>
                <a:effectLst/>
                <a:latin typeface="Univers LT Std 47 Cn Lt" pitchFamily="34" charset="0"/>
              </a:rPr>
            </a:br>
            <a:r>
              <a:rPr lang="de-CH" altLang="de-DE" sz="4800" dirty="0">
                <a:solidFill>
                  <a:schemeClr val="tx1"/>
                </a:solidFill>
                <a:effectLst/>
                <a:latin typeface="Univers LT Std 47 Cn Lt" pitchFamily="34" charset="0"/>
              </a:rPr>
              <a:t>damit ihr durch seine Armut reich werdet.“</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900099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408533"/>
            <a:ext cx="4176464" cy="400110"/>
          </a:xfrm>
        </p:spPr>
        <p:txBody>
          <a:bodyPr wrap="square">
            <a:spAutoFit/>
          </a:bodyPr>
          <a:lstStyle/>
          <a:p>
            <a:pPr algn="r"/>
            <a:r>
              <a:rPr lang="de-CH" altLang="de-DE" sz="2000" dirty="0">
                <a:effectLst/>
                <a:latin typeface="Univers LT Std 47 Cn Lt" pitchFamily="34" charset="0"/>
              </a:rPr>
              <a:t>Johannes-Evangelium 6,35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1449272" cy="2308324"/>
          </a:xfrm>
        </p:spPr>
        <p:txBody>
          <a:bodyPr wrap="square">
            <a:spAutoFit/>
          </a:bodyPr>
          <a:lstStyle/>
          <a:p>
            <a:pPr algn="l"/>
            <a:r>
              <a:rPr lang="de-CH" altLang="de-DE" sz="4800" dirty="0">
                <a:solidFill>
                  <a:schemeClr val="tx1"/>
                </a:solidFill>
                <a:effectLst/>
                <a:latin typeface="Univers LT Std 47 Cn Lt" pitchFamily="34" charset="0"/>
              </a:rPr>
              <a:t>„Ich bin das Brot des Lebens. Wer zu mir kommt, wird nie mehr hungrig sein, und wer an mich glaubt, wird nie mehr Durst haben.“</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348210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408533"/>
            <a:ext cx="4176464" cy="400110"/>
          </a:xfrm>
        </p:spPr>
        <p:txBody>
          <a:bodyPr wrap="square">
            <a:spAutoFit/>
          </a:bodyPr>
          <a:lstStyle/>
          <a:p>
            <a:pPr algn="r"/>
            <a:r>
              <a:rPr lang="de-CH" altLang="de-DE" sz="2000" dirty="0">
                <a:effectLst/>
                <a:latin typeface="Univers LT Std 47 Cn Lt" pitchFamily="34" charset="0"/>
              </a:rPr>
              <a:t>Johannes-Evangelium 6,47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624463"/>
            <a:ext cx="11449272" cy="1107996"/>
          </a:xfrm>
        </p:spPr>
        <p:txBody>
          <a:bodyPr wrap="square">
            <a:spAutoFit/>
          </a:bodyPr>
          <a:lstStyle/>
          <a:p>
            <a:pPr algn="l"/>
            <a:r>
              <a:rPr lang="de-CH" altLang="de-DE" sz="6600" dirty="0">
                <a:solidFill>
                  <a:schemeClr val="tx1"/>
                </a:solidFill>
                <a:effectLst/>
                <a:latin typeface="Univers LT Std 47 Cn Lt" pitchFamily="34" charset="0"/>
              </a:rPr>
              <a:t>„Wer glaubt, hat das ewige Leben.“</a:t>
            </a:r>
            <a:endParaRPr lang="de-DE" altLang="de-DE" sz="6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692144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07368" y="332656"/>
            <a:ext cx="8136904" cy="1569660"/>
          </a:xfrm>
        </p:spPr>
        <p:txBody>
          <a:bodyPr wrap="square">
            <a:spAutoFit/>
          </a:bodyPr>
          <a:lstStyle/>
          <a:p>
            <a:pPr algn="l"/>
            <a:r>
              <a:rPr lang="de-DE" altLang="de-DE" sz="9600" dirty="0">
                <a:solidFill>
                  <a:schemeClr val="tx1"/>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408533"/>
            <a:ext cx="4176464" cy="400110"/>
          </a:xfrm>
        </p:spPr>
        <p:txBody>
          <a:bodyPr wrap="square">
            <a:spAutoFit/>
          </a:bodyPr>
          <a:lstStyle/>
          <a:p>
            <a:pPr algn="r"/>
            <a:r>
              <a:rPr lang="de-CH" altLang="de-DE" sz="2000" dirty="0">
                <a:effectLst/>
                <a:latin typeface="Univers LT Std 47 Cn Lt" pitchFamily="34" charset="0"/>
              </a:rPr>
              <a:t>Galater-Brief 4,4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19336" y="116632"/>
            <a:ext cx="10729192" cy="2308324"/>
          </a:xfrm>
        </p:spPr>
        <p:txBody>
          <a:bodyPr wrap="square">
            <a:spAutoFit/>
          </a:bodyPr>
          <a:lstStyle/>
          <a:p>
            <a:pPr algn="l"/>
            <a:r>
              <a:rPr lang="de-CH" altLang="de-DE" sz="4800" dirty="0">
                <a:solidFill>
                  <a:schemeClr val="tx1"/>
                </a:solidFill>
                <a:effectLst/>
                <a:latin typeface="Univers LT Std 47 Cn Lt" pitchFamily="34" charset="0"/>
              </a:rPr>
              <a:t>„Als die Zeit dafür gekommen war, sandte Gott seinen Sohn. Er wurde als Mensch von einer Frau geboren und war dem Gesetz unterstellt.“</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172805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752184" y="4005064"/>
            <a:ext cx="4176464" cy="400110"/>
          </a:xfrm>
        </p:spPr>
        <p:txBody>
          <a:bodyPr wrap="square">
            <a:spAutoFit/>
          </a:bodyPr>
          <a:lstStyle/>
          <a:p>
            <a:pPr algn="r"/>
            <a:r>
              <a:rPr lang="de-CH" altLang="de-DE" sz="2000" dirty="0">
                <a:effectLst/>
                <a:latin typeface="Univers LT Std 47 Cn Lt" pitchFamily="34" charset="0"/>
              </a:rPr>
              <a:t>Johannes-Evangelium 1,14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3546" y="44624"/>
            <a:ext cx="11737304" cy="3785652"/>
          </a:xfrm>
        </p:spPr>
        <p:txBody>
          <a:bodyPr wrap="square">
            <a:spAutoFit/>
          </a:bodyPr>
          <a:lstStyle/>
          <a:p>
            <a:pPr algn="l"/>
            <a:r>
              <a:rPr lang="de-CH" altLang="de-DE" sz="4800" dirty="0">
                <a:solidFill>
                  <a:schemeClr val="tx1"/>
                </a:solidFill>
                <a:effectLst/>
                <a:latin typeface="Univers LT Std 47 Cn Lt" pitchFamily="34" charset="0"/>
              </a:rPr>
              <a:t>„Er, der das Wort ist, wurde ein Mensch von Fleisch und Blut und lebte unter uns. Wir sahen seine Herrlichkeit, eine Herrlichkeit voller Gnade und Wahrheit, wie nur er als der einzige Sohn sie besitzt, er, der vom Vater kommt.“</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35087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2420888"/>
            <a:ext cx="4176464" cy="400110"/>
          </a:xfrm>
        </p:spPr>
        <p:txBody>
          <a:bodyPr wrap="square">
            <a:spAutoFit/>
          </a:bodyPr>
          <a:lstStyle/>
          <a:p>
            <a:pPr algn="r"/>
            <a:r>
              <a:rPr lang="de-CH" altLang="de-DE" sz="2000" dirty="0">
                <a:effectLst/>
                <a:latin typeface="Univers LT Std 47 Cn Lt" pitchFamily="34" charset="0"/>
              </a:rPr>
              <a:t>Johannes-Evangelium 1,16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93696" y="260648"/>
            <a:ext cx="11978968" cy="1754326"/>
          </a:xfrm>
        </p:spPr>
        <p:txBody>
          <a:bodyPr wrap="square">
            <a:spAutoFit/>
          </a:bodyPr>
          <a:lstStyle/>
          <a:p>
            <a:pPr algn="l"/>
            <a:r>
              <a:rPr lang="de-CH" altLang="de-DE" dirty="0">
                <a:solidFill>
                  <a:schemeClr val="tx1"/>
                </a:solidFill>
                <a:effectLst/>
                <a:latin typeface="Univers LT Std 47 Cn Lt" pitchFamily="34" charset="0"/>
              </a:rPr>
              <a:t>«Wir alle haben aus der Fülle seines Reichtums Gnade und immer neu Gnade empfangen.»</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66358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228945"/>
            <a:ext cx="4176464" cy="400110"/>
          </a:xfrm>
        </p:spPr>
        <p:txBody>
          <a:bodyPr wrap="square">
            <a:spAutoFit/>
          </a:bodyPr>
          <a:lstStyle/>
          <a:p>
            <a:pPr algn="r"/>
            <a:r>
              <a:rPr lang="de-CH" altLang="de-DE" sz="2000" dirty="0">
                <a:effectLst/>
                <a:latin typeface="Univers LT Std 47 Cn Lt" pitchFamily="34" charset="0"/>
              </a:rPr>
              <a:t>Lukas-Evangelium 2,2-3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72008" y="95141"/>
            <a:ext cx="10128448" cy="3477875"/>
          </a:xfrm>
        </p:spPr>
        <p:txBody>
          <a:bodyPr wrap="square">
            <a:spAutoFit/>
          </a:bodyPr>
          <a:lstStyle/>
          <a:p>
            <a:pPr algn="l"/>
            <a:r>
              <a:rPr lang="de-CH" altLang="de-DE" sz="4400" dirty="0">
                <a:solidFill>
                  <a:schemeClr val="tx1"/>
                </a:solidFill>
                <a:effectLst/>
                <a:latin typeface="Univers LT Std 47 Cn Lt" pitchFamily="34" charset="0"/>
              </a:rPr>
              <a:t>„Es war das erste Mal, dass solch eine Erhebung durchgeführt wurde; damals war Quirinius Gouverneur von Syrien. So ging jeder in die Stadt, aus der er stammte, um sich dort eintragen zu lassen.“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026993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414455"/>
            <a:ext cx="4176464" cy="400110"/>
          </a:xfrm>
        </p:spPr>
        <p:txBody>
          <a:bodyPr wrap="square">
            <a:spAutoFit/>
          </a:bodyPr>
          <a:lstStyle/>
          <a:p>
            <a:pPr algn="r"/>
            <a:r>
              <a:rPr lang="de-CH" altLang="de-DE" sz="2000" dirty="0">
                <a:effectLst/>
                <a:latin typeface="Univers LT Std 47 Cn Lt" pitchFamily="34" charset="0"/>
              </a:rPr>
              <a:t>Lukas-Evangelium 2,4-5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968" y="16020"/>
            <a:ext cx="11928648" cy="3170099"/>
          </a:xfrm>
        </p:spPr>
        <p:txBody>
          <a:bodyPr wrap="square">
            <a:spAutoFit/>
          </a:bodyPr>
          <a:lstStyle/>
          <a:p>
            <a:pPr algn="l"/>
            <a:r>
              <a:rPr lang="de-CH" altLang="de-DE" sz="4000" dirty="0">
                <a:solidFill>
                  <a:schemeClr val="tx1"/>
                </a:solidFill>
                <a:effectLst/>
                <a:latin typeface="Univers LT Std 47 Cn Lt" pitchFamily="34" charset="0"/>
              </a:rPr>
              <a:t>„Auch Josef machte sich auf den Weg. Er gehörte zum Haus und zur Nachkommenschaft Davids und begab sich deshalb von seinem Wohnort </a:t>
            </a:r>
            <a:r>
              <a:rPr lang="de-CH" altLang="de-DE" sz="4000" dirty="0" err="1">
                <a:solidFill>
                  <a:schemeClr val="tx1"/>
                </a:solidFill>
                <a:effectLst/>
                <a:latin typeface="Univers LT Std 47 Cn Lt" pitchFamily="34" charset="0"/>
              </a:rPr>
              <a:t>Nazaret</a:t>
            </a:r>
            <a:r>
              <a:rPr lang="de-CH" altLang="de-DE" sz="4000" dirty="0">
                <a:solidFill>
                  <a:schemeClr val="tx1"/>
                </a:solidFill>
                <a:effectLst/>
                <a:latin typeface="Univers LT Std 47 Cn Lt" pitchFamily="34" charset="0"/>
              </a:rPr>
              <a:t> in Galiläa hinauf nach Betlehem in Judäa, der Stadt Davids, um sich dort zusammen mit Maria, seiner Verlobten, eintragen zu lassen. Maria war schwanger.“</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376689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7680176" y="3537758"/>
            <a:ext cx="4176464" cy="400110"/>
          </a:xfrm>
        </p:spPr>
        <p:txBody>
          <a:bodyPr wrap="square">
            <a:spAutoFit/>
          </a:bodyPr>
          <a:lstStyle/>
          <a:p>
            <a:pPr algn="r"/>
            <a:r>
              <a:rPr lang="de-CH" altLang="de-DE" sz="2000" dirty="0">
                <a:effectLst/>
                <a:latin typeface="Univers LT Std 47 Cn Lt" pitchFamily="34" charset="0"/>
              </a:rPr>
              <a:t>Lukas-Evangelium 2,6-7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72008" y="95141"/>
            <a:ext cx="11928648" cy="3477875"/>
          </a:xfrm>
        </p:spPr>
        <p:txBody>
          <a:bodyPr wrap="square">
            <a:spAutoFit/>
          </a:bodyPr>
          <a:lstStyle/>
          <a:p>
            <a:pPr algn="l"/>
            <a:r>
              <a:rPr lang="de-CH" altLang="de-DE" sz="4400" dirty="0">
                <a:solidFill>
                  <a:schemeClr val="tx1"/>
                </a:solidFill>
                <a:effectLst/>
                <a:latin typeface="Univers LT Std 47 Cn Lt" pitchFamily="34" charset="0"/>
              </a:rPr>
              <a:t>„Während sie nun in Betlehem waren, kam für Maria die Zeit der Entbindung. Sie brachte ihr erstes Kind, einen Sohn, zur Welt, wickelte ihn in Windeln und legte ihn</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in eine Futterkrippe; denn sie hatten keinen Platz in</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der Unterkunft bekommen.“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204316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27348" y="384339"/>
            <a:ext cx="11737304" cy="1107996"/>
          </a:xfrm>
        </p:spPr>
        <p:txBody>
          <a:bodyPr wrap="square">
            <a:spAutoFit/>
          </a:bodyPr>
          <a:lstStyle/>
          <a:p>
            <a:pPr algn="l"/>
            <a:r>
              <a:rPr lang="de-DE" altLang="de-DE" sz="6600" dirty="0">
                <a:solidFill>
                  <a:schemeClr val="tx1"/>
                </a:solidFill>
                <a:effectLst/>
                <a:latin typeface="Univers LT Std 47 Cn Lt" pitchFamily="34" charset="0"/>
              </a:rPr>
              <a:t>I. </a:t>
            </a:r>
            <a:r>
              <a:rPr lang="de-CH" altLang="de-DE" sz="6600" dirty="0">
                <a:solidFill>
                  <a:schemeClr val="tx1"/>
                </a:solidFill>
                <a:effectLst/>
                <a:latin typeface="Univers LT Std 47 Cn Lt" pitchFamily="34" charset="0"/>
              </a:rPr>
              <a:t>Die Vorbereitungen sind getroffen</a:t>
            </a:r>
            <a:endParaRPr lang="de-DE" altLang="de-DE" sz="6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18010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xmlns="" id="{EEAB0C25-B70E-4DDD-BA8C-7B91490A1708}"/>
              </a:ext>
            </a:extLst>
          </p:cNvPr>
          <p:cNvPicPr>
            <a:picLocks noChangeAspect="1"/>
          </p:cNvPicPr>
          <p:nvPr/>
        </p:nvPicPr>
        <p:blipFill>
          <a:blip r:embed="rId3"/>
          <a:stretch>
            <a:fillRect/>
          </a:stretch>
        </p:blipFill>
        <p:spPr>
          <a:xfrm>
            <a:off x="0" y="0"/>
            <a:ext cx="12200048" cy="6669360"/>
          </a:xfrm>
          <a:prstGeom prst="rect">
            <a:avLst/>
          </a:prstGeom>
        </p:spPr>
      </p:pic>
    </p:spTree>
    <p:extLst>
      <p:ext uri="{BB962C8B-B14F-4D97-AF65-F5344CB8AC3E}">
        <p14:creationId xmlns:p14="http://schemas.microsoft.com/office/powerpoint/2010/main" val="280031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6" name="Grafik 5" descr="Ein Bild, das Text, Karte enthält.&#10;&#10;Automatisch generierte Beschreibung">
            <a:extLst>
              <a:ext uri="{FF2B5EF4-FFF2-40B4-BE49-F238E27FC236}">
                <a16:creationId xmlns:a16="http://schemas.microsoft.com/office/drawing/2014/main" xmlns="" id="{1285BA37-7B6E-479A-A236-12606ADE1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448" y="0"/>
            <a:ext cx="11064552" cy="6683740"/>
          </a:xfrm>
          <a:prstGeom prst="rect">
            <a:avLst/>
          </a:prstGeom>
        </p:spPr>
      </p:pic>
    </p:spTree>
    <p:extLst>
      <p:ext uri="{BB962C8B-B14F-4D97-AF65-F5344CB8AC3E}">
        <p14:creationId xmlns:p14="http://schemas.microsoft.com/office/powerpoint/2010/main" val="3043616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57098" y="2564904"/>
            <a:ext cx="4176464" cy="400110"/>
          </a:xfrm>
        </p:spPr>
        <p:txBody>
          <a:bodyPr wrap="square">
            <a:spAutoFit/>
          </a:bodyPr>
          <a:lstStyle/>
          <a:p>
            <a:pPr algn="l"/>
            <a:r>
              <a:rPr lang="de-CH" altLang="de-DE" sz="2000" dirty="0">
                <a:effectLst/>
                <a:latin typeface="Univers LT Std 47 Cn Lt" pitchFamily="34" charset="0"/>
              </a:rPr>
              <a:t>Lukas-Evangelium 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63352" y="188640"/>
            <a:ext cx="6492421" cy="2123658"/>
          </a:xfrm>
        </p:spPr>
        <p:txBody>
          <a:bodyPr wrap="square">
            <a:spAutoFit/>
          </a:bodyPr>
          <a:lstStyle/>
          <a:p>
            <a:pPr algn="l"/>
            <a:r>
              <a:rPr lang="de-CH" altLang="de-DE" sz="4400" dirty="0">
                <a:solidFill>
                  <a:schemeClr val="tx1"/>
                </a:solidFill>
                <a:effectLst/>
                <a:latin typeface="Univers LT Std 47 Cn Lt" pitchFamily="34" charset="0"/>
              </a:rPr>
              <a:t>„In jener Zeit erliess Kaiser Augustus den Befehl an alle Bewohner seines Weltreichs.“</a:t>
            </a:r>
            <a:endParaRPr lang="de-DE" altLang="de-DE" sz="4400" dirty="0">
              <a:solidFill>
                <a:schemeClr val="tx1"/>
              </a:solidFill>
              <a:effectLst/>
              <a:latin typeface="Univers LT Std 47 Cn Lt" pitchFamily="34" charset="0"/>
            </a:endParaRPr>
          </a:p>
        </p:txBody>
      </p:sp>
      <p:pic>
        <p:nvPicPr>
          <p:cNvPr id="2" name="Grafik 1">
            <a:extLst>
              <a:ext uri="{FF2B5EF4-FFF2-40B4-BE49-F238E27FC236}">
                <a16:creationId xmlns:a16="http://schemas.microsoft.com/office/drawing/2014/main" xmlns="" id="{06F3A325-B19F-49E5-A587-CF23F2A6F504}"/>
              </a:ext>
            </a:extLst>
          </p:cNvPr>
          <p:cNvPicPr>
            <a:picLocks noChangeAspect="1"/>
          </p:cNvPicPr>
          <p:nvPr/>
        </p:nvPicPr>
        <p:blipFill>
          <a:blip r:embed="rId3"/>
          <a:stretch>
            <a:fillRect/>
          </a:stretch>
        </p:blipFill>
        <p:spPr>
          <a:xfrm>
            <a:off x="8256240" y="205653"/>
            <a:ext cx="3578662" cy="4102964"/>
          </a:xfrm>
          <a:prstGeom prst="rect">
            <a:avLst/>
          </a:prstGeom>
        </p:spPr>
      </p:pic>
    </p:spTree>
    <p:extLst>
      <p:ext uri="{BB962C8B-B14F-4D97-AF65-F5344CB8AC3E}">
        <p14:creationId xmlns:p14="http://schemas.microsoft.com/office/powerpoint/2010/main" val="90887219"/>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650</Words>
  <Application>Microsoft Office PowerPoint</Application>
  <PresentationFormat>Benutzerdefiniert</PresentationFormat>
  <Paragraphs>76</Paragraphs>
  <Slides>27</Slides>
  <Notes>27</Notes>
  <HiddenSlides>0</HiddenSlides>
  <MMClips>0</MMClips>
  <ScaleCrop>false</ScaleCrop>
  <HeadingPairs>
    <vt:vector size="4" baseType="variant">
      <vt:variant>
        <vt:lpstr>Design</vt:lpstr>
      </vt:variant>
      <vt:variant>
        <vt:i4>2</vt:i4>
      </vt:variant>
      <vt:variant>
        <vt:lpstr>Folientitel</vt:lpstr>
      </vt:variant>
      <vt:variant>
        <vt:i4>27</vt:i4>
      </vt:variant>
    </vt:vector>
  </HeadingPairs>
  <TitlesOfParts>
    <vt:vector size="29" baseType="lpstr">
      <vt:lpstr>Designvorlage 'Berggipfel'</vt:lpstr>
      <vt:lpstr>1_Designvorlage 'Berggipfel'</vt:lpstr>
      <vt:lpstr>Gott lässt sich zum Geburtsort bringen</vt:lpstr>
      <vt:lpstr>„In jener Zeit erliess Kaiser Augustus den Befehl an alle Bewohner seines Weltreichs, sich in Steuerlisten eintragen zu lassen.“</vt:lpstr>
      <vt:lpstr>„Es war das erste Mal, dass solch eine Erhebung durchgeführt wurde; damals war Quirinius Gouverneur von Syrien. So ging jeder in die Stadt, aus der er stammte, um sich dort eintragen zu lassen.“</vt:lpstr>
      <vt:lpstr>„Auch Josef machte sich auf den Weg. Er gehörte zum Haus und zur Nachkommenschaft Davids und begab sich deshalb von seinem Wohnort Nazaret in Galiläa hinauf nach Betlehem in Judäa, der Stadt Davids, um sich dort zusammen mit Maria, seiner Verlobten, eintragen zu lassen. Maria war schwanger.“</vt:lpstr>
      <vt:lpstr>„Während sie nun in Betlehem waren, kam für Maria die Zeit der Entbindung. Sie brachte ihr erstes Kind, einen Sohn, zur Welt, wickelte ihn in Windeln und legte ihn in eine Futterkrippe; denn sie hatten keinen Platz in der Unterkunft bekommen.“</vt:lpstr>
      <vt:lpstr>I. Die Vorbereitungen sind getroffen</vt:lpstr>
      <vt:lpstr>PowerPoint-Präsentation</vt:lpstr>
      <vt:lpstr>PowerPoint-Präsentation</vt:lpstr>
      <vt:lpstr>„In jener Zeit erliess Kaiser Augustus den Befehl an alle Bewohner seines Weltreichs.“</vt:lpstr>
      <vt:lpstr>„Alle Bewohner seines Weltreichs, sollen sich in Steuerlisten eintragen lassen.“</vt:lpstr>
      <vt:lpstr>„So ging jeder in die Stadt, aus der er stammte, um sich dort eintragen zu lassen.“</vt:lpstr>
      <vt:lpstr>„Du, Betlehem Efrata, die du klein bist unter den Städten in Juda, aus dir soll mir der kommen, der in Israel Herr sei, dessen Ausgang von Anfang und von Ewigkeit her gewesen ist.“</vt:lpstr>
      <vt:lpstr>„Gott ändert Zeit und Stunde; er setzt Könige ab und setzt Könige ein; er gibt den Weisen ihre Weisheit und den Verständigen ihren Verstand.“</vt:lpstr>
      <vt:lpstr>II. Der König kann kommen</vt:lpstr>
      <vt:lpstr>„Josef machte sich auf den Weg. Er gehörte zum Haus und zur Nachkommenschaft Davids und begab sich deshalb von seinem Wohnort Nazaret in Galiläa hinauf nach Betlehem in Judäa, der Stadt Davids, um sich dort zusammen mit Maria, seiner Verlobten, eintragen zu lassen. Maria war schwanger.“</vt:lpstr>
      <vt:lpstr>„…von seinem Wohnort Nazaret in Galiläa hinauf nach Betlehem in Judäa, der Stadt Davids.“</vt:lpstr>
      <vt:lpstr>„Sie hatten keinen Platz in der Unterkunft bekommen.“</vt:lpstr>
      <vt:lpstr>„Er kam zu seinem Volk, aber sein Volk wollte nichts von ihm wissen.“</vt:lpstr>
      <vt:lpstr>„Sie brachte ihr erstes Kind, einen Sohn, zur Welt, wickelte ihn in Windeln und legte ihn in eine Futterkrippe.“</vt:lpstr>
      <vt:lpstr>„Ein Spross wächst aus dem Baumstumpf Isai, ein neuer Trieb schiesst hervor aus seinen Wurzeln.“</vt:lpstr>
      <vt:lpstr>„Jesus Christus, der reich war, wurde arm, damit ihr durch seine Armut reich werdet.“</vt:lpstr>
      <vt:lpstr>„Ich bin das Brot des Lebens. Wer zu mir kommt, wird nie mehr hungrig sein, und wer an mich glaubt, wird nie mehr Durst haben.“</vt:lpstr>
      <vt:lpstr>„Wer glaubt, hat das ewige Leben.“</vt:lpstr>
      <vt:lpstr>Schlussgedanke</vt:lpstr>
      <vt:lpstr>„Als die Zeit dafür gekommen war, sandte Gott seinen Sohn. Er wurde als Mensch von einer Frau geboren und war dem Gesetz unterstellt.“</vt:lpstr>
      <vt:lpstr>„Er, der das Wort ist, wurde ein Mensch von Fleisch und Blut und lebte unter uns. Wir sahen seine Herrlichkeit, eine Herrlichkeit voller Gnade und Wahrheit, wie nur er als der einzige Sohn sie besitzt, er, der vom Vater kommt.“</vt:lpstr>
      <vt:lpstr>«Wir alle haben aus der Fülle seines Reichtums Gnade und immer neu Gnade empfangen.»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Gott besucht die Menschen - Teil 2/3 - Gott lässt sich zum Geburtsort bringen - Folien</dc:title>
  <dc:creator>Jürg Birnstiel</dc:creator>
  <cp:lastModifiedBy>Me</cp:lastModifiedBy>
  <cp:revision>896</cp:revision>
  <dcterms:created xsi:type="dcterms:W3CDTF">2013-11-12T15:20:47Z</dcterms:created>
  <dcterms:modified xsi:type="dcterms:W3CDTF">2019-12-25T13:09:00Z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