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0"/>
  </p:notesMasterIdLst>
  <p:handoutMasterIdLst>
    <p:handoutMasterId r:id="rId31"/>
  </p:handoutMasterIdLst>
  <p:sldIdLst>
    <p:sldId id="1028" r:id="rId2"/>
    <p:sldId id="1029" r:id="rId3"/>
    <p:sldId id="1031" r:id="rId4"/>
    <p:sldId id="1030" r:id="rId5"/>
    <p:sldId id="1052" r:id="rId6"/>
    <p:sldId id="1032" r:id="rId7"/>
    <p:sldId id="1033" r:id="rId8"/>
    <p:sldId id="1034" r:id="rId9"/>
    <p:sldId id="1035" r:id="rId10"/>
    <p:sldId id="896" r:id="rId11"/>
    <p:sldId id="1036" r:id="rId12"/>
    <p:sldId id="1037" r:id="rId13"/>
    <p:sldId id="1038" r:id="rId14"/>
    <p:sldId id="1039" r:id="rId15"/>
    <p:sldId id="1040" r:id="rId16"/>
    <p:sldId id="1041" r:id="rId17"/>
    <p:sldId id="1042" r:id="rId18"/>
    <p:sldId id="1043" r:id="rId19"/>
    <p:sldId id="1044" r:id="rId20"/>
    <p:sldId id="1045" r:id="rId21"/>
    <p:sldId id="1046" r:id="rId22"/>
    <p:sldId id="962" r:id="rId23"/>
    <p:sldId id="1047" r:id="rId24"/>
    <p:sldId id="1048" r:id="rId25"/>
    <p:sldId id="1049" r:id="rId26"/>
    <p:sldId id="259" r:id="rId27"/>
    <p:sldId id="1050" r:id="rId28"/>
    <p:sldId id="1051" r:id="rId29"/>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varScale="1">
        <p:scale>
          <a:sx n="110" d="100"/>
          <a:sy n="110" d="100"/>
        </p:scale>
        <p:origin x="-600"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11645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83652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67615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99270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62371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58008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18587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13614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70290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2083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48830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74339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47491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40090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03072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12830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65885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79028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27830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12901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7197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36940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34692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77373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1826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764704"/>
            <a:ext cx="11233248"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Das ewige Leben wurde fassbar</a:t>
            </a:r>
          </a:p>
        </p:txBody>
      </p:sp>
      <p:sp>
        <p:nvSpPr>
          <p:cNvPr id="409603" name="Rectangle 3"/>
          <p:cNvSpPr>
            <a:spLocks noGrp="1" noChangeArrowheads="1"/>
          </p:cNvSpPr>
          <p:nvPr>
            <p:ph type="subTitle" idx="1"/>
          </p:nvPr>
        </p:nvSpPr>
        <p:spPr>
          <a:xfrm>
            <a:off x="4079776" y="5517232"/>
            <a:ext cx="7705939" cy="461665"/>
          </a:xfrm>
        </p:spPr>
        <p:txBody>
          <a:bodyPr wrap="square">
            <a:spAutoFit/>
          </a:bodyPr>
          <a:lstStyle/>
          <a:p>
            <a:pPr algn="r"/>
            <a:r>
              <a:rPr lang="de-DE" altLang="de-DE" sz="2400" dirty="0">
                <a:effectLst/>
                <a:latin typeface="Source Sans Pro" panose="020B0503030403020204" pitchFamily="34" charset="0"/>
                <a:ea typeface="Source Sans Pro" panose="020B0503030403020204" pitchFamily="34" charset="0"/>
                <a:cs typeface="+mj-cs"/>
              </a:rPr>
              <a:t>Serie: Grundlegendes zum christlichen Leben (1/6)</a:t>
            </a:r>
          </a:p>
        </p:txBody>
      </p:sp>
      <p:sp>
        <p:nvSpPr>
          <p:cNvPr id="4" name="Rectangle 3"/>
          <p:cNvSpPr txBox="1">
            <a:spLocks noChangeArrowheads="1"/>
          </p:cNvSpPr>
          <p:nvPr/>
        </p:nvSpPr>
        <p:spPr bwMode="auto">
          <a:xfrm>
            <a:off x="5070051" y="2564904"/>
            <a:ext cx="63367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3600" dirty="0">
                <a:effectLst/>
                <a:latin typeface="Source Sans Pro" panose="020B0503030403020204" pitchFamily="34" charset="0"/>
                <a:ea typeface="Source Sans Pro" panose="020B0503030403020204" pitchFamily="34" charset="0"/>
                <a:cs typeface="+mj-cs"/>
              </a:rPr>
              <a:t>1. Johannes-Brief 1,1-2</a:t>
            </a:r>
          </a:p>
        </p:txBody>
      </p:sp>
    </p:spTree>
    <p:extLst>
      <p:ext uri="{BB962C8B-B14F-4D97-AF65-F5344CB8AC3E}">
        <p14:creationId xmlns:p14="http://schemas.microsoft.com/office/powerpoint/2010/main" val="341859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9376" y="692696"/>
            <a:ext cx="11017224"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 Wir konnten es berühren!</a:t>
            </a:r>
          </a:p>
        </p:txBody>
      </p:sp>
    </p:spTree>
    <p:extLst>
      <p:ext uri="{BB962C8B-B14F-4D97-AF65-F5344CB8AC3E}">
        <p14:creationId xmlns:p14="http://schemas.microsoft.com/office/powerpoint/2010/main" val="337966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0873208" cy="193899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„Was </a:t>
            </a:r>
            <a:r>
              <a:rPr lang="de-DE" altLang="de-DE" sz="4000" dirty="0">
                <a:solidFill>
                  <a:srgbClr val="FFFF00"/>
                </a:solidFill>
                <a:effectLst/>
                <a:latin typeface="Source Sans Pro" panose="020B0503030403020204" pitchFamily="34" charset="0"/>
                <a:ea typeface="Source Sans Pro" panose="020B0503030403020204" pitchFamily="34" charset="0"/>
              </a:rPr>
              <a:t>wir</a:t>
            </a:r>
            <a:r>
              <a:rPr lang="de-DE" altLang="de-DE" sz="4000" dirty="0">
                <a:solidFill>
                  <a:schemeClr val="tx1"/>
                </a:solidFill>
                <a:effectLst/>
                <a:latin typeface="Source Sans Pro" panose="020B0503030403020204" pitchFamily="34" charset="0"/>
                <a:ea typeface="Source Sans Pro" panose="020B0503030403020204" pitchFamily="34" charset="0"/>
              </a:rPr>
              <a:t> gehört haben,</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was </a:t>
            </a:r>
            <a:r>
              <a:rPr lang="de-DE" altLang="de-DE" sz="4000" dirty="0">
                <a:solidFill>
                  <a:srgbClr val="FFFF00"/>
                </a:solidFill>
                <a:effectLst/>
                <a:latin typeface="Source Sans Pro" panose="020B0503030403020204" pitchFamily="34" charset="0"/>
                <a:ea typeface="Source Sans Pro" panose="020B0503030403020204" pitchFamily="34" charset="0"/>
              </a:rPr>
              <a:t>wir</a:t>
            </a:r>
            <a:r>
              <a:rPr lang="de-DE" altLang="de-DE" sz="4000" dirty="0">
                <a:solidFill>
                  <a:schemeClr val="tx1"/>
                </a:solidFill>
                <a:effectLst/>
                <a:latin typeface="Source Sans Pro" panose="020B0503030403020204" pitchFamily="34" charset="0"/>
                <a:ea typeface="Source Sans Pro" panose="020B0503030403020204" pitchFamily="34" charset="0"/>
              </a:rPr>
              <a:t> mit eigenen Augen gesehen haben,</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was </a:t>
            </a:r>
            <a:r>
              <a:rPr lang="de-DE" altLang="de-DE" sz="4000" dirty="0">
                <a:solidFill>
                  <a:srgbClr val="FFFF00"/>
                </a:solidFill>
                <a:effectLst/>
                <a:latin typeface="Source Sans Pro" panose="020B0503030403020204" pitchFamily="34" charset="0"/>
                <a:ea typeface="Source Sans Pro" panose="020B0503030403020204" pitchFamily="34" charset="0"/>
              </a:rPr>
              <a:t>wir</a:t>
            </a:r>
            <a:r>
              <a:rPr lang="de-DE" altLang="de-DE" sz="4000" dirty="0">
                <a:solidFill>
                  <a:schemeClr val="tx1"/>
                </a:solidFill>
                <a:effectLst/>
                <a:latin typeface="Source Sans Pro" panose="020B0503030403020204" pitchFamily="34" charset="0"/>
                <a:ea typeface="Source Sans Pro" panose="020B0503030403020204" pitchFamily="34" charset="0"/>
              </a:rPr>
              <a:t> angeschaut haben…“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20136" y="23488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1,1</a:t>
            </a:r>
          </a:p>
        </p:txBody>
      </p:sp>
    </p:spTree>
    <p:extLst>
      <p:ext uri="{BB962C8B-B14F-4D97-AF65-F5344CB8AC3E}">
        <p14:creationId xmlns:p14="http://schemas.microsoft.com/office/powerpoint/2010/main" val="210172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692696"/>
            <a:ext cx="10873208" cy="830997"/>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„Was von allem Anfang an da war.“</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184482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1,1</a:t>
            </a:r>
          </a:p>
        </p:txBody>
      </p:sp>
    </p:spTree>
    <p:extLst>
      <p:ext uri="{BB962C8B-B14F-4D97-AF65-F5344CB8AC3E}">
        <p14:creationId xmlns:p14="http://schemas.microsoft.com/office/powerpoint/2010/main" val="799869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0873208"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„Am Anfang war das Wort;</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das Wort war bei Gott,</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und das Wort war Gott.“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4439816" y="278092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1,1</a:t>
            </a:r>
          </a:p>
        </p:txBody>
      </p:sp>
    </p:spTree>
    <p:extLst>
      <p:ext uri="{BB962C8B-B14F-4D97-AF65-F5344CB8AC3E}">
        <p14:creationId xmlns:p14="http://schemas.microsoft.com/office/powerpoint/2010/main" val="2319914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692696"/>
            <a:ext cx="10873208" cy="1200329"/>
          </a:xfrm>
        </p:spPr>
        <p:txBody>
          <a:bodyPr wrap="square">
            <a:spAutoFit/>
          </a:bodyPr>
          <a:lstStyle/>
          <a:p>
            <a:pPr algn="l"/>
            <a:r>
              <a:rPr lang="de-DE" altLang="de-DE" sz="7200" dirty="0">
                <a:solidFill>
                  <a:schemeClr val="tx1"/>
                </a:solidFill>
                <a:effectLst/>
                <a:latin typeface="Source Sans Pro" panose="020B0503030403020204" pitchFamily="34" charset="0"/>
                <a:ea typeface="Source Sans Pro" panose="020B0503030403020204" pitchFamily="34" charset="0"/>
              </a:rPr>
              <a:t>„Das Wort des Lebens.“</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464152" y="227687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1,1</a:t>
            </a:r>
          </a:p>
        </p:txBody>
      </p:sp>
    </p:spTree>
    <p:extLst>
      <p:ext uri="{BB962C8B-B14F-4D97-AF65-F5344CB8AC3E}">
        <p14:creationId xmlns:p14="http://schemas.microsoft.com/office/powerpoint/2010/main" val="1420764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178769"/>
            <a:ext cx="10873208"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„Er, der das Wort ist, wurde ein Mensch von Fleisch und Blut und lebte unter uns. Wir sahen seine Herrlichkeit, eine Herrlichkeit voller Gnade und Wahrheit, wie nur er als der einzige Sohn sie besitzt, er, der vom Vater kommt.“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353461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1,14</a:t>
            </a:r>
          </a:p>
        </p:txBody>
      </p:sp>
    </p:spTree>
    <p:extLst>
      <p:ext uri="{BB962C8B-B14F-4D97-AF65-F5344CB8AC3E}">
        <p14:creationId xmlns:p14="http://schemas.microsoft.com/office/powerpoint/2010/main" val="3136316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19336" y="188640"/>
            <a:ext cx="10873208" cy="378565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„So muss nun einer von den Männern, die bei uns gewesen sind die ganze Zeit über, als der Herr Jesus unter uns ein und aus gegangen ist – seit seiner Taufe durch Johannes bis zu dem Tag, an dem er von uns genommen wurde –, mit uns Zeuge seiner Auferstehung werden.“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536160" y="436510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Apostelgeschichte 1,21-22</a:t>
            </a:r>
          </a:p>
        </p:txBody>
      </p:sp>
    </p:spTree>
    <p:extLst>
      <p:ext uri="{BB962C8B-B14F-4D97-AF65-F5344CB8AC3E}">
        <p14:creationId xmlns:p14="http://schemas.microsoft.com/office/powerpoint/2010/main" val="182863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178769"/>
            <a:ext cx="10873208"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„Was von allem Anfang an da war, was wir gehört haben, was wir mit eigenen Augen gesehen haben, was wir angeschaut haben und betastet haben mit unseren Händen, nämlich das Wort des Lebens – davon reden wir.“</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536160" y="3430177"/>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1,1</a:t>
            </a:r>
          </a:p>
        </p:txBody>
      </p:sp>
    </p:spTree>
    <p:extLst>
      <p:ext uri="{BB962C8B-B14F-4D97-AF65-F5344CB8AC3E}">
        <p14:creationId xmlns:p14="http://schemas.microsoft.com/office/powerpoint/2010/main" val="809317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0873208"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„Schaut euch meine Hände und meine </a:t>
            </a:r>
            <a:r>
              <a:rPr lang="de-DE" altLang="de-DE" sz="4000" dirty="0" err="1">
                <a:solidFill>
                  <a:schemeClr val="tx1"/>
                </a:solidFill>
                <a:effectLst/>
                <a:latin typeface="Source Sans Pro" panose="020B0503030403020204" pitchFamily="34" charset="0"/>
                <a:ea typeface="Source Sans Pro" panose="020B0503030403020204" pitchFamily="34" charset="0"/>
              </a:rPr>
              <a:t>Füsse</a:t>
            </a:r>
            <a:r>
              <a:rPr lang="de-DE" altLang="de-DE" sz="4000" dirty="0">
                <a:solidFill>
                  <a:schemeClr val="tx1"/>
                </a:solidFill>
                <a:effectLst/>
                <a:latin typeface="Source Sans Pro" panose="020B0503030403020204" pitchFamily="34" charset="0"/>
                <a:ea typeface="Source Sans Pro" panose="020B0503030403020204" pitchFamily="34" charset="0"/>
              </a:rPr>
              <a:t> an: Ich bin es wirklich! Berührt mich und überzeugt euch selbst! Ein Geist hat doch nicht Fleisch und Knochen, wie ihr sie an mir seht.“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464152" y="2967335"/>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24,39</a:t>
            </a:r>
          </a:p>
        </p:txBody>
      </p:sp>
    </p:spTree>
    <p:extLst>
      <p:ext uri="{BB962C8B-B14F-4D97-AF65-F5344CB8AC3E}">
        <p14:creationId xmlns:p14="http://schemas.microsoft.com/office/powerpoint/2010/main" val="3782723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332656"/>
            <a:ext cx="10873208" cy="193899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„Wer den Sohn hat, der hat das Leben;</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wer den Sohn Gottes nicht hat,</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der hat das Leben nicht.“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312024" y="227164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5,12</a:t>
            </a:r>
          </a:p>
        </p:txBody>
      </p:sp>
    </p:spTree>
    <p:extLst>
      <p:ext uri="{BB962C8B-B14F-4D97-AF65-F5344CB8AC3E}">
        <p14:creationId xmlns:p14="http://schemas.microsoft.com/office/powerpoint/2010/main" val="34837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9649072"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„Wenn wir behaupten, wir hätten nicht gesündigt, machen wir Gott zum Lügner und geben seinem Wort keinen Raum in unserem Leben.“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324023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1,10</a:t>
            </a:r>
          </a:p>
        </p:txBody>
      </p:sp>
    </p:spTree>
    <p:extLst>
      <p:ext uri="{BB962C8B-B14F-4D97-AF65-F5344CB8AC3E}">
        <p14:creationId xmlns:p14="http://schemas.microsoft.com/office/powerpoint/2010/main" val="1116781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0873208"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„Wer mein Wort hört und glaubt dem, der mich gesandt hat, der hat das ewige Leben und kommt nicht in das Gericht, sondern er ist vom Tode zum Leben hindurchgedrungen.“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20136" y="2967335"/>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5,24</a:t>
            </a:r>
          </a:p>
        </p:txBody>
      </p:sp>
    </p:spTree>
    <p:extLst>
      <p:ext uri="{BB962C8B-B14F-4D97-AF65-F5344CB8AC3E}">
        <p14:creationId xmlns:p14="http://schemas.microsoft.com/office/powerpoint/2010/main" val="4262487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0873208"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„Wenn du also mit deinem Mund bekennst, dass Jesus der Herr ist, und mit deinem Herzen glaubst, dass Gott ihn von den Toten auferweckt hat,</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wirst du gerettet werden.“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76120" y="2887201"/>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Römer-Brief 10,9</a:t>
            </a:r>
          </a:p>
        </p:txBody>
      </p:sp>
    </p:spTree>
    <p:extLst>
      <p:ext uri="{BB962C8B-B14F-4D97-AF65-F5344CB8AC3E}">
        <p14:creationId xmlns:p14="http://schemas.microsoft.com/office/powerpoint/2010/main" val="2804631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51384" y="620688"/>
            <a:ext cx="10081120"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II. </a:t>
            </a:r>
            <a:r>
              <a:rPr lang="de-CH" altLang="de-DE" sz="6000" dirty="0">
                <a:solidFill>
                  <a:schemeClr val="tx1"/>
                </a:solidFill>
                <a:effectLst/>
                <a:latin typeface="Source Sans Pro Black" panose="020B0803030403020204" pitchFamily="34" charset="0"/>
                <a:ea typeface="Source Sans Pro Black" panose="020B0803030403020204" pitchFamily="34" charset="0"/>
              </a:rPr>
              <a:t>Jetzt verkündigen wir!</a:t>
            </a:r>
            <a:endParaRPr lang="de-DE" altLang="de-DE" sz="6000" dirty="0">
              <a:solidFill>
                <a:schemeClr val="tx1"/>
              </a:solidFill>
              <a:effectLst/>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0873208"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„Denn das Leben ist offenbar geworden, und wir haben es gesehen; wir sind Zeugen dafür und verkünden euch das unvergängliche Leben,</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das beim Vater war und sich uns offenbart hat.“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2967335"/>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1,2</a:t>
            </a:r>
          </a:p>
        </p:txBody>
      </p:sp>
    </p:spTree>
    <p:extLst>
      <p:ext uri="{BB962C8B-B14F-4D97-AF65-F5344CB8AC3E}">
        <p14:creationId xmlns:p14="http://schemas.microsoft.com/office/powerpoint/2010/main" val="3956369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16632"/>
            <a:ext cx="11521280" cy="378565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„Ihn (Jesus Christus) habt ihr nicht gesehen und habt ihn doch lieb; und nun glaubt ihr an ihn, obwohl ihr ihn nicht seht; ihr werdet euch aber freuen mit unaussprechlicher und herrlicher Freude,</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wenn ihr das Ziel eures Glaubens erlangt,</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nämlich eure endgültige Rettung.“</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3903461"/>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Petrus-Brief 1,8-9</a:t>
            </a:r>
          </a:p>
        </p:txBody>
      </p:sp>
    </p:spTree>
    <p:extLst>
      <p:ext uri="{BB962C8B-B14F-4D97-AF65-F5344CB8AC3E}">
        <p14:creationId xmlns:p14="http://schemas.microsoft.com/office/powerpoint/2010/main" val="1257798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4664"/>
            <a:ext cx="10873208" cy="1446550"/>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„Wir leben ja noch in der Zeit des Glaubens, noch nicht in der Zeit des Schauens.“</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464152" y="213285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2. Korinther-Brief 5,7</a:t>
            </a:r>
          </a:p>
        </p:txBody>
      </p:sp>
    </p:spTree>
    <p:extLst>
      <p:ext uri="{BB962C8B-B14F-4D97-AF65-F5344CB8AC3E}">
        <p14:creationId xmlns:p14="http://schemas.microsoft.com/office/powerpoint/2010/main" val="161056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51384" y="692696"/>
            <a:ext cx="8280920"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0873208"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„Aber auch wenn wir oder ein Engel vom Himmel euch ein Evangelium predigen würden,</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das anders ist, als wir es euch gepredigt haben, der sei verflucht.“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536160" y="256490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Galater-Brief 1,8</a:t>
            </a:r>
          </a:p>
        </p:txBody>
      </p:sp>
    </p:spTree>
    <p:extLst>
      <p:ext uri="{BB962C8B-B14F-4D97-AF65-F5344CB8AC3E}">
        <p14:creationId xmlns:p14="http://schemas.microsoft.com/office/powerpoint/2010/main" val="3185253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0009112"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„Einen andern Grund kann niemand legen als den, der gelegt ist,</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welcher ist Jesus Christus.“</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92144" y="242088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Korinther-Brief 3,11</a:t>
            </a:r>
          </a:p>
        </p:txBody>
      </p:sp>
    </p:spTree>
    <p:extLst>
      <p:ext uri="{BB962C8B-B14F-4D97-AF65-F5344CB8AC3E}">
        <p14:creationId xmlns:p14="http://schemas.microsoft.com/office/powerpoint/2010/main" val="1074695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8598" y="480154"/>
            <a:ext cx="10873208" cy="830997"/>
          </a:xfrm>
        </p:spPr>
        <p:txBody>
          <a:bodyPr wrap="square">
            <a:spAutoFit/>
          </a:bodyPr>
          <a:lstStyle/>
          <a:p>
            <a:pPr algn="l"/>
            <a:r>
              <a:rPr lang="de-DE" altLang="de-DE" sz="2400" dirty="0">
                <a:solidFill>
                  <a:schemeClr val="tx1"/>
                </a:solidFill>
                <a:effectLst/>
                <a:latin typeface="Source Sans Pro" panose="020B0503030403020204" pitchFamily="34" charset="0"/>
                <a:ea typeface="Source Sans Pro" panose="020B0503030403020204" pitchFamily="34" charset="0"/>
              </a:rPr>
              <a:t>„Wenn wir behaupten, wir hätten nicht gesündigt, machen wir Gott zum Lügner und geben seinem Wort keinen Raum in unserem Leben.“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1316887"/>
            <a:ext cx="38884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1800" dirty="0">
                <a:effectLst/>
                <a:latin typeface="Source Sans Pro" panose="020B0503030403020204" pitchFamily="34" charset="0"/>
                <a:ea typeface="Source Sans Pro" panose="020B0503030403020204" pitchFamily="34" charset="0"/>
                <a:cs typeface="+mj-cs"/>
              </a:rPr>
              <a:t>1. Johannes-Brief 1,10</a:t>
            </a:r>
          </a:p>
        </p:txBody>
      </p:sp>
      <p:sp>
        <p:nvSpPr>
          <p:cNvPr id="5" name="Rectangle 2">
            <a:extLst>
              <a:ext uri="{FF2B5EF4-FFF2-40B4-BE49-F238E27FC236}">
                <a16:creationId xmlns:a16="http://schemas.microsoft.com/office/drawing/2014/main" xmlns="" id="{2AF97455-0BBC-4C97-8FE0-C507D4A0C538}"/>
              </a:ext>
            </a:extLst>
          </p:cNvPr>
          <p:cNvSpPr txBox="1">
            <a:spLocks noChangeArrowheads="1"/>
          </p:cNvSpPr>
          <p:nvPr/>
        </p:nvSpPr>
        <p:spPr bwMode="auto">
          <a:xfrm>
            <a:off x="259846" y="1988840"/>
            <a:ext cx="1087320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DE" altLang="de-DE" sz="3600" kern="0" dirty="0">
                <a:solidFill>
                  <a:schemeClr val="tx1"/>
                </a:solidFill>
                <a:effectLst/>
                <a:latin typeface="Source Sans Pro" panose="020B0503030403020204" pitchFamily="34" charset="0"/>
                <a:ea typeface="Source Sans Pro" panose="020B0503030403020204" pitchFamily="34" charset="0"/>
              </a:rPr>
              <a:t>„Wer aus Gott geboren ist, sündigt nicht, denn in ihm ist und bleibt die erneuernde Kraft Gottes. Gott ist sein Vater geworden – wie könnte er da noch sündigen!“</a:t>
            </a:r>
          </a:p>
        </p:txBody>
      </p:sp>
      <p:sp>
        <p:nvSpPr>
          <p:cNvPr id="6" name="Rectangle 3">
            <a:extLst>
              <a:ext uri="{FF2B5EF4-FFF2-40B4-BE49-F238E27FC236}">
                <a16:creationId xmlns:a16="http://schemas.microsoft.com/office/drawing/2014/main" xmlns="" id="{3A41B5E6-A93C-4170-840D-26DD2939FCF9}"/>
              </a:ext>
            </a:extLst>
          </p:cNvPr>
          <p:cNvSpPr txBox="1">
            <a:spLocks noChangeArrowheads="1"/>
          </p:cNvSpPr>
          <p:nvPr/>
        </p:nvSpPr>
        <p:spPr bwMode="auto">
          <a:xfrm>
            <a:off x="7896200" y="395919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3,9</a:t>
            </a:r>
          </a:p>
        </p:txBody>
      </p:sp>
    </p:spTree>
    <p:extLst>
      <p:ext uri="{BB962C8B-B14F-4D97-AF65-F5344CB8AC3E}">
        <p14:creationId xmlns:p14="http://schemas.microsoft.com/office/powerpoint/2010/main" val="4167019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423581" y="332656"/>
            <a:ext cx="10873208" cy="830997"/>
          </a:xfrm>
        </p:spPr>
        <p:txBody>
          <a:bodyPr wrap="square">
            <a:spAutoFit/>
          </a:bodyPr>
          <a:lstStyle/>
          <a:p>
            <a:pPr algn="l"/>
            <a:r>
              <a:rPr lang="de-DE" altLang="de-DE" sz="4800" dirty="0">
                <a:solidFill>
                  <a:schemeClr val="tx1"/>
                </a:solidFill>
                <a:effectLst/>
                <a:latin typeface="Source Sans Pro SemiBold" panose="020B0603030403020204" pitchFamily="34" charset="0"/>
                <a:ea typeface="Source Sans Pro SemiBold" panose="020B0603030403020204" pitchFamily="34" charset="0"/>
              </a:rPr>
              <a:t>Grundlegendes zum christlichen Leben</a:t>
            </a:r>
          </a:p>
        </p:txBody>
      </p:sp>
      <p:sp>
        <p:nvSpPr>
          <p:cNvPr id="5" name="Rectangle 2">
            <a:extLst>
              <a:ext uri="{FF2B5EF4-FFF2-40B4-BE49-F238E27FC236}">
                <a16:creationId xmlns:a16="http://schemas.microsoft.com/office/drawing/2014/main" xmlns="" id="{92B40B13-31EC-492A-BE92-B7E0873DF4FA}"/>
              </a:ext>
            </a:extLst>
          </p:cNvPr>
          <p:cNvSpPr txBox="1">
            <a:spLocks noChangeArrowheads="1"/>
          </p:cNvSpPr>
          <p:nvPr/>
        </p:nvSpPr>
        <p:spPr bwMode="auto">
          <a:xfrm>
            <a:off x="407368" y="1772811"/>
            <a:ext cx="11593288"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742950" indent="-742950" algn="l">
              <a:spcBef>
                <a:spcPts val="1200"/>
              </a:spcBef>
              <a:buFont typeface="+mj-lt"/>
              <a:buAutoNum type="arabicPeriod"/>
            </a:pPr>
            <a:r>
              <a:rPr lang="de-DE" altLang="de-DE" sz="3200" kern="0" dirty="0">
                <a:solidFill>
                  <a:schemeClr val="tx1"/>
                </a:solidFill>
                <a:effectLst/>
                <a:latin typeface="Source Sans Pro" panose="020B0503030403020204" pitchFamily="34" charset="0"/>
                <a:ea typeface="Source Sans Pro" panose="020B0503030403020204" pitchFamily="34" charset="0"/>
              </a:rPr>
              <a:t>Das ewige Leben wurde fassbar; 1.Joh.1-2.</a:t>
            </a:r>
          </a:p>
          <a:p>
            <a:pPr marL="742950" indent="-742950" algn="l">
              <a:spcBef>
                <a:spcPts val="1200"/>
              </a:spcBef>
              <a:buFont typeface="+mj-lt"/>
              <a:buAutoNum type="arabicPeriod"/>
            </a:pPr>
            <a:r>
              <a:rPr lang="de-DE" altLang="de-DE" sz="3200" kern="0" dirty="0">
                <a:solidFill>
                  <a:schemeClr val="tx1"/>
                </a:solidFill>
                <a:effectLst/>
                <a:latin typeface="Source Sans Pro" panose="020B0503030403020204" pitchFamily="34" charset="0"/>
                <a:ea typeface="Source Sans Pro" panose="020B0503030403020204" pitchFamily="34" charset="0"/>
              </a:rPr>
              <a:t>Das ewige Leben kommt zu mir; 1.Joh.1,3-4.</a:t>
            </a:r>
          </a:p>
          <a:p>
            <a:pPr marL="742950" indent="-742950" algn="l">
              <a:spcBef>
                <a:spcPts val="1200"/>
              </a:spcBef>
              <a:buFont typeface="+mj-lt"/>
              <a:buAutoNum type="arabicPeriod"/>
            </a:pPr>
            <a:r>
              <a:rPr lang="de-DE" altLang="de-DE" sz="3200" kern="0" dirty="0">
                <a:solidFill>
                  <a:schemeClr val="tx1"/>
                </a:solidFill>
                <a:effectLst/>
                <a:latin typeface="Source Sans Pro" panose="020B0503030403020204" pitchFamily="34" charset="0"/>
                <a:ea typeface="Source Sans Pro" panose="020B0503030403020204" pitchFamily="34" charset="0"/>
              </a:rPr>
              <a:t>Online mit dem guten Gott; 1.Joh.1,5-6.</a:t>
            </a:r>
          </a:p>
          <a:p>
            <a:pPr marL="742950" indent="-742950" algn="l">
              <a:spcBef>
                <a:spcPts val="1200"/>
              </a:spcBef>
              <a:buFont typeface="+mj-lt"/>
              <a:buAutoNum type="arabicPeriod"/>
            </a:pPr>
            <a:r>
              <a:rPr lang="de-DE" altLang="de-DE" sz="3200" kern="0" dirty="0">
                <a:solidFill>
                  <a:schemeClr val="tx1"/>
                </a:solidFill>
                <a:effectLst/>
                <a:latin typeface="Source Sans Pro" panose="020B0503030403020204" pitchFamily="34" charset="0"/>
                <a:ea typeface="Source Sans Pro" panose="020B0503030403020204" pitchFamily="34" charset="0"/>
              </a:rPr>
              <a:t>Leben in echter und tiefer Gemeinschaft; 1.Joh.1,7.</a:t>
            </a:r>
          </a:p>
          <a:p>
            <a:pPr marL="742950" indent="-742950" algn="l">
              <a:spcBef>
                <a:spcPts val="1200"/>
              </a:spcBef>
              <a:buFont typeface="+mj-lt"/>
              <a:buAutoNum type="arabicPeriod"/>
            </a:pPr>
            <a:r>
              <a:rPr lang="de-DE" altLang="de-DE" sz="3200" kern="0" dirty="0">
                <a:solidFill>
                  <a:schemeClr val="tx1"/>
                </a:solidFill>
                <a:effectLst/>
                <a:latin typeface="Source Sans Pro" panose="020B0503030403020204" pitchFamily="34" charset="0"/>
                <a:ea typeface="Source Sans Pro" panose="020B0503030403020204" pitchFamily="34" charset="0"/>
              </a:rPr>
              <a:t>Leben mit einer gesunden Selbsteinschätzung; 1.Joh.1,8-10.</a:t>
            </a:r>
          </a:p>
          <a:p>
            <a:pPr marL="742950" indent="-742950" algn="l">
              <a:spcBef>
                <a:spcPts val="1200"/>
              </a:spcBef>
              <a:buFont typeface="+mj-lt"/>
              <a:buAutoNum type="arabicPeriod"/>
            </a:pPr>
            <a:r>
              <a:rPr lang="de-DE" altLang="de-DE" sz="3200" kern="0" dirty="0">
                <a:solidFill>
                  <a:schemeClr val="tx1"/>
                </a:solidFill>
                <a:effectLst/>
                <a:latin typeface="Source Sans Pro" panose="020B0503030403020204" pitchFamily="34" charset="0"/>
                <a:ea typeface="Source Sans Pro" panose="020B0503030403020204" pitchFamily="34" charset="0"/>
              </a:rPr>
              <a:t>Leben nach einem Fiasko; 1.Joh.2,1-2.</a:t>
            </a:r>
          </a:p>
        </p:txBody>
      </p:sp>
    </p:spTree>
    <p:extLst>
      <p:ext uri="{BB962C8B-B14F-4D97-AF65-F5344CB8AC3E}">
        <p14:creationId xmlns:p14="http://schemas.microsoft.com/office/powerpoint/2010/main" val="925371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188640"/>
            <a:ext cx="10873208"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„An Folgendem könnt ihr erkennen, ob jemand sich zu Recht auf Gottes Geist beruft: Wer sich zu Jesus Christus als zu dem bekennt, der ein Mensch von Fleisch und Blut geworden ist, hat den Geist, der von Gott kommt.“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6200" y="3198167"/>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4,2</a:t>
            </a:r>
          </a:p>
        </p:txBody>
      </p:sp>
    </p:spTree>
    <p:extLst>
      <p:ext uri="{BB962C8B-B14F-4D97-AF65-F5344CB8AC3E}">
        <p14:creationId xmlns:p14="http://schemas.microsoft.com/office/powerpoint/2010/main" val="402390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188640"/>
            <a:ext cx="10873208"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Was von allem Anfang an da war, was wir gehört haben, was wir mit eigenen Augen gesehen haben, was wir angeschaut haben und betastet haben mit unseren Händen, nämlich das Wort des Lebens – davon reden wir.</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6200" y="3198167"/>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1,1</a:t>
            </a:r>
          </a:p>
        </p:txBody>
      </p:sp>
    </p:spTree>
    <p:extLst>
      <p:ext uri="{BB962C8B-B14F-4D97-AF65-F5344CB8AC3E}">
        <p14:creationId xmlns:p14="http://schemas.microsoft.com/office/powerpoint/2010/main" val="607915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26383"/>
            <a:ext cx="10801200"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Denn das Leben ist offenbar geworden, und wir haben es gesehen; wir sind Zeugen dafür und verkünden euch das unvergängliche Leben,</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das beim Vater war und sich uns offenbart hat.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24192" y="3198167"/>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1,2</a:t>
            </a:r>
          </a:p>
        </p:txBody>
      </p:sp>
    </p:spTree>
    <p:extLst>
      <p:ext uri="{BB962C8B-B14F-4D97-AF65-F5344CB8AC3E}">
        <p14:creationId xmlns:p14="http://schemas.microsoft.com/office/powerpoint/2010/main" val="332473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58901"/>
            <a:ext cx="11809312"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Was wir so gesehen und gehört haben, das verkünden wir euch, damit ihr in Gemeinschaft mit uns verbunden seid. Und die Gemeinschaft, die uns miteinander verbindet, ist zugleich Gemeinschaft mit dem Vater und mit Jesus Christus, seinem Sohn.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6200" y="342900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1,3</a:t>
            </a:r>
          </a:p>
        </p:txBody>
      </p:sp>
    </p:spTree>
    <p:extLst>
      <p:ext uri="{BB962C8B-B14F-4D97-AF65-F5344CB8AC3E}">
        <p14:creationId xmlns:p14="http://schemas.microsoft.com/office/powerpoint/2010/main" val="97118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9145016" cy="193899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Das erfüllt uns mit </a:t>
            </a:r>
            <a:r>
              <a:rPr lang="de-DE" altLang="de-DE" sz="4000" dirty="0" err="1">
                <a:solidFill>
                  <a:schemeClr val="tx1"/>
                </a:solidFill>
                <a:effectLst/>
                <a:latin typeface="Source Sans Pro" panose="020B0503030403020204" pitchFamily="34" charset="0"/>
                <a:ea typeface="Source Sans Pro" panose="020B0503030403020204" pitchFamily="34" charset="0"/>
              </a:rPr>
              <a:t>grosser</a:t>
            </a:r>
            <a:r>
              <a:rPr lang="de-DE" altLang="de-DE" sz="4000" dirty="0">
                <a:solidFill>
                  <a:schemeClr val="tx1"/>
                </a:solidFill>
                <a:effectLst/>
                <a:latin typeface="Source Sans Pro" panose="020B0503030403020204" pitchFamily="34" charset="0"/>
                <a:ea typeface="Source Sans Pro" panose="020B0503030403020204" pitchFamily="34" charset="0"/>
              </a:rPr>
              <a:t> Freude.</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Und wir schreiben euch diesen Brief, damit unsere Freude vollkommen wird.</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242088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1,4</a:t>
            </a:r>
          </a:p>
        </p:txBody>
      </p:sp>
    </p:spTree>
    <p:extLst>
      <p:ext uri="{BB962C8B-B14F-4D97-AF65-F5344CB8AC3E}">
        <p14:creationId xmlns:p14="http://schemas.microsoft.com/office/powerpoint/2010/main" val="453367485"/>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847</Words>
  <Application>Microsoft Office PowerPoint</Application>
  <PresentationFormat>Benutzerdefiniert</PresentationFormat>
  <Paragraphs>89</Paragraphs>
  <Slides>28</Slides>
  <Notes>28</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Designvorlage 'Berggipfel'</vt:lpstr>
      <vt:lpstr>Das ewige Leben wurde fassbar</vt:lpstr>
      <vt:lpstr>„Wenn wir behaupten, wir hätten nicht gesündigt, machen wir Gott zum Lügner und geben seinem Wort keinen Raum in unserem Leben.“</vt:lpstr>
      <vt:lpstr>„Wenn wir behaupten, wir hätten nicht gesündigt, machen wir Gott zum Lügner und geben seinem Wort keinen Raum in unserem Leben.“</vt:lpstr>
      <vt:lpstr>Grundlegendes zum christlichen Leben</vt:lpstr>
      <vt:lpstr>„An Folgendem könnt ihr erkennen, ob jemand sich zu Recht auf Gottes Geist beruft: Wer sich zu Jesus Christus als zu dem bekennt, der ein Mensch von Fleisch und Blut geworden ist, hat den Geist, der von Gott kommt.“</vt:lpstr>
      <vt:lpstr>Was von allem Anfang an da war, was wir gehört haben, was wir mit eigenen Augen gesehen haben, was wir angeschaut haben und betastet haben mit unseren Händen, nämlich das Wort des Lebens – davon reden wir.</vt:lpstr>
      <vt:lpstr>Denn das Leben ist offenbar geworden, und wir haben es gesehen; wir sind Zeugen dafür und verkünden euch das unvergängliche Leben, das beim Vater war und sich uns offenbart hat.</vt:lpstr>
      <vt:lpstr>Was wir so gesehen und gehört haben, das verkünden wir euch, damit ihr in Gemeinschaft mit uns verbunden seid. Und die Gemeinschaft, die uns miteinander verbindet, ist zugleich Gemeinschaft mit dem Vater und mit Jesus Christus, seinem Sohn.</vt:lpstr>
      <vt:lpstr>Das erfüllt uns mit grosser Freude. Und wir schreiben euch diesen Brief, damit unsere Freude vollkommen wird.</vt:lpstr>
      <vt:lpstr>I. Wir konnten es berühren!</vt:lpstr>
      <vt:lpstr>„Was wir gehört haben, was wir mit eigenen Augen gesehen haben, was wir angeschaut haben…“</vt:lpstr>
      <vt:lpstr>„Was von allem Anfang an da war.“</vt:lpstr>
      <vt:lpstr>„Am Anfang war das Wort; das Wort war bei Gott, und das Wort war Gott.“</vt:lpstr>
      <vt:lpstr>„Das Wort des Lebens.“</vt:lpstr>
      <vt:lpstr>„Er, der das Wort ist, wurde ein Mensch von Fleisch und Blut und lebte unter uns. Wir sahen seine Herrlichkeit, eine Herrlichkeit voller Gnade und Wahrheit, wie nur er als der einzige Sohn sie besitzt, er, der vom Vater kommt.“</vt:lpstr>
      <vt:lpstr>„So muss nun einer von den Männern, die bei uns gewesen sind die ganze Zeit über, als der Herr Jesus unter uns ein und aus gegangen ist – seit seiner Taufe durch Johannes bis zu dem Tag, an dem er von uns genommen wurde –, mit uns Zeuge seiner Auferstehung werden.“</vt:lpstr>
      <vt:lpstr>„Was von allem Anfang an da war, was wir gehört haben, was wir mit eigenen Augen gesehen haben, was wir angeschaut haben und betastet haben mit unseren Händen, nämlich das Wort des Lebens – davon reden wir.“</vt:lpstr>
      <vt:lpstr>„Schaut euch meine Hände und meine Füsse an: Ich bin es wirklich! Berührt mich und überzeugt euch selbst! Ein Geist hat doch nicht Fleisch und Knochen, wie ihr sie an mir seht.“</vt:lpstr>
      <vt:lpstr>„Wer den Sohn hat, der hat das Leben; wer den Sohn Gottes nicht hat, der hat das Leben nicht.“</vt:lpstr>
      <vt:lpstr>„Wer mein Wort hört und glaubt dem, der mich gesandt hat, der hat das ewige Leben und kommt nicht in das Gericht, sondern er ist vom Tode zum Leben hindurchgedrungen.“</vt:lpstr>
      <vt:lpstr>„Wenn du also mit deinem Mund bekennst, dass Jesus der Herr ist, und mit deinem Herzen glaubst, dass Gott ihn von den Toten auferweckt hat, wirst du gerettet werden.“</vt:lpstr>
      <vt:lpstr>II. Jetzt verkündigen wir!</vt:lpstr>
      <vt:lpstr>„Denn das Leben ist offenbar geworden, und wir haben es gesehen; wir sind Zeugen dafür und verkünden euch das unvergängliche Leben, das beim Vater war und sich uns offenbart hat.“</vt:lpstr>
      <vt:lpstr>„Ihn (Jesus Christus) habt ihr nicht gesehen und habt ihn doch lieb; und nun glaubt ihr an ihn, obwohl ihr ihn nicht seht; ihr werdet euch aber freuen mit unaussprechlicher und herrlicher Freude, wenn ihr das Ziel eures Glaubens erlangt, nämlich eure endgültige Rettung.“</vt:lpstr>
      <vt:lpstr>„Wir leben ja noch in der Zeit des Glaubens, noch nicht in der Zeit des Schauens.“</vt:lpstr>
      <vt:lpstr>Schlussgedanke</vt:lpstr>
      <vt:lpstr>„Aber auch wenn wir oder ein Engel vom Himmel euch ein Evangelium predigen würden, das anders ist, als wir es euch gepredigt haben, der sei verflucht.“</vt:lpstr>
      <vt:lpstr>„Einen andern Grund kann niemand legen als den, der gelegt ist, welcher ist Jesus Christus.“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Grundlegendes zum christlichen Leben - Teil 1/6 - Das ewige Leben wurde fassbar - Folien</dc:title>
  <dc:creator>Jürg Birnstiel</dc:creator>
  <cp:lastModifiedBy>Me</cp:lastModifiedBy>
  <cp:revision>769</cp:revision>
  <dcterms:created xsi:type="dcterms:W3CDTF">2013-11-12T15:20:47Z</dcterms:created>
  <dcterms:modified xsi:type="dcterms:W3CDTF">2022-04-14T18:12:53Z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