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9"/>
  </p:notesMasterIdLst>
  <p:handoutMasterIdLst>
    <p:handoutMasterId r:id="rId30"/>
  </p:handoutMasterIdLst>
  <p:sldIdLst>
    <p:sldId id="735" r:id="rId2"/>
    <p:sldId id="896" r:id="rId3"/>
    <p:sldId id="931" r:id="rId4"/>
    <p:sldId id="891" r:id="rId5"/>
    <p:sldId id="932" r:id="rId6"/>
    <p:sldId id="933" r:id="rId7"/>
    <p:sldId id="934" r:id="rId8"/>
    <p:sldId id="935" r:id="rId9"/>
    <p:sldId id="936" r:id="rId10"/>
    <p:sldId id="937" r:id="rId11"/>
    <p:sldId id="938" r:id="rId12"/>
    <p:sldId id="939" r:id="rId13"/>
    <p:sldId id="940" r:id="rId14"/>
    <p:sldId id="941" r:id="rId15"/>
    <p:sldId id="942" r:id="rId16"/>
    <p:sldId id="943" r:id="rId17"/>
    <p:sldId id="944" r:id="rId18"/>
    <p:sldId id="945" r:id="rId19"/>
    <p:sldId id="946" r:id="rId20"/>
    <p:sldId id="949" r:id="rId21"/>
    <p:sldId id="947" r:id="rId22"/>
    <p:sldId id="948" r:id="rId23"/>
    <p:sldId id="950" r:id="rId24"/>
    <p:sldId id="951" r:id="rId25"/>
    <p:sldId id="259" r:id="rId26"/>
    <p:sldId id="952" r:id="rId27"/>
    <p:sldId id="953" r:id="rId2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10" d="100"/>
          <a:sy n="110" d="100"/>
        </p:scale>
        <p:origin x="-1638"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240323"/>
            <a:ext cx="8880519" cy="1015663"/>
          </a:xfrm>
        </p:spPr>
        <p:txBody>
          <a:bodyPr wrap="square">
            <a:spAutoFit/>
          </a:bodyPr>
          <a:lstStyle/>
          <a:p>
            <a:pPr algn="l"/>
            <a:r>
              <a:rPr lang="de-CH" altLang="de-DE" sz="6000" dirty="0" smtClean="0">
                <a:solidFill>
                  <a:schemeClr val="tx1"/>
                </a:solidFill>
                <a:effectLst/>
                <a:latin typeface="Univers LT Std 47 Cn Lt" pitchFamily="34" charset="0"/>
              </a:rPr>
              <a:t>«Heilige» Familiengeschichten</a:t>
            </a:r>
            <a:endParaRPr lang="de-DE" altLang="de-DE" sz="6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51520" y="2060848"/>
            <a:ext cx="8712968" cy="523220"/>
          </a:xfrm>
        </p:spPr>
        <p:txBody>
          <a:bodyPr wrap="square">
            <a:spAutoFit/>
          </a:bodyPr>
          <a:lstStyle/>
          <a:p>
            <a:pPr algn="r"/>
            <a:r>
              <a:rPr lang="de-CH" altLang="de-DE" sz="2800" dirty="0" smtClean="0">
                <a:effectLst/>
                <a:latin typeface="Univers LT Std 47 Cn Lt" pitchFamily="34" charset="0"/>
              </a:rPr>
              <a:t>Gedanken zur Erziehung</a:t>
            </a:r>
            <a:endParaRPr lang="de-DE" altLang="de-DE" sz="2800" dirty="0" smtClean="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27984" y="2708920"/>
            <a:ext cx="4176464" cy="400110"/>
          </a:xfrm>
        </p:spPr>
        <p:txBody>
          <a:bodyPr wrap="square">
            <a:spAutoFit/>
          </a:bodyPr>
          <a:lstStyle/>
          <a:p>
            <a:pPr algn="r"/>
            <a:r>
              <a:rPr lang="de-CH" altLang="de-DE" sz="2000" dirty="0" smtClean="0">
                <a:effectLst/>
                <a:latin typeface="Univers LT Std 47 Cn Lt" pitchFamily="34" charset="0"/>
              </a:rPr>
              <a:t>1.Mose 37,32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8064896" cy="1200329"/>
          </a:xfrm>
        </p:spPr>
        <p:txBody>
          <a:bodyPr wrap="square">
            <a:spAutoFit/>
          </a:bodyPr>
          <a:lstStyle/>
          <a:p>
            <a:pPr algn="l"/>
            <a:r>
              <a:rPr lang="de-CH" altLang="de-DE" sz="3600" dirty="0">
                <a:solidFill>
                  <a:schemeClr val="tx1"/>
                </a:solidFill>
                <a:effectLst/>
                <a:latin typeface="Univers LT Std 47 Cn Lt" pitchFamily="34" charset="0"/>
              </a:rPr>
              <a:t>„Das haben wir gefunden! Ist es vielleicht das Gewand deines Sohnes?“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776625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996952"/>
            <a:ext cx="4176464" cy="400110"/>
          </a:xfrm>
        </p:spPr>
        <p:txBody>
          <a:bodyPr wrap="square">
            <a:spAutoFit/>
          </a:bodyPr>
          <a:lstStyle/>
          <a:p>
            <a:pPr algn="r"/>
            <a:r>
              <a:rPr lang="de-CH" altLang="de-DE" sz="2000" dirty="0" smtClean="0">
                <a:effectLst/>
                <a:latin typeface="Univers LT Std 47 Cn Lt" pitchFamily="34" charset="0"/>
              </a:rPr>
              <a:t>1.Mose 37,35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16632"/>
            <a:ext cx="8884318" cy="2862322"/>
          </a:xfrm>
        </p:spPr>
        <p:txBody>
          <a:bodyPr wrap="square">
            <a:spAutoFit/>
          </a:bodyPr>
          <a:lstStyle/>
          <a:p>
            <a:pPr algn="l"/>
            <a:r>
              <a:rPr lang="de-CH" altLang="de-DE" sz="3600" dirty="0">
                <a:solidFill>
                  <a:schemeClr val="tx1"/>
                </a:solidFill>
                <a:effectLst/>
                <a:latin typeface="Univers LT Std 47 Cn Lt" pitchFamily="34" charset="0"/>
              </a:rPr>
              <a:t>Alle seine Söhne und Töchter kamen zu ihm, um ihn zu trösten, aber er wollte sich nicht trösten lassen. „Nein“, beharrte er, „voll Kummer und Gram gehe ich zu meinem Sohn in die Totenwelt hinunter!“ So sehr hatte ihn der Verlust getroffen.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06167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00834"/>
            <a:ext cx="8712968" cy="707886"/>
          </a:xfrm>
        </p:spPr>
        <p:txBody>
          <a:bodyPr wrap="square">
            <a:spAutoFit/>
          </a:bodyPr>
          <a:lstStyle/>
          <a:p>
            <a:pPr algn="l"/>
            <a:r>
              <a:rPr lang="de-CH" altLang="de-DE" sz="4000" dirty="0" smtClean="0">
                <a:solidFill>
                  <a:schemeClr val="tx1"/>
                </a:solidFill>
                <a:effectLst/>
                <a:latin typeface="Univers LT Std 47 Cn Lt" pitchFamily="34" charset="0"/>
              </a:rPr>
              <a:t>IV.</a:t>
            </a:r>
            <a:r>
              <a:rPr lang="de-CH" altLang="de-DE" sz="4000" dirty="0">
                <a:solidFill>
                  <a:schemeClr val="tx1"/>
                </a:solidFill>
                <a:effectLst/>
                <a:latin typeface="Univers LT Std 47 Cn Lt" pitchFamily="34" charset="0"/>
              </a:rPr>
              <a:t>	Der Machtmissbrauch der Söhne Elis</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684018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27984" y="2708920"/>
            <a:ext cx="4176464" cy="400110"/>
          </a:xfrm>
        </p:spPr>
        <p:txBody>
          <a:bodyPr wrap="square">
            <a:spAutoFit/>
          </a:bodyPr>
          <a:lstStyle/>
          <a:p>
            <a:pPr algn="r"/>
            <a:r>
              <a:rPr lang="de-CH" altLang="de-DE" sz="2000" dirty="0" smtClean="0">
                <a:effectLst/>
                <a:latin typeface="Univers LT Std 47 Cn Lt" pitchFamily="34" charset="0"/>
              </a:rPr>
              <a:t>1.Samuel 2,23-24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064896" cy="2308324"/>
          </a:xfrm>
        </p:spPr>
        <p:txBody>
          <a:bodyPr wrap="square">
            <a:spAutoFit/>
          </a:bodyPr>
          <a:lstStyle/>
          <a:p>
            <a:pPr algn="l"/>
            <a:r>
              <a:rPr lang="de-CH" altLang="de-DE" sz="3600" dirty="0">
                <a:solidFill>
                  <a:schemeClr val="tx1"/>
                </a:solidFill>
                <a:effectLst/>
                <a:latin typeface="Univers LT Std 47 Cn Lt" pitchFamily="34" charset="0"/>
              </a:rPr>
              <a:t>„Warum tut ihr so etwas? Von allen Leuten höre ich nur Schlechtes über euch. Ganz Israel spricht davon, wie schlimm ihr es treibt. Das muss aufhören!“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428892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27984" y="2708920"/>
            <a:ext cx="4176464" cy="400110"/>
          </a:xfrm>
        </p:spPr>
        <p:txBody>
          <a:bodyPr wrap="square">
            <a:spAutoFit/>
          </a:bodyPr>
          <a:lstStyle/>
          <a:p>
            <a:pPr algn="r"/>
            <a:r>
              <a:rPr lang="de-CH" altLang="de-DE" sz="2000" dirty="0" smtClean="0">
                <a:effectLst/>
                <a:latin typeface="Univers LT Std 47 Cn Lt" pitchFamily="34" charset="0"/>
              </a:rPr>
              <a:t>1.Samuel 2,29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8496944" cy="3046988"/>
          </a:xfrm>
        </p:spPr>
        <p:txBody>
          <a:bodyPr wrap="square">
            <a:spAutoFit/>
          </a:bodyPr>
          <a:lstStyle/>
          <a:p>
            <a:pPr algn="l"/>
            <a:r>
              <a:rPr lang="de-CH" altLang="de-DE" sz="3200" dirty="0">
                <a:solidFill>
                  <a:schemeClr val="tx1"/>
                </a:solidFill>
                <a:effectLst/>
                <a:latin typeface="Univers LT Std 47 Cn Lt" pitchFamily="34" charset="0"/>
              </a:rPr>
              <a:t>„Warum behandelt ihr die Opfer, die mir auf meinen Befehl dargebracht werden, mit solcher Missachtung? Du, Eli, achtest deine Söhne mehr als mich und lässt zu, dass sie die besten Stücke von dem, was mein Volk mir opfert, wegnehmen, damit ihr euch daran mästen könnt.“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46211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00834"/>
            <a:ext cx="8712968" cy="707886"/>
          </a:xfrm>
        </p:spPr>
        <p:txBody>
          <a:bodyPr wrap="square">
            <a:spAutoFit/>
          </a:bodyPr>
          <a:lstStyle/>
          <a:p>
            <a:pPr algn="l"/>
            <a:r>
              <a:rPr lang="de-CH" altLang="de-DE" sz="4000" dirty="0" smtClean="0">
                <a:solidFill>
                  <a:schemeClr val="tx1"/>
                </a:solidFill>
                <a:effectLst/>
                <a:latin typeface="Univers LT Std 47 Cn Lt" pitchFamily="34" charset="0"/>
              </a:rPr>
              <a:t>V.</a:t>
            </a:r>
            <a:r>
              <a:rPr lang="de-CH" altLang="de-DE" sz="4000" dirty="0">
                <a:solidFill>
                  <a:schemeClr val="tx1"/>
                </a:solidFill>
                <a:effectLst/>
                <a:latin typeface="Univers LT Std 47 Cn Lt" pitchFamily="34" charset="0"/>
              </a:rPr>
              <a:t>	Vorbild ohne Wirkung</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537298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2924944"/>
            <a:ext cx="4176464" cy="400110"/>
          </a:xfrm>
        </p:spPr>
        <p:txBody>
          <a:bodyPr wrap="square">
            <a:spAutoFit/>
          </a:bodyPr>
          <a:lstStyle/>
          <a:p>
            <a:pPr algn="r"/>
            <a:r>
              <a:rPr lang="de-CH" altLang="de-DE" sz="2000" dirty="0" smtClean="0">
                <a:effectLst/>
                <a:latin typeface="Univers LT Std 47 Cn Lt" pitchFamily="34" charset="0"/>
              </a:rPr>
              <a:t>1.Samuel 8,3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8496944" cy="2308324"/>
          </a:xfrm>
        </p:spPr>
        <p:txBody>
          <a:bodyPr wrap="square">
            <a:spAutoFit/>
          </a:bodyPr>
          <a:lstStyle/>
          <a:p>
            <a:pPr algn="l"/>
            <a:r>
              <a:rPr lang="de-CH" altLang="de-DE" sz="3600" dirty="0">
                <a:solidFill>
                  <a:schemeClr val="tx1"/>
                </a:solidFill>
                <a:effectLst/>
                <a:latin typeface="Univers LT Std 47 Cn Lt" pitchFamily="34" charset="0"/>
              </a:rPr>
              <a:t>„Die Söhne Samuels, Joel und </a:t>
            </a:r>
            <a:r>
              <a:rPr lang="de-CH" altLang="de-DE" sz="3600" dirty="0" err="1">
                <a:solidFill>
                  <a:schemeClr val="tx1"/>
                </a:solidFill>
                <a:effectLst/>
                <a:latin typeface="Univers LT Std 47 Cn Lt" pitchFamily="34" charset="0"/>
              </a:rPr>
              <a:t>Abija</a:t>
            </a:r>
            <a:r>
              <a:rPr lang="de-CH" altLang="de-DE" sz="3600" dirty="0">
                <a:solidFill>
                  <a:schemeClr val="tx1"/>
                </a:solidFill>
                <a:effectLst/>
                <a:latin typeface="Univers LT Std 47 Cn Lt" pitchFamily="34" charset="0"/>
              </a:rPr>
              <a:t>, folgten nicht dem Vorbild ihres Vaters, sondern suchten sich zu bereichern. Sie liessen sich durch Bestechung in ihrem Urteil beeinflussen.“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073064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2924944"/>
            <a:ext cx="4176464" cy="400110"/>
          </a:xfrm>
        </p:spPr>
        <p:txBody>
          <a:bodyPr wrap="square">
            <a:spAutoFit/>
          </a:bodyPr>
          <a:lstStyle/>
          <a:p>
            <a:pPr algn="r"/>
            <a:r>
              <a:rPr lang="de-CH" altLang="de-DE" sz="2000" dirty="0" smtClean="0">
                <a:effectLst/>
                <a:latin typeface="Univers LT Std 47 Cn Lt" pitchFamily="34" charset="0"/>
              </a:rPr>
              <a:t>1.Samuel 8,5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8496944" cy="2308324"/>
          </a:xfrm>
        </p:spPr>
        <p:txBody>
          <a:bodyPr wrap="square">
            <a:spAutoFit/>
          </a:bodyPr>
          <a:lstStyle/>
          <a:p>
            <a:pPr algn="l"/>
            <a:r>
              <a:rPr lang="de-CH" altLang="de-DE" sz="3600" dirty="0">
                <a:solidFill>
                  <a:schemeClr val="tx1"/>
                </a:solidFill>
                <a:effectLst/>
                <a:latin typeface="Univers LT Std 47 Cn Lt" pitchFamily="34" charset="0"/>
              </a:rPr>
              <a:t>„Du bist alt geworden und deine Söhne folgen nicht deinem Beispiel. Setze deshalb einen König über uns ein, der bei uns für Recht sorgt, wie es bei allen Völkern üblich ist!“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375330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00834"/>
            <a:ext cx="8712968" cy="707886"/>
          </a:xfrm>
        </p:spPr>
        <p:txBody>
          <a:bodyPr wrap="square">
            <a:spAutoFit/>
          </a:bodyPr>
          <a:lstStyle/>
          <a:p>
            <a:pPr algn="l"/>
            <a:r>
              <a:rPr lang="de-CH" altLang="de-DE" sz="4000" dirty="0" smtClean="0">
                <a:solidFill>
                  <a:schemeClr val="tx1"/>
                </a:solidFill>
                <a:effectLst/>
                <a:latin typeface="Univers LT Std 47 Cn Lt" pitchFamily="34" charset="0"/>
              </a:rPr>
              <a:t>VI.</a:t>
            </a:r>
            <a:r>
              <a:rPr lang="de-CH" altLang="de-DE" sz="4000" dirty="0">
                <a:solidFill>
                  <a:schemeClr val="tx1"/>
                </a:solidFill>
                <a:effectLst/>
                <a:latin typeface="Univers LT Std 47 Cn Lt" pitchFamily="34" charset="0"/>
              </a:rPr>
              <a:t>	Eigenverantwortlich leben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984711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2924944"/>
            <a:ext cx="4176464" cy="400110"/>
          </a:xfrm>
        </p:spPr>
        <p:txBody>
          <a:bodyPr wrap="square">
            <a:spAutoFit/>
          </a:bodyPr>
          <a:lstStyle/>
          <a:p>
            <a:pPr algn="r"/>
            <a:r>
              <a:rPr lang="de-CH" altLang="de-DE" sz="2000" dirty="0" smtClean="0">
                <a:effectLst/>
                <a:latin typeface="Univers LT Std 47 Cn Lt" pitchFamily="34" charset="0"/>
              </a:rPr>
              <a:t>Hesekiel 18,19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496944" cy="1200329"/>
          </a:xfrm>
        </p:spPr>
        <p:txBody>
          <a:bodyPr wrap="square">
            <a:spAutoFit/>
          </a:bodyPr>
          <a:lstStyle/>
          <a:p>
            <a:pPr algn="l"/>
            <a:r>
              <a:rPr lang="de-CH" altLang="de-DE" sz="3600" dirty="0">
                <a:solidFill>
                  <a:schemeClr val="tx1"/>
                </a:solidFill>
                <a:effectLst/>
                <a:latin typeface="Univers LT Std 47 Cn Lt" pitchFamily="34" charset="0"/>
              </a:rPr>
              <a:t>Ihr sagt: „Warum soll denn ein Sohn </a:t>
            </a:r>
            <a:r>
              <a:rPr lang="de-CH" altLang="de-DE" sz="3600" dirty="0" smtClean="0">
                <a:solidFill>
                  <a:schemeClr val="tx1"/>
                </a:solidFill>
                <a:effectLst/>
                <a:latin typeface="Univers LT Std 47 Cn Lt" pitchFamily="34" charset="0"/>
              </a:rPr>
              <a:t>nicht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die </a:t>
            </a:r>
            <a:r>
              <a:rPr lang="de-CH" altLang="de-DE" sz="3600" dirty="0">
                <a:solidFill>
                  <a:schemeClr val="tx1"/>
                </a:solidFill>
                <a:effectLst/>
                <a:latin typeface="Univers LT Std 47 Cn Lt" pitchFamily="34" charset="0"/>
              </a:rPr>
              <a:t>Schuld seines Vaters tragen?“ </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69660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8784976" cy="646331"/>
          </a:xfrm>
        </p:spPr>
        <p:txBody>
          <a:bodyPr wrap="square">
            <a:spAutoFit/>
          </a:bodyPr>
          <a:lstStyle/>
          <a:p>
            <a:pPr algn="l"/>
            <a:r>
              <a:rPr lang="de-DE" altLang="de-DE" sz="3600" dirty="0" smtClean="0">
                <a:solidFill>
                  <a:schemeClr val="tx1"/>
                </a:solidFill>
                <a:effectLst/>
                <a:latin typeface="Univers LT Std 47 Cn Lt" pitchFamily="34" charset="0"/>
              </a:rPr>
              <a:t>I. </a:t>
            </a:r>
            <a:r>
              <a:rPr lang="de-CH" altLang="de-DE" sz="3600" dirty="0">
                <a:solidFill>
                  <a:schemeClr val="tx1"/>
                </a:solidFill>
                <a:effectLst/>
                <a:latin typeface="Univers LT Std 47 Cn Lt" pitchFamily="34" charset="0"/>
              </a:rPr>
              <a:t>Ein Mörder in der </a:t>
            </a:r>
            <a:r>
              <a:rPr lang="de-CH" altLang="de-DE" sz="3600" dirty="0" smtClean="0">
                <a:solidFill>
                  <a:schemeClr val="tx1"/>
                </a:solidFill>
                <a:effectLst/>
                <a:latin typeface="Univers LT Std 47 Cn Lt" pitchFamily="34" charset="0"/>
              </a:rPr>
              <a:t>eigenen Familie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2996952"/>
            <a:ext cx="4176464" cy="400110"/>
          </a:xfrm>
        </p:spPr>
        <p:txBody>
          <a:bodyPr wrap="square">
            <a:spAutoFit/>
          </a:bodyPr>
          <a:lstStyle/>
          <a:p>
            <a:pPr algn="r"/>
            <a:r>
              <a:rPr lang="de-CH" altLang="de-DE" sz="2000" dirty="0" smtClean="0">
                <a:effectLst/>
                <a:latin typeface="Univers LT Std 47 Cn Lt" pitchFamily="34" charset="0"/>
              </a:rPr>
              <a:t>2.Mose 18,20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8738"/>
            <a:ext cx="8496944" cy="3416320"/>
          </a:xfrm>
        </p:spPr>
        <p:txBody>
          <a:bodyPr wrap="square">
            <a:spAutoFit/>
          </a:bodyPr>
          <a:lstStyle/>
          <a:p>
            <a:pPr algn="l"/>
            <a:r>
              <a:rPr lang="de-CH" altLang="de-DE" sz="3600" dirty="0">
                <a:solidFill>
                  <a:schemeClr val="tx1"/>
                </a:solidFill>
                <a:effectLst/>
                <a:latin typeface="Univers LT Std 47 Cn Lt" pitchFamily="34" charset="0"/>
              </a:rPr>
              <a:t>„Nur wer sündigt, der soll sterben. Der Sohn soll nicht tragen die Schuld des Vaters, und der Vater soll nicht tragen die Schuld des Sohnes, sondern die Gerechtigkeit des Gerechten soll ihm allein zugute kommen, und die Ungerechtigkeit des Ungerechten soll auf ihm allein liegen.“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616796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996952"/>
            <a:ext cx="4176464" cy="400110"/>
          </a:xfrm>
        </p:spPr>
        <p:txBody>
          <a:bodyPr wrap="square">
            <a:spAutoFit/>
          </a:bodyPr>
          <a:lstStyle/>
          <a:p>
            <a:pPr algn="r"/>
            <a:r>
              <a:rPr lang="de-CH" altLang="de-DE" sz="2000" dirty="0" smtClean="0">
                <a:effectLst/>
                <a:latin typeface="Univers LT Std 47 Cn Lt" pitchFamily="34" charset="0"/>
              </a:rPr>
              <a:t>Hesekiel 18,20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2680"/>
            <a:ext cx="8496944" cy="3416320"/>
          </a:xfrm>
        </p:spPr>
        <p:txBody>
          <a:bodyPr wrap="square">
            <a:spAutoFit/>
          </a:bodyPr>
          <a:lstStyle/>
          <a:p>
            <a:pPr algn="l"/>
            <a:r>
              <a:rPr lang="de-CH" altLang="de-DE" sz="3600" dirty="0">
                <a:solidFill>
                  <a:schemeClr val="tx1"/>
                </a:solidFill>
                <a:effectLst/>
                <a:latin typeface="Univers LT Std 47 Cn Lt" pitchFamily="34" charset="0"/>
              </a:rPr>
              <a:t>„Nur wer sündigt, der soll sterben. Der Sohn soll nicht tragen die Schuld des Vaters, und der Vater soll nicht tragen die Schuld des Sohnes, sondern die Gerechtigkeit des Gerechten soll ihm allein zugute kommen, und die Ungerechtigkeit des Ungerechten soll auf ihm allein liegen.“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597895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996952"/>
            <a:ext cx="4176464" cy="400110"/>
          </a:xfrm>
        </p:spPr>
        <p:txBody>
          <a:bodyPr wrap="square">
            <a:spAutoFit/>
          </a:bodyPr>
          <a:lstStyle/>
          <a:p>
            <a:pPr algn="r"/>
            <a:r>
              <a:rPr lang="de-CH" altLang="de-DE" sz="2000" dirty="0" smtClean="0">
                <a:effectLst/>
                <a:latin typeface="Univers LT Std 47 Cn Lt" pitchFamily="34" charset="0"/>
              </a:rPr>
              <a:t>Hesekiel 18,23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704856" cy="2308324"/>
          </a:xfrm>
        </p:spPr>
        <p:txBody>
          <a:bodyPr wrap="square">
            <a:spAutoFit/>
          </a:bodyPr>
          <a:lstStyle/>
          <a:p>
            <a:pPr algn="l"/>
            <a:r>
              <a:rPr lang="de-CH" altLang="de-DE" sz="3600" dirty="0">
                <a:solidFill>
                  <a:schemeClr val="tx1"/>
                </a:solidFill>
                <a:effectLst/>
                <a:latin typeface="Univers LT Std 47 Cn Lt" pitchFamily="34" charset="0"/>
              </a:rPr>
              <a:t>„Meinst du, dass ich Gefallen habe am Tode des Gottlosen, spricht Gott der Herr, und nicht vielmehr daran, dass er sich bekehrt von seinen Wegen und am Leben bleibt?“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722332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780928"/>
            <a:ext cx="4176464" cy="400110"/>
          </a:xfrm>
        </p:spPr>
        <p:txBody>
          <a:bodyPr wrap="square">
            <a:spAutoFit/>
          </a:bodyPr>
          <a:lstStyle/>
          <a:p>
            <a:pPr algn="r"/>
            <a:r>
              <a:rPr lang="de-CH" altLang="de-DE" sz="2000" dirty="0" smtClean="0">
                <a:effectLst/>
                <a:latin typeface="Univers LT Std 47 Cn Lt" pitchFamily="34" charset="0"/>
              </a:rPr>
              <a:t>2.Korinther-Brief 5,20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62622"/>
            <a:ext cx="7704856" cy="2862322"/>
          </a:xfrm>
        </p:spPr>
        <p:txBody>
          <a:bodyPr wrap="square">
            <a:spAutoFit/>
          </a:bodyPr>
          <a:lstStyle/>
          <a:p>
            <a:pPr algn="l"/>
            <a:r>
              <a:rPr lang="de-CH" altLang="de-DE" sz="3600" dirty="0">
                <a:solidFill>
                  <a:schemeClr val="tx1"/>
                </a:solidFill>
                <a:effectLst/>
                <a:latin typeface="Univers LT Std 47 Cn Lt" pitchFamily="34" charset="0"/>
              </a:rPr>
              <a:t>„Wir treten im Auftrag von Christus als seine Gesandten auf; Gott selbst ist es, der die Menschen durch uns zur Umkehr ruft. Wir bitten im Namen von Christus: Nehmt die Versöhnung an, die Gott euch anbietet!“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46466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780928"/>
            <a:ext cx="4176464" cy="400110"/>
          </a:xfrm>
        </p:spPr>
        <p:txBody>
          <a:bodyPr wrap="square">
            <a:spAutoFit/>
          </a:bodyPr>
          <a:lstStyle/>
          <a:p>
            <a:pPr algn="r"/>
            <a:r>
              <a:rPr lang="de-CH" altLang="de-DE" sz="2000" dirty="0" smtClean="0">
                <a:effectLst/>
                <a:latin typeface="Univers LT Std 47 Cn Lt" pitchFamily="34" charset="0"/>
              </a:rPr>
              <a:t>2.Korinther-Brief 5,21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62622"/>
            <a:ext cx="7704856" cy="2862322"/>
          </a:xfrm>
        </p:spPr>
        <p:txBody>
          <a:bodyPr wrap="square">
            <a:spAutoFit/>
          </a:bodyPr>
          <a:lstStyle/>
          <a:p>
            <a:pPr algn="l"/>
            <a:r>
              <a:rPr lang="de-CH" altLang="de-DE" sz="3600" dirty="0">
                <a:solidFill>
                  <a:schemeClr val="tx1"/>
                </a:solidFill>
                <a:effectLst/>
                <a:latin typeface="Univers LT Std 47 Cn Lt" pitchFamily="34" charset="0"/>
              </a:rPr>
              <a:t>„Jesus, der ohne jede Sünde war, hat Gott für uns zur Sünde gemacht, damit wir durch die Verbindung mit ihm die Gerechtigkeit bekommen, mit der wir vor Gott bestehen können.“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795551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88756"/>
            <a:ext cx="8568952" cy="1107996"/>
          </a:xfrm>
        </p:spPr>
        <p:txBody>
          <a:bodyPr wrap="square">
            <a:spAutoFit/>
          </a:bodyPr>
          <a:lstStyle/>
          <a:p>
            <a:pPr algn="l"/>
            <a:r>
              <a:rPr lang="de-DE" altLang="de-DE" sz="6600" dirty="0" smtClean="0">
                <a:solidFill>
                  <a:schemeClr val="tx1"/>
                </a:solidFill>
                <a:effectLst/>
                <a:latin typeface="Univers LT Std 47 Cn Lt" pitchFamily="34" charset="0"/>
              </a:rPr>
              <a:t>Schlussgedanke</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780928"/>
            <a:ext cx="4176464" cy="400110"/>
          </a:xfrm>
        </p:spPr>
        <p:txBody>
          <a:bodyPr wrap="square">
            <a:spAutoFit/>
          </a:bodyPr>
          <a:lstStyle/>
          <a:p>
            <a:pPr algn="r"/>
            <a:r>
              <a:rPr lang="de-CH" altLang="de-DE" sz="2000" dirty="0" smtClean="0">
                <a:effectLst/>
                <a:latin typeface="Univers LT Std 47 Cn Lt" pitchFamily="34" charset="0"/>
              </a:rPr>
              <a:t>2.Korinther-Brief 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704856" cy="2308324"/>
          </a:xfrm>
        </p:spPr>
        <p:txBody>
          <a:bodyPr wrap="square">
            <a:spAutoFit/>
          </a:bodyPr>
          <a:lstStyle/>
          <a:p>
            <a:pPr algn="l"/>
            <a:r>
              <a:rPr lang="de-CH" altLang="de-DE" sz="3600" dirty="0">
                <a:solidFill>
                  <a:schemeClr val="tx1"/>
                </a:solidFill>
                <a:effectLst/>
                <a:latin typeface="Univers LT Std 47 Cn Lt" pitchFamily="34" charset="0"/>
              </a:rPr>
              <a:t>„Gepriesen sei Gott, der Vater unseres Herrn Jesus Christus! Denn er ist ein Vater, der sich erbarmt, und ein Gott, der auf jede erdenkliche Weise tröstet und ermutigt.“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631644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780928"/>
            <a:ext cx="4176464" cy="400110"/>
          </a:xfrm>
        </p:spPr>
        <p:txBody>
          <a:bodyPr wrap="square">
            <a:spAutoFit/>
          </a:bodyPr>
          <a:lstStyle/>
          <a:p>
            <a:pPr algn="r"/>
            <a:r>
              <a:rPr lang="de-CH" altLang="de-DE" sz="2000" dirty="0" smtClean="0">
                <a:effectLst/>
                <a:latin typeface="Univers LT Std 47 Cn Lt" pitchFamily="34" charset="0"/>
              </a:rPr>
              <a:t>2.Korinther-Brief 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416824" cy="1754326"/>
          </a:xfrm>
        </p:spPr>
        <p:txBody>
          <a:bodyPr wrap="square">
            <a:spAutoFit/>
          </a:bodyPr>
          <a:lstStyle/>
          <a:p>
            <a:pPr algn="l"/>
            <a:r>
              <a:rPr lang="de-CH" altLang="de-DE" sz="3600" dirty="0">
                <a:solidFill>
                  <a:schemeClr val="tx1"/>
                </a:solidFill>
                <a:effectLst/>
                <a:latin typeface="Univers LT Std 47 Cn Lt" pitchFamily="34" charset="0"/>
              </a:rPr>
              <a:t>„Denn Gott ist ein Vater, der sich erbarmt, und ein Gott, der auf jede erdenkliche Weise tröstet und ermutigt.“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91532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27984" y="2708920"/>
            <a:ext cx="4176464" cy="400110"/>
          </a:xfrm>
        </p:spPr>
        <p:txBody>
          <a:bodyPr wrap="square">
            <a:spAutoFit/>
          </a:bodyPr>
          <a:lstStyle/>
          <a:p>
            <a:pPr algn="r"/>
            <a:r>
              <a:rPr lang="de-CH" altLang="de-DE" sz="2000" dirty="0" smtClean="0">
                <a:effectLst/>
                <a:latin typeface="Univers LT Std 47 Cn Lt" pitchFamily="34" charset="0"/>
              </a:rPr>
              <a:t>1.Mose 4,7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62622"/>
            <a:ext cx="8064896" cy="2862322"/>
          </a:xfrm>
        </p:spPr>
        <p:txBody>
          <a:bodyPr wrap="square">
            <a:spAutoFit/>
          </a:bodyPr>
          <a:lstStyle/>
          <a:p>
            <a:pPr algn="l"/>
            <a:r>
              <a:rPr lang="de-CH" altLang="de-DE" sz="3600" dirty="0">
                <a:solidFill>
                  <a:schemeClr val="tx1"/>
                </a:solidFill>
                <a:effectLst/>
                <a:latin typeface="Univers LT Std 47 Cn Lt" pitchFamily="34" charset="0"/>
              </a:rPr>
              <a:t>„Wenn du Gutes im Sinn hast, kannst du den Kopf frei erheben; aber wenn du Böses planst, lauert die Sünde vor der Tür deines Herzens und will dich verschlingen. Du musst Herr über sie sein!“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36342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00834"/>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 </a:t>
            </a:r>
            <a:r>
              <a:rPr lang="de-CH" altLang="de-DE" sz="4000" dirty="0" smtClean="0">
                <a:solidFill>
                  <a:schemeClr val="tx1"/>
                </a:solidFill>
                <a:effectLst/>
                <a:latin typeface="Univers LT Std 47 Cn Lt" pitchFamily="34" charset="0"/>
              </a:rPr>
              <a:t>Den </a:t>
            </a:r>
            <a:r>
              <a:rPr lang="de-CH" altLang="de-DE" sz="4000" dirty="0">
                <a:solidFill>
                  <a:schemeClr val="tx1"/>
                </a:solidFill>
                <a:effectLst/>
                <a:latin typeface="Univers LT Std 47 Cn Lt" pitchFamily="34" charset="0"/>
              </a:rPr>
              <a:t>Vater ins Unglück gestürzt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27984" y="2708920"/>
            <a:ext cx="4176464" cy="400110"/>
          </a:xfrm>
        </p:spPr>
        <p:txBody>
          <a:bodyPr wrap="square">
            <a:spAutoFit/>
          </a:bodyPr>
          <a:lstStyle/>
          <a:p>
            <a:pPr algn="r"/>
            <a:r>
              <a:rPr lang="de-CH" altLang="de-DE" sz="2000" dirty="0" smtClean="0">
                <a:effectLst/>
                <a:latin typeface="Univers LT Std 47 Cn Lt" pitchFamily="34" charset="0"/>
              </a:rPr>
              <a:t>1.Mose 34,8-9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064896" cy="2308324"/>
          </a:xfrm>
        </p:spPr>
        <p:txBody>
          <a:bodyPr wrap="square">
            <a:spAutoFit/>
          </a:bodyPr>
          <a:lstStyle/>
          <a:p>
            <a:pPr algn="l"/>
            <a:r>
              <a:rPr lang="de-CH" altLang="de-DE" sz="3600" dirty="0">
                <a:solidFill>
                  <a:schemeClr val="tx1"/>
                </a:solidFill>
                <a:effectLst/>
                <a:latin typeface="Univers LT Std 47 Cn Lt" pitchFamily="34" charset="0"/>
              </a:rPr>
              <a:t>„Mein Sohn </a:t>
            </a:r>
            <a:r>
              <a:rPr lang="de-CH" altLang="de-DE" sz="3600" dirty="0" err="1">
                <a:solidFill>
                  <a:schemeClr val="tx1"/>
                </a:solidFill>
                <a:effectLst/>
                <a:latin typeface="Univers LT Std 47 Cn Lt" pitchFamily="34" charset="0"/>
              </a:rPr>
              <a:t>Sichem</a:t>
            </a:r>
            <a:r>
              <a:rPr lang="de-CH" altLang="de-DE" sz="3600" dirty="0">
                <a:solidFill>
                  <a:schemeClr val="tx1"/>
                </a:solidFill>
                <a:effectLst/>
                <a:latin typeface="Univers LT Std 47 Cn Lt" pitchFamily="34" charset="0"/>
              </a:rPr>
              <a:t> liebt </a:t>
            </a:r>
            <a:r>
              <a:rPr lang="de-CH" altLang="de-DE" sz="3600" dirty="0" smtClean="0">
                <a:solidFill>
                  <a:schemeClr val="tx1"/>
                </a:solidFill>
                <a:effectLst/>
                <a:latin typeface="Univers LT Std 47 Cn Lt" pitchFamily="34" charset="0"/>
              </a:rPr>
              <a:t>Dina; </a:t>
            </a:r>
            <a:r>
              <a:rPr lang="de-CH" altLang="de-DE" sz="3600" dirty="0">
                <a:solidFill>
                  <a:schemeClr val="tx1"/>
                </a:solidFill>
                <a:effectLst/>
                <a:latin typeface="Univers LT Std 47 Cn Lt" pitchFamily="34" charset="0"/>
              </a:rPr>
              <a:t>gebt sie ihm doch zur Frau! Warum sollen wir uns nicht miteinander verschwägern? Gebt uns eure Töchter, und heiratet ihr unsere Töchter!“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67459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2924944"/>
            <a:ext cx="4176464" cy="400110"/>
          </a:xfrm>
        </p:spPr>
        <p:txBody>
          <a:bodyPr wrap="square">
            <a:spAutoFit/>
          </a:bodyPr>
          <a:lstStyle/>
          <a:p>
            <a:pPr algn="r"/>
            <a:r>
              <a:rPr lang="de-CH" altLang="de-DE" sz="2000" dirty="0" smtClean="0">
                <a:effectLst/>
                <a:latin typeface="Univers LT Std 47 Cn Lt" pitchFamily="34" charset="0"/>
              </a:rPr>
              <a:t>1.Mose 34,11-12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064896" cy="2862322"/>
          </a:xfrm>
        </p:spPr>
        <p:txBody>
          <a:bodyPr wrap="square">
            <a:spAutoFit/>
          </a:bodyPr>
          <a:lstStyle/>
          <a:p>
            <a:pPr algn="l"/>
            <a:r>
              <a:rPr lang="de-CH" altLang="de-DE" sz="3600" dirty="0">
                <a:solidFill>
                  <a:schemeClr val="tx1"/>
                </a:solidFill>
                <a:effectLst/>
                <a:latin typeface="Univers LT Std 47 Cn Lt" pitchFamily="34" charset="0"/>
              </a:rPr>
              <a:t>„Schlagt meine Bitte nicht ab! Ich will euch alles geben, was ihr verlangt.  Ihr könnt den Brautpreis und die Hochzeitsgabe für die Braut so hoch ansetzen, wie ihr wollt; ich zahle alles, wenn ich nur das Mädchen zur Frau bekomme.“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586799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996952"/>
            <a:ext cx="4176464" cy="400110"/>
          </a:xfrm>
        </p:spPr>
        <p:txBody>
          <a:bodyPr wrap="square">
            <a:spAutoFit/>
          </a:bodyPr>
          <a:lstStyle/>
          <a:p>
            <a:pPr algn="r"/>
            <a:r>
              <a:rPr lang="de-CH" altLang="de-DE" sz="2000" dirty="0" smtClean="0">
                <a:effectLst/>
                <a:latin typeface="Univers LT Std 47 Cn Lt" pitchFamily="34" charset="0"/>
              </a:rPr>
              <a:t>1.Mose 34,30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5095"/>
            <a:ext cx="9036496" cy="3416320"/>
          </a:xfrm>
        </p:spPr>
        <p:txBody>
          <a:bodyPr wrap="square">
            <a:spAutoFit/>
          </a:bodyPr>
          <a:lstStyle/>
          <a:p>
            <a:pPr algn="l"/>
            <a:r>
              <a:rPr lang="de-CH" altLang="de-DE" sz="3600" dirty="0">
                <a:solidFill>
                  <a:schemeClr val="tx1"/>
                </a:solidFill>
                <a:effectLst/>
                <a:latin typeface="Univers LT Std 47 Cn Lt" pitchFamily="34" charset="0"/>
              </a:rPr>
              <a:t>„Ihr habt mich ins Unglück gebracht! Die Bewohner des Landes, die Kanaaniter und die </a:t>
            </a:r>
            <a:r>
              <a:rPr lang="de-CH" altLang="de-DE" sz="3600" dirty="0" err="1">
                <a:solidFill>
                  <a:schemeClr val="tx1"/>
                </a:solidFill>
                <a:effectLst/>
                <a:latin typeface="Univers LT Std 47 Cn Lt" pitchFamily="34" charset="0"/>
              </a:rPr>
              <a:t>Perisiter</a:t>
            </a:r>
            <a:r>
              <a:rPr lang="de-CH" altLang="de-DE" sz="3600" dirty="0">
                <a:solidFill>
                  <a:schemeClr val="tx1"/>
                </a:solidFill>
                <a:effectLst/>
                <a:latin typeface="Univers LT Std 47 Cn Lt" pitchFamily="34" charset="0"/>
              </a:rPr>
              <a:t>, werden mich jetzt hassen wie einen Todfeind. Ich habe nur eine Hand voll Leute. Wenn sich alle gegen uns zusammentun, ist es um uns geschehen; sie bringen mich um mit meiner ganzen Familie!“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37736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00834"/>
            <a:ext cx="8712968" cy="707886"/>
          </a:xfrm>
        </p:spPr>
        <p:txBody>
          <a:bodyPr wrap="square">
            <a:spAutoFit/>
          </a:bodyPr>
          <a:lstStyle/>
          <a:p>
            <a:pPr algn="l"/>
            <a:r>
              <a:rPr lang="de-CH" altLang="de-DE" sz="4000" dirty="0" smtClean="0">
                <a:solidFill>
                  <a:schemeClr val="tx1"/>
                </a:solidFill>
                <a:effectLst/>
                <a:latin typeface="Univers LT Std 47 Cn Lt" pitchFamily="34" charset="0"/>
              </a:rPr>
              <a:t>III</a:t>
            </a:r>
            <a:r>
              <a:rPr lang="de-CH" altLang="de-DE" sz="4000" dirty="0">
                <a:solidFill>
                  <a:schemeClr val="tx1"/>
                </a:solidFill>
                <a:effectLst/>
                <a:latin typeface="Univers LT Std 47 Cn Lt" pitchFamily="34" charset="0"/>
              </a:rPr>
              <a:t>.	Das dunkle Familiengeheimnis</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00412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27984" y="2708920"/>
            <a:ext cx="4176464" cy="400110"/>
          </a:xfrm>
        </p:spPr>
        <p:txBody>
          <a:bodyPr wrap="square">
            <a:spAutoFit/>
          </a:bodyPr>
          <a:lstStyle/>
          <a:p>
            <a:pPr algn="r"/>
            <a:r>
              <a:rPr lang="de-CH" altLang="de-DE" sz="2000" dirty="0" smtClean="0">
                <a:effectLst/>
                <a:latin typeface="Univers LT Std 47 Cn Lt" pitchFamily="34" charset="0"/>
              </a:rPr>
              <a:t>1.Mose 37,3-4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064896" cy="2308324"/>
          </a:xfrm>
        </p:spPr>
        <p:txBody>
          <a:bodyPr wrap="square">
            <a:spAutoFit/>
          </a:bodyPr>
          <a:lstStyle/>
          <a:p>
            <a:pPr algn="l"/>
            <a:r>
              <a:rPr lang="de-CH" altLang="de-DE" sz="3600" dirty="0">
                <a:solidFill>
                  <a:schemeClr val="tx1"/>
                </a:solidFill>
                <a:effectLst/>
                <a:latin typeface="Univers LT Std 47 Cn Lt" pitchFamily="34" charset="0"/>
              </a:rPr>
              <a:t>„Als seine Brüder sahen, dass der Vater ihn mehr liebte als sie alle, begannen sie ihn zu hassen und konnten kein freundliches Wort mehr mit ihm reden.“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14712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814</Words>
  <Application>Microsoft Office PowerPoint</Application>
  <PresentationFormat>Bildschirmpräsentation (4:3)</PresentationFormat>
  <Paragraphs>74</Paragraphs>
  <Slides>27</Slides>
  <Notes>27</Notes>
  <HiddenSlides>0</HiddenSlides>
  <MMClips>0</MMClips>
  <ScaleCrop>false</ScaleCrop>
  <HeadingPairs>
    <vt:vector size="4" baseType="variant">
      <vt:variant>
        <vt:lpstr>Design</vt:lpstr>
      </vt:variant>
      <vt:variant>
        <vt:i4>1</vt:i4>
      </vt:variant>
      <vt:variant>
        <vt:lpstr>Folientitel</vt:lpstr>
      </vt:variant>
      <vt:variant>
        <vt:i4>27</vt:i4>
      </vt:variant>
    </vt:vector>
  </HeadingPairs>
  <TitlesOfParts>
    <vt:vector size="28" baseType="lpstr">
      <vt:lpstr>Designvorlage 'Berggipfel'</vt:lpstr>
      <vt:lpstr>«Heilige» Familiengeschichten</vt:lpstr>
      <vt:lpstr>I. Ein Mörder in der eigenen Familie</vt:lpstr>
      <vt:lpstr>„Wenn du Gutes im Sinn hast, kannst du den Kopf frei erheben; aber wenn du Böses planst, lauert die Sünde vor der Tür deines Herzens und will dich verschlingen. Du musst Herr über sie sein!“</vt:lpstr>
      <vt:lpstr>II. Den Vater ins Unglück gestürzt</vt:lpstr>
      <vt:lpstr>„Mein Sohn Sichem liebt Dina; gebt sie ihm doch zur Frau! Warum sollen wir uns nicht miteinander verschwägern? Gebt uns eure Töchter, und heiratet ihr unsere Töchter!“</vt:lpstr>
      <vt:lpstr>„Schlagt meine Bitte nicht ab! Ich will euch alles geben, was ihr verlangt.  Ihr könnt den Brautpreis und die Hochzeitsgabe für die Braut so hoch ansetzen, wie ihr wollt; ich zahle alles, wenn ich nur das Mädchen zur Frau bekomme.“</vt:lpstr>
      <vt:lpstr>„Ihr habt mich ins Unglück gebracht! Die Bewohner des Landes, die Kanaaniter und die Perisiter, werden mich jetzt hassen wie einen Todfeind. Ich habe nur eine Hand voll Leute. Wenn sich alle gegen uns zusammentun, ist es um uns geschehen; sie bringen mich um mit meiner ganzen Familie!“</vt:lpstr>
      <vt:lpstr>III. Das dunkle Familiengeheimnis</vt:lpstr>
      <vt:lpstr>„Als seine Brüder sahen, dass der Vater ihn mehr liebte als sie alle, begannen sie ihn zu hassen und konnten kein freundliches Wort mehr mit ihm reden.“</vt:lpstr>
      <vt:lpstr>„Das haben wir gefunden! Ist es vielleicht das Gewand deines Sohnes?“</vt:lpstr>
      <vt:lpstr>Alle seine Söhne und Töchter kamen zu ihm, um ihn zu trösten, aber er wollte sich nicht trösten lassen. „Nein“, beharrte er, „voll Kummer und Gram gehe ich zu meinem Sohn in die Totenwelt hinunter!“ So sehr hatte ihn der Verlust getroffen.</vt:lpstr>
      <vt:lpstr>IV. Der Machtmissbrauch der Söhne Elis</vt:lpstr>
      <vt:lpstr>„Warum tut ihr so etwas? Von allen Leuten höre ich nur Schlechtes über euch. Ganz Israel spricht davon, wie schlimm ihr es treibt. Das muss aufhören!“</vt:lpstr>
      <vt:lpstr>„Warum behandelt ihr die Opfer, die mir auf meinen Befehl dargebracht werden, mit solcher Missachtung? Du, Eli, achtest deine Söhne mehr als mich und lässt zu, dass sie die besten Stücke von dem, was mein Volk mir opfert, wegnehmen, damit ihr euch daran mästen könnt.“</vt:lpstr>
      <vt:lpstr>V. Vorbild ohne Wirkung</vt:lpstr>
      <vt:lpstr>„Die Söhne Samuels, Joel und Abija, folgten nicht dem Vorbild ihres Vaters, sondern suchten sich zu bereichern. Sie liessen sich durch Bestechung in ihrem Urteil beeinflussen.“</vt:lpstr>
      <vt:lpstr>„Du bist alt geworden und deine Söhne folgen nicht deinem Beispiel. Setze deshalb einen König über uns ein, der bei uns für Recht sorgt, wie es bei allen Völkern üblich ist!“</vt:lpstr>
      <vt:lpstr>VI. Eigenverantwortlich leben</vt:lpstr>
      <vt:lpstr>Ihr sagt: „Warum soll denn ein Sohn nicht die Schuld seines Vaters tragen?“ </vt:lpstr>
      <vt:lpstr>„Nur wer sündigt, der soll sterben. Der Sohn soll nicht tragen die Schuld des Vaters, und der Vater soll nicht tragen die Schuld des Sohnes, sondern die Gerechtigkeit des Gerechten soll ihm allein zugute kommen, und die Ungerechtigkeit des Ungerechten soll auf ihm allein liegen.“</vt:lpstr>
      <vt:lpstr>„Nur wer sündigt, der soll sterben. Der Sohn soll nicht tragen die Schuld des Vaters, und der Vater soll nicht tragen die Schuld des Sohnes, sondern die Gerechtigkeit des Gerechten soll ihm allein zugute kommen, und die Ungerechtigkeit des Ungerechten soll auf ihm allein liegen.“</vt:lpstr>
      <vt:lpstr>„Meinst du, dass ich Gefallen habe am Tode des Gottlosen, spricht Gott der Herr, und nicht vielmehr daran, dass er sich bekehrt von seinen Wegen und am Leben bleibt?“</vt:lpstr>
      <vt:lpstr>„Wir treten im Auftrag von Christus als seine Gesandten auf; Gott selbst ist es, der die Menschen durch uns zur Umkehr ruft. Wir bitten im Namen von Christus: Nehmt die Versöhnung an, die Gott euch anbietet!“</vt:lpstr>
      <vt:lpstr>„Jesus, der ohne jede Sünde war, hat Gott für uns zur Sünde gemacht, damit wir durch die Verbindung mit ihm die Gerechtigkeit bekommen, mit der wir vor Gott bestehen können.“</vt:lpstr>
      <vt:lpstr>Schlussgedanke</vt:lpstr>
      <vt:lpstr>„Gepriesen sei Gott, der Vater unseres Herrn Jesus Christus! Denn er ist ein Vater, der sich erbarmt, und ein Gott, der auf jede erdenkliche Weise tröstet und ermutigt.“</vt:lpstr>
      <vt:lpstr>„Denn Gott ist ein Vater, der sich erbarmt, und ein Gott, der auf jede erdenkliche Weise tröstet und ermutigt.“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"Heilige" Familiengeschichten – Gedanken zur Erziehung - Folien</dc:title>
  <dc:creator>Jürg Birnstiel</dc:creator>
  <cp:lastModifiedBy>Me</cp:lastModifiedBy>
  <cp:revision>585</cp:revision>
  <dcterms:created xsi:type="dcterms:W3CDTF">2013-11-12T15:20:47Z</dcterms:created>
  <dcterms:modified xsi:type="dcterms:W3CDTF">2016-09-16T08:52:31Z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