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5"/>
  </p:notesMasterIdLst>
  <p:handoutMasterIdLst>
    <p:handoutMasterId r:id="rId26"/>
  </p:handoutMasterIdLst>
  <p:sldIdLst>
    <p:sldId id="735" r:id="rId2"/>
    <p:sldId id="896" r:id="rId3"/>
    <p:sldId id="924" r:id="rId4"/>
    <p:sldId id="925" r:id="rId5"/>
    <p:sldId id="926" r:id="rId6"/>
    <p:sldId id="940" r:id="rId7"/>
    <p:sldId id="927" r:id="rId8"/>
    <p:sldId id="891" r:id="rId9"/>
    <p:sldId id="928" r:id="rId10"/>
    <p:sldId id="929" r:id="rId11"/>
    <p:sldId id="930" r:id="rId12"/>
    <p:sldId id="931" r:id="rId13"/>
    <p:sldId id="932" r:id="rId14"/>
    <p:sldId id="942" r:id="rId15"/>
    <p:sldId id="933" r:id="rId16"/>
    <p:sldId id="935" r:id="rId17"/>
    <p:sldId id="941" r:id="rId18"/>
    <p:sldId id="922" r:id="rId19"/>
    <p:sldId id="936" r:id="rId20"/>
    <p:sldId id="259" r:id="rId21"/>
    <p:sldId id="937" r:id="rId22"/>
    <p:sldId id="938" r:id="rId23"/>
    <p:sldId id="939" r:id="rId2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10" d="100"/>
          <a:sy n="110" d="100"/>
        </p:scale>
        <p:origin x="-163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83969" y="172958"/>
            <a:ext cx="8880519" cy="1692771"/>
          </a:xfrm>
        </p:spPr>
        <p:txBody>
          <a:bodyPr wrap="square">
            <a:spAutoFit/>
          </a:bodyPr>
          <a:lstStyle/>
          <a:p>
            <a:pPr algn="l"/>
            <a:r>
              <a:rPr lang="de-CH" altLang="de-DE" sz="6000" dirty="0" smtClean="0">
                <a:solidFill>
                  <a:schemeClr val="tx1"/>
                </a:solidFill>
                <a:effectLst/>
                <a:latin typeface="Univers LT Std 47 Cn Lt" pitchFamily="34" charset="0"/>
              </a:rPr>
              <a:t>Die verlorene Unschuld</a:t>
            </a:r>
            <a:br>
              <a:rPr lang="de-CH" altLang="de-DE" sz="60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 am Beispiel von Adam &amp; Eva</a:t>
            </a:r>
            <a:endParaRPr lang="de-DE" altLang="de-DE" sz="44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2636912"/>
            <a:ext cx="8712968" cy="523220"/>
          </a:xfrm>
        </p:spPr>
        <p:txBody>
          <a:bodyPr wrap="square">
            <a:spAutoFit/>
          </a:bodyPr>
          <a:lstStyle/>
          <a:p>
            <a:pPr algn="l"/>
            <a:r>
              <a:rPr lang="de-DE" altLang="de-DE" sz="2800" dirty="0" smtClean="0">
                <a:effectLst/>
                <a:latin typeface="Univers LT Std 47 Cn Lt" pitchFamily="34" charset="0"/>
              </a:rPr>
              <a:t>Reihe: </a:t>
            </a:r>
            <a:r>
              <a:rPr lang="de-CH" altLang="de-DE" sz="2800" dirty="0" smtClean="0">
                <a:effectLst/>
                <a:latin typeface="Univers LT Std 47 Cn Lt" pitchFamily="34" charset="0"/>
              </a:rPr>
              <a:t>Im Spannungsfeld der Sexualität</a:t>
            </a:r>
            <a:r>
              <a:rPr lang="de-DE" altLang="de-DE" sz="2800" dirty="0" smtClean="0">
                <a:effectLst/>
                <a:latin typeface="Univers LT Std 47 Cn Lt" pitchFamily="34" charset="0"/>
              </a:rPr>
              <a:t> (1/4)</a:t>
            </a: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6984776" cy="1754326"/>
          </a:xfrm>
        </p:spPr>
        <p:txBody>
          <a:bodyPr wrap="square">
            <a:spAutoFit/>
          </a:bodyPr>
          <a:lstStyle/>
          <a:p>
            <a:pPr algn="l"/>
            <a:r>
              <a:rPr lang="de-CH" altLang="de-DE" sz="3600" dirty="0">
                <a:solidFill>
                  <a:schemeClr val="tx1"/>
                </a:solidFill>
                <a:effectLst/>
                <a:latin typeface="Univers LT Std 47 Cn Lt" pitchFamily="34" charset="0"/>
              </a:rPr>
              <a:t>„Deshalb flochten sie Feigenblätter zusammen und machten sich Lendenschurze.“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6474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65638"/>
            <a:ext cx="6984776" cy="1015663"/>
          </a:xfrm>
        </p:spPr>
        <p:txBody>
          <a:bodyPr wrap="square">
            <a:spAutoFit/>
          </a:bodyPr>
          <a:lstStyle/>
          <a:p>
            <a:pPr algn="l"/>
            <a:r>
              <a:rPr lang="de-CH" altLang="de-DE" sz="6000" dirty="0">
                <a:solidFill>
                  <a:schemeClr val="tx1"/>
                </a:solidFill>
                <a:effectLst/>
                <a:latin typeface="Univers LT Std 47 Cn Lt" pitchFamily="34" charset="0"/>
              </a:rPr>
              <a:t>„Adam, wo bist du?“</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06927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6192688" cy="1754326"/>
          </a:xfrm>
        </p:spPr>
        <p:txBody>
          <a:bodyPr wrap="square">
            <a:spAutoFit/>
          </a:bodyPr>
          <a:lstStyle/>
          <a:p>
            <a:pPr algn="l"/>
            <a:r>
              <a:rPr lang="de-CH" altLang="de-DE" sz="3600" dirty="0">
                <a:solidFill>
                  <a:schemeClr val="tx1"/>
                </a:solidFill>
                <a:effectLst/>
                <a:latin typeface="Univers LT Std 47 Cn Lt" pitchFamily="34" charset="0"/>
              </a:rPr>
              <a:t>„Ich hörte dich kommen und bekam Angst, weil ich nackt bin. Da habe ich mich versteckt!“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54533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6912768" cy="1754326"/>
          </a:xfrm>
        </p:spPr>
        <p:txBody>
          <a:bodyPr wrap="square">
            <a:spAutoFit/>
          </a:bodyPr>
          <a:lstStyle/>
          <a:p>
            <a:pPr algn="l"/>
            <a:r>
              <a:rPr lang="de-CH" altLang="de-DE" sz="3600" dirty="0">
                <a:solidFill>
                  <a:schemeClr val="tx1"/>
                </a:solidFill>
                <a:effectLst/>
                <a:latin typeface="Univers LT Std 47 Cn Lt" pitchFamily="34" charset="0"/>
              </a:rPr>
              <a:t>„Wer hat dir gesagt, dass du nackt bist? Hast du etwa von den verbotenen Früchten gegessen?“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3699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3,12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5688632" cy="1754326"/>
          </a:xfrm>
        </p:spPr>
        <p:txBody>
          <a:bodyPr wrap="square">
            <a:spAutoFit/>
          </a:bodyPr>
          <a:lstStyle/>
          <a:p>
            <a:pPr algn="l"/>
            <a:r>
              <a:rPr lang="de-CH" altLang="de-DE" sz="3600" dirty="0">
                <a:solidFill>
                  <a:schemeClr val="tx1"/>
                </a:solidFill>
                <a:effectLst/>
                <a:latin typeface="Univers LT Std 47 Cn Lt" pitchFamily="34" charset="0"/>
              </a:rPr>
              <a:t>„Die Frau, die du mir an die Seite gestellt hast, gab mir </a:t>
            </a:r>
            <a:r>
              <a:rPr lang="de-CH" altLang="de-DE" sz="3600" dirty="0" smtClean="0">
                <a:solidFill>
                  <a:schemeClr val="tx1"/>
                </a:solidFill>
                <a:effectLst/>
                <a:latin typeface="Univers LT Std 47 Cn Lt" pitchFamily="34" charset="0"/>
              </a:rPr>
              <a:t>davon;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 </a:t>
            </a:r>
            <a:r>
              <a:rPr lang="de-CH" altLang="de-DE" sz="3600" dirty="0">
                <a:solidFill>
                  <a:schemeClr val="tx1"/>
                </a:solidFill>
                <a:effectLst/>
                <a:latin typeface="Univers LT Std 47 Cn Lt" pitchFamily="34" charset="0"/>
              </a:rPr>
              <a:t>habe ich gegessen.“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84687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1015663"/>
          </a:xfrm>
        </p:spPr>
        <p:txBody>
          <a:bodyPr wrap="square">
            <a:spAutoFit/>
          </a:bodyPr>
          <a:lstStyle/>
          <a:p>
            <a:pPr algn="r"/>
            <a:r>
              <a:rPr lang="de-CH" altLang="de-DE" sz="2000" dirty="0">
                <a:effectLst/>
                <a:latin typeface="Univers LT Std 47 Cn Lt" pitchFamily="34" charset="0"/>
              </a:rPr>
              <a:t>Ingelore </a:t>
            </a:r>
            <a:r>
              <a:rPr lang="de-CH" altLang="de-DE" sz="2000" dirty="0" err="1">
                <a:effectLst/>
                <a:latin typeface="Univers LT Std 47 Cn Lt" pitchFamily="34" charset="0"/>
              </a:rPr>
              <a:t>Ebberfeld</a:t>
            </a:r>
            <a:r>
              <a:rPr lang="de-CH" altLang="de-DE" sz="2000" dirty="0">
                <a:effectLst/>
                <a:latin typeface="Univers LT Std 47 Cn Lt" pitchFamily="34" charset="0"/>
              </a:rPr>
              <a:t>: Der sexuelle </a:t>
            </a:r>
            <a:r>
              <a:rPr lang="de-CH" altLang="de-DE" sz="2000" dirty="0" err="1">
                <a:effectLst/>
                <a:latin typeface="Univers LT Std 47 Cn Lt" pitchFamily="34" charset="0"/>
              </a:rPr>
              <a:t>Supergau</a:t>
            </a:r>
            <a:r>
              <a:rPr lang="de-CH" altLang="de-DE" sz="2000" dirty="0">
                <a:effectLst/>
                <a:latin typeface="Univers LT Std 47 Cn Lt" pitchFamily="34" charset="0"/>
              </a:rPr>
              <a:t> – Wo bleiben Lust, Scham und Sittlichkeit?  (S.343).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7056784" cy="1754326"/>
          </a:xfrm>
        </p:spPr>
        <p:txBody>
          <a:bodyPr wrap="square">
            <a:spAutoFit/>
          </a:bodyPr>
          <a:lstStyle/>
          <a:p>
            <a:pPr algn="l"/>
            <a:r>
              <a:rPr lang="de-CH" altLang="de-DE" sz="3600" dirty="0">
                <a:solidFill>
                  <a:schemeClr val="tx1"/>
                </a:solidFill>
                <a:effectLst/>
                <a:latin typeface="Univers LT Std 47 Cn Lt" pitchFamily="34" charset="0"/>
              </a:rPr>
              <a:t>„In allen Kulturen ist alles, was mit dem Geschlecht zu tun hat, durch Scham- und Moralvorstellungen geregelt.“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7213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5076056" y="4797152"/>
            <a:ext cx="3192238" cy="1015663"/>
          </a:xfrm>
        </p:spPr>
        <p:txBody>
          <a:bodyPr wrap="square">
            <a:spAutoFit/>
          </a:bodyPr>
          <a:lstStyle/>
          <a:p>
            <a:pPr algn="l"/>
            <a:r>
              <a:rPr lang="de-CH" altLang="de-DE" sz="2000" dirty="0">
                <a:effectLst/>
                <a:latin typeface="Univers LT Std 47 Cn Lt" pitchFamily="34" charset="0"/>
              </a:rPr>
              <a:t>Ingelore </a:t>
            </a:r>
            <a:r>
              <a:rPr lang="de-CH" altLang="de-DE" sz="2000" dirty="0" err="1">
                <a:effectLst/>
                <a:latin typeface="Univers LT Std 47 Cn Lt" pitchFamily="34" charset="0"/>
              </a:rPr>
              <a:t>Ebberfeld</a:t>
            </a:r>
            <a:r>
              <a:rPr lang="de-CH" altLang="de-DE" sz="2000" dirty="0">
                <a:effectLst/>
                <a:latin typeface="Univers LT Std 47 Cn Lt" pitchFamily="34" charset="0"/>
              </a:rPr>
              <a:t>: Der sexuelle </a:t>
            </a:r>
            <a:r>
              <a:rPr lang="de-CH" altLang="de-DE" sz="2000" dirty="0" err="1">
                <a:effectLst/>
                <a:latin typeface="Univers LT Std 47 Cn Lt" pitchFamily="34" charset="0"/>
              </a:rPr>
              <a:t>Supergau</a:t>
            </a:r>
            <a:r>
              <a:rPr lang="de-CH" altLang="de-DE" sz="2000" dirty="0">
                <a:effectLst/>
                <a:latin typeface="Univers LT Std 47 Cn Lt" pitchFamily="34" charset="0"/>
              </a:rPr>
              <a:t> – Wo bleiben Lust, Scham und Sittlichkeit?  (</a:t>
            </a:r>
            <a:r>
              <a:rPr lang="de-CH" altLang="de-DE" sz="2000" dirty="0" smtClean="0">
                <a:effectLst/>
                <a:latin typeface="Univers LT Std 47 Cn Lt" pitchFamily="34" charset="0"/>
              </a:rPr>
              <a:t>S.340).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3970318"/>
          </a:xfrm>
        </p:spPr>
        <p:txBody>
          <a:bodyPr wrap="square">
            <a:spAutoFit/>
          </a:bodyPr>
          <a:lstStyle/>
          <a:p>
            <a:pPr algn="l"/>
            <a:r>
              <a:rPr lang="de-CH" altLang="de-DE" sz="2800" dirty="0">
                <a:solidFill>
                  <a:schemeClr val="tx1"/>
                </a:solidFill>
                <a:effectLst/>
                <a:latin typeface="Univers LT Std 47 Cn Lt" pitchFamily="34" charset="0"/>
              </a:rPr>
              <a:t>„Unser Zusammenleben, dass wir etwa miteinander arbeiten, kommunizieren oder gemeinsam, eng beieinandersitzend, mit der Eisenbahn fahren können, funktioniert nur deshalb so reibungslos, weil wir uns eben nicht gegenseitig aufs Geschlecht schauen oder voreinander während einer Diskussion den Schlüpfer herunterziehen oder die Hose aufmachen und uns dabei breitbeinig Wortbeiträge zuwerfen. Derlei Tabus und das entsprechende Schamempfinden machen somit einen </a:t>
            </a:r>
            <a:r>
              <a:rPr lang="de-CH" altLang="de-DE" sz="2800" dirty="0" err="1">
                <a:solidFill>
                  <a:schemeClr val="tx1"/>
                </a:solidFill>
                <a:effectLst/>
                <a:latin typeface="Univers LT Std 47 Cn Lt" pitchFamily="34" charset="0"/>
              </a:rPr>
              <a:t>entsexualisierten</a:t>
            </a:r>
            <a:r>
              <a:rPr lang="de-CH" altLang="de-DE" sz="2800" dirty="0">
                <a:solidFill>
                  <a:schemeClr val="tx1"/>
                </a:solidFill>
                <a:effectLst/>
                <a:latin typeface="Univers LT Std 47 Cn Lt" pitchFamily="34" charset="0"/>
              </a:rPr>
              <a:t>, mithin neutralen Umgang miteinander möglich.“</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54674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1015663"/>
          </a:xfrm>
        </p:spPr>
        <p:txBody>
          <a:bodyPr wrap="square">
            <a:spAutoFit/>
          </a:bodyPr>
          <a:lstStyle/>
          <a:p>
            <a:pPr algn="r"/>
            <a:r>
              <a:rPr lang="de-CH" altLang="de-DE" sz="2000" dirty="0">
                <a:effectLst/>
                <a:latin typeface="Univers LT Std 47 Cn Lt" pitchFamily="34" charset="0"/>
              </a:rPr>
              <a:t>Ingelore </a:t>
            </a:r>
            <a:r>
              <a:rPr lang="de-CH" altLang="de-DE" sz="2000" dirty="0" err="1">
                <a:effectLst/>
                <a:latin typeface="Univers LT Std 47 Cn Lt" pitchFamily="34" charset="0"/>
              </a:rPr>
              <a:t>Ebberfeld</a:t>
            </a:r>
            <a:r>
              <a:rPr lang="de-CH" altLang="de-DE" sz="2000" dirty="0">
                <a:effectLst/>
                <a:latin typeface="Univers LT Std 47 Cn Lt" pitchFamily="34" charset="0"/>
              </a:rPr>
              <a:t>: Der sexuelle </a:t>
            </a:r>
            <a:r>
              <a:rPr lang="de-CH" altLang="de-DE" sz="2000" dirty="0" err="1">
                <a:effectLst/>
                <a:latin typeface="Univers LT Std 47 Cn Lt" pitchFamily="34" charset="0"/>
              </a:rPr>
              <a:t>Supergau</a:t>
            </a:r>
            <a:r>
              <a:rPr lang="de-CH" altLang="de-DE" sz="2000" dirty="0">
                <a:effectLst/>
                <a:latin typeface="Univers LT Std 47 Cn Lt" pitchFamily="34" charset="0"/>
              </a:rPr>
              <a:t> – Wo bleiben Lust, Scham und Sittlichkeit?  (S.343).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7056784" cy="1754326"/>
          </a:xfrm>
        </p:spPr>
        <p:txBody>
          <a:bodyPr wrap="square">
            <a:spAutoFit/>
          </a:bodyPr>
          <a:lstStyle/>
          <a:p>
            <a:pPr algn="l"/>
            <a:r>
              <a:rPr lang="de-CH" altLang="de-DE" sz="3600" dirty="0">
                <a:solidFill>
                  <a:schemeClr val="tx1"/>
                </a:solidFill>
                <a:effectLst/>
                <a:latin typeface="Univers LT Std 47 Cn Lt" pitchFamily="34" charset="0"/>
              </a:rPr>
              <a:t>„In allen Kulturen ist alles, was mit dem Geschlecht zu tun hat, durch Scham- und Moralvorstellungen geregelt.“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85759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III</a:t>
            </a:r>
            <a:r>
              <a:rPr lang="de-DE" altLang="de-DE" sz="4000" dirty="0">
                <a:solidFill>
                  <a:schemeClr val="tx1"/>
                </a:solidFill>
                <a:effectLst/>
                <a:latin typeface="Univers LT Std 47 Cn Lt" pitchFamily="34" charset="0"/>
              </a:rPr>
              <a:t>. Ein Hoch dem Schamgefühl</a:t>
            </a: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Hiob 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6912768" cy="1754326"/>
          </a:xfrm>
        </p:spPr>
        <p:txBody>
          <a:bodyPr wrap="square">
            <a:spAutoFit/>
          </a:bodyPr>
          <a:lstStyle/>
          <a:p>
            <a:pPr algn="l"/>
            <a:r>
              <a:rPr lang="de-CH" altLang="de-DE" sz="3600" dirty="0">
                <a:solidFill>
                  <a:schemeClr val="tx1"/>
                </a:solidFill>
                <a:effectLst/>
                <a:latin typeface="Univers LT Std 47 Cn Lt" pitchFamily="34" charset="0"/>
              </a:rPr>
              <a:t>„Mit meinen Augen schloss ich den Vertrag, niemals ein Mädchen lüstern anzusehen.“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35283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smtClean="0">
                <a:solidFill>
                  <a:schemeClr val="tx1"/>
                </a:solidFill>
                <a:effectLst/>
                <a:latin typeface="Univers LT Std 47 Cn Lt" pitchFamily="34" charset="0"/>
              </a:rPr>
              <a:t>Die heile Welt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949280"/>
            <a:ext cx="4176464" cy="400110"/>
          </a:xfrm>
        </p:spPr>
        <p:txBody>
          <a:bodyPr wrap="square">
            <a:spAutoFit/>
          </a:bodyPr>
          <a:lstStyle/>
          <a:p>
            <a:pPr algn="r"/>
            <a:r>
              <a:rPr lang="de-CH" altLang="de-DE" sz="2000" dirty="0" smtClean="0">
                <a:effectLst/>
                <a:latin typeface="Univers LT Std 47 Cn Lt" pitchFamily="34" charset="0"/>
              </a:rPr>
              <a:t>Römer-Brief 14,17-18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480720" cy="4524315"/>
          </a:xfrm>
        </p:spPr>
        <p:txBody>
          <a:bodyPr wrap="square">
            <a:spAutoFit/>
          </a:bodyPr>
          <a:lstStyle/>
          <a:p>
            <a:pPr algn="l"/>
            <a:r>
              <a:rPr lang="de-CH" altLang="de-DE" sz="3600" dirty="0">
                <a:solidFill>
                  <a:schemeClr val="tx1"/>
                </a:solidFill>
                <a:effectLst/>
                <a:latin typeface="Univers LT Std 47 Cn Lt" pitchFamily="34" charset="0"/>
              </a:rPr>
              <a:t>„Im Reich Gottes geht es nicht um Fragen des Essens und Trinkens, sondern um das, was der Heilige Geist bewirkt: Gerechtigkeit, Frieden und Freude. Wer Christus auf diese Weise dient, an dem hat Gott Freude, und er ist auch in den Augen der Menschen glaubwürdig.“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72679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 Mose 3,21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912768" cy="1200329"/>
          </a:xfrm>
        </p:spPr>
        <p:txBody>
          <a:bodyPr wrap="square">
            <a:spAutoFit/>
          </a:bodyPr>
          <a:lstStyle/>
          <a:p>
            <a:pPr algn="l"/>
            <a:r>
              <a:rPr lang="de-CH" altLang="de-DE" sz="3600" dirty="0">
                <a:solidFill>
                  <a:schemeClr val="tx1"/>
                </a:solidFill>
                <a:effectLst/>
                <a:latin typeface="Univers LT Std 47 Cn Lt" pitchFamily="34" charset="0"/>
              </a:rPr>
              <a:t>„Gott, Jahwe, machte für Adam und seine Frau Kleider aus Fellen.“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87043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5445224"/>
            <a:ext cx="4176464" cy="400110"/>
          </a:xfrm>
        </p:spPr>
        <p:txBody>
          <a:bodyPr wrap="square">
            <a:spAutoFit/>
          </a:bodyPr>
          <a:lstStyle/>
          <a:p>
            <a:pPr algn="r"/>
            <a:r>
              <a:rPr lang="de-CH" altLang="de-DE" sz="2000" dirty="0" smtClean="0">
                <a:effectLst/>
                <a:latin typeface="Univers LT Std 47 Cn Lt" pitchFamily="34" charset="0"/>
              </a:rPr>
              <a:t>1. Korinther-Brief 6,11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862322"/>
          </a:xfrm>
        </p:spPr>
        <p:txBody>
          <a:bodyPr wrap="square">
            <a:spAutoFit/>
          </a:bodyPr>
          <a:lstStyle/>
          <a:p>
            <a:pPr algn="l"/>
            <a:r>
              <a:rPr lang="de-CH" altLang="de-DE" sz="3600" dirty="0">
                <a:solidFill>
                  <a:schemeClr val="tx1"/>
                </a:solidFill>
                <a:effectLst/>
                <a:latin typeface="Univers LT Std 47 Cn Lt" pitchFamily="34" charset="0"/>
              </a:rPr>
              <a:t>„Der Schmutz eurer Verfehlungen ist von euch abgewaschen, ihr gehört jetzt zu Gottes heiligem Volk, ihr seid von aller Schuld freigesprochen, und zwar durch den Namen von Jesus Christus, dem Herrn, und durch den Geist unseres Gottes.“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18011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1,31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6120680" cy="1754326"/>
          </a:xfrm>
        </p:spPr>
        <p:txBody>
          <a:bodyPr wrap="square">
            <a:spAutoFit/>
          </a:bodyPr>
          <a:lstStyle/>
          <a:p>
            <a:pPr algn="l"/>
            <a:r>
              <a:rPr lang="de-CH" altLang="de-DE" sz="3600" smtClean="0">
                <a:solidFill>
                  <a:schemeClr val="tx1"/>
                </a:solidFill>
                <a:effectLst/>
                <a:latin typeface="Univers LT Std 47 Cn Lt" pitchFamily="34" charset="0"/>
              </a:rPr>
              <a:t>„Gott </a:t>
            </a:r>
            <a:r>
              <a:rPr lang="de-CH" altLang="de-DE" sz="3600" dirty="0">
                <a:solidFill>
                  <a:schemeClr val="tx1"/>
                </a:solidFill>
                <a:effectLst/>
                <a:latin typeface="Univers LT Std 47 Cn Lt" pitchFamily="34" charset="0"/>
              </a:rPr>
              <a:t>sah alles an, was er geschaffen hatte, und </a:t>
            </a:r>
            <a:r>
              <a:rPr lang="de-CH" altLang="de-DE" sz="3600" dirty="0" smtClean="0">
                <a:solidFill>
                  <a:schemeClr val="tx1"/>
                </a:solidFill>
                <a:effectLst/>
                <a:latin typeface="Univers LT Std 47 Cn Lt" pitchFamily="34" charset="0"/>
              </a:rPr>
              <a:t>sah: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Es </a:t>
            </a:r>
            <a:r>
              <a:rPr lang="de-CH" altLang="de-DE" sz="3600" dirty="0">
                <a:solidFill>
                  <a:schemeClr val="tx1"/>
                </a:solidFill>
                <a:effectLst/>
                <a:latin typeface="Univers LT Std 47 Cn Lt" pitchFamily="34" charset="0"/>
              </a:rPr>
              <a:t>war alles sehr gut.“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02280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6120680" cy="1754326"/>
          </a:xfrm>
        </p:spPr>
        <p:txBody>
          <a:bodyPr wrap="square">
            <a:spAutoFit/>
          </a:bodyPr>
          <a:lstStyle/>
          <a:p>
            <a:pPr algn="l"/>
            <a:r>
              <a:rPr lang="de-CH" altLang="de-DE" sz="3600" dirty="0">
                <a:solidFill>
                  <a:schemeClr val="tx1"/>
                </a:solidFill>
                <a:effectLst/>
                <a:latin typeface="Univers LT Std 47 Cn Lt" pitchFamily="34" charset="0"/>
              </a:rPr>
              <a:t>„Endlich! Sie ist’s! Eine wie ich! Sie gehört zu mir, denn von mir ist sie genommen.“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43656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2,25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73305"/>
            <a:ext cx="6120680" cy="1200329"/>
          </a:xfrm>
        </p:spPr>
        <p:txBody>
          <a:bodyPr wrap="square">
            <a:spAutoFit/>
          </a:bodyPr>
          <a:lstStyle/>
          <a:p>
            <a:pPr algn="l"/>
            <a:r>
              <a:rPr lang="de-CH" altLang="de-DE" sz="3600" dirty="0">
                <a:solidFill>
                  <a:schemeClr val="tx1"/>
                </a:solidFill>
                <a:effectLst/>
                <a:latin typeface="Univers LT Std 47 Cn Lt" pitchFamily="34" charset="0"/>
              </a:rPr>
              <a:t>„Die beiden waren nackt, aber sie schämten sich nicht voreinander.“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60305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1,31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11805"/>
            <a:ext cx="6120680" cy="923330"/>
          </a:xfrm>
        </p:spPr>
        <p:txBody>
          <a:bodyPr wrap="square">
            <a:spAutoFit/>
          </a:bodyPr>
          <a:lstStyle/>
          <a:p>
            <a:pPr algn="l"/>
            <a:r>
              <a:rPr lang="de-CH" altLang="de-DE" dirty="0" smtClean="0">
                <a:solidFill>
                  <a:schemeClr val="tx1"/>
                </a:solidFill>
                <a:effectLst/>
                <a:latin typeface="Univers LT Std 47 Cn Lt" pitchFamily="34" charset="0"/>
              </a:rPr>
              <a:t>„Es </a:t>
            </a:r>
            <a:r>
              <a:rPr lang="de-CH" altLang="de-DE" dirty="0">
                <a:solidFill>
                  <a:schemeClr val="tx1"/>
                </a:solidFill>
                <a:effectLst/>
                <a:latin typeface="Univers LT Std 47 Cn Lt" pitchFamily="34" charset="0"/>
              </a:rPr>
              <a:t>war alles sehr gut.“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21786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2,16-17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7200800" cy="1754326"/>
          </a:xfrm>
        </p:spPr>
        <p:txBody>
          <a:bodyPr wrap="square">
            <a:spAutoFit/>
          </a:bodyPr>
          <a:lstStyle/>
          <a:p>
            <a:pPr algn="l"/>
            <a:r>
              <a:rPr lang="de-CH" altLang="de-DE" sz="3600" dirty="0">
                <a:solidFill>
                  <a:schemeClr val="tx1"/>
                </a:solidFill>
                <a:effectLst/>
                <a:latin typeface="Univers LT Std 47 Cn Lt" pitchFamily="34" charset="0"/>
              </a:rPr>
              <a:t>„Du darfst von allen Bäumen des Gartens essen, nur nicht vom Baum der Erkenntnis. Sonst musst du sterben.“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56371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a:solidFill>
                  <a:schemeClr val="tx1"/>
                </a:solidFill>
                <a:effectLst/>
                <a:latin typeface="Univers LT Std 47 Cn Lt" pitchFamily="34" charset="0"/>
              </a:rPr>
              <a:t>Wir sind nackt!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smtClean="0">
                <a:effectLst/>
                <a:latin typeface="Univers LT Std 47 Cn Lt" pitchFamily="34" charset="0"/>
              </a:rPr>
              <a:t>1.Mose 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73305"/>
            <a:ext cx="6984776" cy="1200329"/>
          </a:xfrm>
        </p:spPr>
        <p:txBody>
          <a:bodyPr wrap="square">
            <a:spAutoFit/>
          </a:bodyPr>
          <a:lstStyle/>
          <a:p>
            <a:pPr algn="l"/>
            <a:r>
              <a:rPr lang="de-CH" altLang="de-DE" sz="3600" dirty="0">
                <a:solidFill>
                  <a:schemeClr val="tx1"/>
                </a:solidFill>
                <a:effectLst/>
                <a:latin typeface="Univers LT Std 47 Cn Lt" pitchFamily="34" charset="0"/>
              </a:rPr>
              <a:t>„Da gingen den beiden die Augen auf und sie merkten, dass sie nackt waren.“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87716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555</Words>
  <Application>Microsoft Office PowerPoint</Application>
  <PresentationFormat>Bildschirmpräsentation (4:3)</PresentationFormat>
  <Paragraphs>65</Paragraphs>
  <Slides>23</Slides>
  <Notes>23</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Designvorlage 'Berggipfel'</vt:lpstr>
      <vt:lpstr>Die verlorene Unschuld - am Beispiel von Adam &amp; Eva</vt:lpstr>
      <vt:lpstr>I. Die heile Welt</vt:lpstr>
      <vt:lpstr>„Gott sah alles an, was er geschaffen hatte, und sah: Es war alles sehr gut.“</vt:lpstr>
      <vt:lpstr>„Endlich! Sie ist’s! Eine wie ich! Sie gehört zu mir, denn von mir ist sie genommen.“</vt:lpstr>
      <vt:lpstr>„Die beiden waren nackt, aber sie schämten sich nicht voreinander.“</vt:lpstr>
      <vt:lpstr>„Es war alles sehr gut.“</vt:lpstr>
      <vt:lpstr>„Du darfst von allen Bäumen des Gartens essen, nur nicht vom Baum der Erkenntnis. Sonst musst du sterben.“</vt:lpstr>
      <vt:lpstr>II. Wir sind nackt!</vt:lpstr>
      <vt:lpstr>„Da gingen den beiden die Augen auf und sie merkten, dass sie nackt waren.“</vt:lpstr>
      <vt:lpstr>„Deshalb flochten sie Feigenblätter zusammen und machten sich Lendenschurze.“</vt:lpstr>
      <vt:lpstr>„Adam, wo bist du?“</vt:lpstr>
      <vt:lpstr>„Ich hörte dich kommen und bekam Angst, weil ich nackt bin. Da habe ich mich versteckt!“</vt:lpstr>
      <vt:lpstr>„Wer hat dir gesagt, dass du nackt bist? Hast du etwa von den verbotenen Früchten gegessen?“</vt:lpstr>
      <vt:lpstr>„Die Frau, die du mir an die Seite gestellt hast, gab mir davon; da habe ich gegessen.“</vt:lpstr>
      <vt:lpstr>„In allen Kulturen ist alles, was mit dem Geschlecht zu tun hat, durch Scham- und Moralvorstellungen geregelt.“</vt:lpstr>
      <vt:lpstr>„Unser Zusammenleben, dass wir etwa miteinander arbeiten, kommunizieren oder gemeinsam, eng beieinandersitzend, mit der Eisenbahn fahren können, funktioniert nur deshalb so reibungslos, weil wir uns eben nicht gegenseitig aufs Geschlecht schauen oder voreinander während einer Diskussion den Schlüpfer herunterziehen oder die Hose aufmachen und uns dabei breitbeinig Wortbeiträge zuwerfen. Derlei Tabus und das entsprechende Schamempfinden machen somit einen entsexualisierten, mithin neutralen Umgang miteinander möglich.“</vt:lpstr>
      <vt:lpstr>„In allen Kulturen ist alles, was mit dem Geschlecht zu tun hat, durch Scham- und Moralvorstellungen geregelt.“</vt:lpstr>
      <vt:lpstr>III. Ein Hoch dem Schamgefühl</vt:lpstr>
      <vt:lpstr>„Mit meinen Augen schloss ich den Vertrag, niemals ein Mädchen lüstern anzusehen.“</vt:lpstr>
      <vt:lpstr>Schlussgedanke</vt:lpstr>
      <vt:lpstr>„Im Reich Gottes geht es nicht um Fragen des Essens und Trinkens, sondern um das, was der Heilige Geist bewirkt: Gerechtigkeit, Frieden und Freude. Wer Christus auf diese Weise dient, an dem hat Gott Freude, und er ist auch in den Augen der Menschen glaubwürdig.“</vt:lpstr>
      <vt:lpstr>„Gott, Jahwe, machte für Adam und seine Frau Kleider aus Fellen.“</vt:lpstr>
      <vt:lpstr>„Der Schmutz eurer Verfehlungen ist von euch abgewaschen, ihr gehört jetzt zu Gottes heiligem Volk, ihr seid von aller Schuld freigesprochen, und zwar durch den Namen von Jesus Christus, dem Herrn, und durch den Geist unseres Gottes.“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Spannungsfeld der Sexualität - Teil 1/4 - Die verlorene Unschuld - am Beispiel von Adam &amp; Eva - Folien</dc:title>
  <dc:creator>Jürg Birnstiel</dc:creator>
  <cp:lastModifiedBy>Me</cp:lastModifiedBy>
  <cp:revision>571</cp:revision>
  <dcterms:created xsi:type="dcterms:W3CDTF">2013-11-12T15:20:47Z</dcterms:created>
  <dcterms:modified xsi:type="dcterms:W3CDTF">2016-10-10T18:14:24Z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