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4"/>
  </p:notesMasterIdLst>
  <p:handoutMasterIdLst>
    <p:handoutMasterId r:id="rId45"/>
  </p:handoutMasterIdLst>
  <p:sldIdLst>
    <p:sldId id="735" r:id="rId2"/>
    <p:sldId id="965" r:id="rId3"/>
    <p:sldId id="990" r:id="rId4"/>
    <p:sldId id="1022" r:id="rId5"/>
    <p:sldId id="987" r:id="rId6"/>
    <p:sldId id="986" r:id="rId7"/>
    <p:sldId id="989" r:id="rId8"/>
    <p:sldId id="988" r:id="rId9"/>
    <p:sldId id="991" r:id="rId10"/>
    <p:sldId id="992" r:id="rId11"/>
    <p:sldId id="993" r:id="rId12"/>
    <p:sldId id="994" r:id="rId13"/>
    <p:sldId id="995" r:id="rId14"/>
    <p:sldId id="996" r:id="rId15"/>
    <p:sldId id="997" r:id="rId16"/>
    <p:sldId id="896" r:id="rId17"/>
    <p:sldId id="998" r:id="rId18"/>
    <p:sldId id="999" r:id="rId19"/>
    <p:sldId id="1000" r:id="rId20"/>
    <p:sldId id="1001" r:id="rId21"/>
    <p:sldId id="1002" r:id="rId22"/>
    <p:sldId id="1003" r:id="rId23"/>
    <p:sldId id="946" r:id="rId24"/>
    <p:sldId id="1005" r:id="rId25"/>
    <p:sldId id="1006" r:id="rId26"/>
    <p:sldId id="1007" r:id="rId27"/>
    <p:sldId id="1008" r:id="rId28"/>
    <p:sldId id="1009" r:id="rId29"/>
    <p:sldId id="1010" r:id="rId30"/>
    <p:sldId id="1011" r:id="rId31"/>
    <p:sldId id="1012" r:id="rId32"/>
    <p:sldId id="1013" r:id="rId33"/>
    <p:sldId id="1014" r:id="rId34"/>
    <p:sldId id="1015" r:id="rId35"/>
    <p:sldId id="1004" r:id="rId36"/>
    <p:sldId id="1016" r:id="rId37"/>
    <p:sldId id="1017" r:id="rId38"/>
    <p:sldId id="1018" r:id="rId39"/>
    <p:sldId id="1019" r:id="rId40"/>
    <p:sldId id="259" r:id="rId41"/>
    <p:sldId id="1020" r:id="rId42"/>
    <p:sldId id="1021" r:id="rId43"/>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7" d="100"/>
          <a:sy n="157" d="100"/>
        </p:scale>
        <p:origin x="-310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23:36.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1 156,'322'-13,"26"0,99 33,76-12,-300-10,-183 2,50 0,133-15,53-11,-211 18,328-20,-368 26,-1 0,33-7,39-4,-71 11,0-1,0-2,28-8,-24 6,52-8,339 8,-242 9,-163-2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23:52.8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3,'141'-2,"151"5,-215 9,-50-7,49 3,-21-3,0 2,102 27,-69-13,-65-16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24:00.8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5143 130,'-45'-2,"1"-3,-61-13,53 8,-61-4,68 12,-126-14,92 8,0 2,-118 8,70 1,-2008-3,1962-13,-1 0,-109 16,-315-5,469-11,-27-1,114 13,-1 2,1 1,0 2,0 2,-46 13,43 1,37-16,0 0,0 0,0-1,0 0,0-1,-13 3,-4-3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24:08.5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1794 111,'-46'0,"-4"1,1-2,-1-2,-72-14,99 11,-204-41,165 42,0 1,-74 7,22 0,113-3,-33-1,0 2,1 1,-53 11,7 2,-1-3,0-4,0-3,-152-10,227 5,0 0,1 0,-1-1,0 0,1 0,-1 0,1 0,-1 0,1-1,-1 0,1 0,0 0,0-1,0 1,0-1,1 0,-1 0,1 0,-1-1,1 1,0-1,1 0,-1 0,0 0,1 0,-3-8,-3-2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24:44.5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1,'20'1,"-1"1,39 9,-3 0,49 13,-78-16,-1-2,1-1,49 4,74-12,82 5,-149 18,-64-17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24:50.9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1,'51'-1,"0"3,77 12,-84-8,0-1,60-3,-60-2,1 1,56 11,-39-4,0-3,1-3,62-5,-5 0,-73 5,-28-1,0 0,-1-1,1-1,31-6,-34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2175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5858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9061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411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86938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23934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5827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7047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5408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3080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77734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31524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40501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11775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25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02991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40996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276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53828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57115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0890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60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56783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5174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95301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92224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6045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22159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3634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84122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62866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8765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2271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7997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5385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4687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9835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1268760"/>
            <a:ext cx="11665296" cy="1323439"/>
          </a:xfrm>
        </p:spPr>
        <p:txBody>
          <a:bodyPr wrap="square">
            <a:spAutoFit/>
          </a:bodyPr>
          <a:lstStyle/>
          <a:p>
            <a:pPr algn="l"/>
            <a:r>
              <a:rPr lang="de-DE" altLang="de-DE" sz="8000" dirty="0">
                <a:solidFill>
                  <a:schemeClr val="tx1"/>
                </a:solidFill>
                <a:effectLst/>
                <a:latin typeface="Univers LT Std 47 Cn Lt" pitchFamily="34" charset="0"/>
              </a:rPr>
              <a:t>Die Hoffnung in düsterer Zeit</a:t>
            </a:r>
          </a:p>
        </p:txBody>
      </p:sp>
      <p:sp>
        <p:nvSpPr>
          <p:cNvPr id="4" name="Rectangle 3"/>
          <p:cNvSpPr txBox="1">
            <a:spLocks noChangeArrowheads="1"/>
          </p:cNvSpPr>
          <p:nvPr/>
        </p:nvSpPr>
        <p:spPr bwMode="auto">
          <a:xfrm>
            <a:off x="5231904" y="4651426"/>
            <a:ext cx="63367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400" kern="0" dirty="0">
                <a:effectLst/>
                <a:latin typeface="Univers LT Std 47 Cn Lt" pitchFamily="34" charset="0"/>
              </a:rPr>
              <a:t>Jesaja 2,1-5</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3717032"/>
            <a:ext cx="4176464" cy="461665"/>
          </a:xfrm>
        </p:spPr>
        <p:txBody>
          <a:bodyPr wrap="square">
            <a:spAutoFit/>
          </a:bodyPr>
          <a:lstStyle/>
          <a:p>
            <a:pPr algn="r"/>
            <a:r>
              <a:rPr lang="de-CH" altLang="de-DE" sz="2400" dirty="0">
                <a:effectLst/>
                <a:latin typeface="Univers LT Std 47 Cn Lt" pitchFamily="34" charset="0"/>
              </a:rPr>
              <a:t>Jesaja 1,18</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1452265"/>
            <a:ext cx="9145016" cy="1938992"/>
          </a:xfrm>
        </p:spPr>
        <p:txBody>
          <a:bodyPr wrap="square">
            <a:spAutoFit/>
          </a:bodyPr>
          <a:lstStyle/>
          <a:p>
            <a:pPr algn="l"/>
            <a:r>
              <a:rPr lang="de-DE" altLang="de-DE" sz="4000" dirty="0">
                <a:solidFill>
                  <a:schemeClr val="tx1"/>
                </a:solidFill>
                <a:effectLst/>
                <a:latin typeface="Univers LT Std 47 Cn Lt" pitchFamily="34" charset="0"/>
              </a:rPr>
              <a:t>„Wenn eure Sünde auch blutrot ist, soll sie doch </a:t>
            </a:r>
            <a:r>
              <a:rPr lang="de-DE" altLang="de-DE" sz="4000" dirty="0" err="1">
                <a:solidFill>
                  <a:schemeClr val="tx1"/>
                </a:solidFill>
                <a:effectLst/>
                <a:latin typeface="Univers LT Std 47 Cn Lt" pitchFamily="34" charset="0"/>
              </a:rPr>
              <a:t>schneeweiss</a:t>
            </a:r>
            <a:r>
              <a:rPr lang="de-DE" altLang="de-DE" sz="4000" dirty="0">
                <a:solidFill>
                  <a:schemeClr val="tx1"/>
                </a:solidFill>
                <a:effectLst/>
                <a:latin typeface="Univers LT Std 47 Cn Lt" pitchFamily="34" charset="0"/>
              </a:rPr>
              <a:t> werden, und wenn sie rot ist wie Purpur, soll sie doch wie Wolle werden.“</a:t>
            </a:r>
          </a:p>
        </p:txBody>
      </p:sp>
    </p:spTree>
    <p:extLst>
      <p:ext uri="{BB962C8B-B14F-4D97-AF65-F5344CB8AC3E}">
        <p14:creationId xmlns:p14="http://schemas.microsoft.com/office/powerpoint/2010/main" val="167045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2967335"/>
            <a:ext cx="4176464" cy="461665"/>
          </a:xfrm>
        </p:spPr>
        <p:txBody>
          <a:bodyPr wrap="square">
            <a:spAutoFit/>
          </a:bodyPr>
          <a:lstStyle/>
          <a:p>
            <a:pPr algn="r"/>
            <a:r>
              <a:rPr lang="de-CH" altLang="de-DE" sz="2400" dirty="0">
                <a:effectLst/>
                <a:latin typeface="Univers LT Std 47 Cn Lt" pitchFamily="34" charset="0"/>
              </a:rPr>
              <a:t>Jesaja 1,20</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1268760"/>
            <a:ext cx="8712968" cy="1323439"/>
          </a:xfrm>
        </p:spPr>
        <p:txBody>
          <a:bodyPr wrap="square">
            <a:spAutoFit/>
          </a:bodyPr>
          <a:lstStyle/>
          <a:p>
            <a:pPr algn="l"/>
            <a:r>
              <a:rPr lang="de-DE" altLang="de-DE" sz="4000" dirty="0">
                <a:solidFill>
                  <a:schemeClr val="tx1"/>
                </a:solidFill>
                <a:effectLst/>
                <a:latin typeface="Univers LT Std 47 Cn Lt" pitchFamily="34" charset="0"/>
              </a:rPr>
              <a:t>„Weigert ihr euch aber und seid ungehorsam, so sollt ihr vom Schwert gefressen werden.“</a:t>
            </a:r>
          </a:p>
        </p:txBody>
      </p:sp>
    </p:spTree>
    <p:extLst>
      <p:ext uri="{BB962C8B-B14F-4D97-AF65-F5344CB8AC3E}">
        <p14:creationId xmlns:p14="http://schemas.microsoft.com/office/powerpoint/2010/main" val="11197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4653136"/>
            <a:ext cx="4176464" cy="461665"/>
          </a:xfrm>
        </p:spPr>
        <p:txBody>
          <a:bodyPr wrap="square">
            <a:spAutoFit/>
          </a:bodyPr>
          <a:lstStyle/>
          <a:p>
            <a:pPr algn="r"/>
            <a:r>
              <a:rPr lang="de-CH" altLang="de-DE" sz="2400" dirty="0">
                <a:effectLst/>
                <a:latin typeface="Univers LT Std 47 Cn Lt" pitchFamily="34" charset="0"/>
              </a:rPr>
              <a:t>Jesaja 2,1-2</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052736"/>
            <a:ext cx="11449272" cy="3170099"/>
          </a:xfrm>
        </p:spPr>
        <p:txBody>
          <a:bodyPr wrap="square">
            <a:spAutoFit/>
          </a:bodyPr>
          <a:lstStyle/>
          <a:p>
            <a:pPr algn="l"/>
            <a:r>
              <a:rPr lang="de-DE" altLang="de-DE" sz="4000" dirty="0">
                <a:solidFill>
                  <a:schemeClr val="tx1"/>
                </a:solidFill>
                <a:effectLst/>
                <a:latin typeface="Univers LT Std 47 Cn Lt" pitchFamily="34" charset="0"/>
              </a:rPr>
              <a:t>In einer Offenbarung empfing Jesaja, der Sohn von </a:t>
            </a:r>
            <a:r>
              <a:rPr lang="de-DE" altLang="de-DE" sz="4000" dirty="0" err="1">
                <a:solidFill>
                  <a:schemeClr val="tx1"/>
                </a:solidFill>
                <a:effectLst/>
                <a:latin typeface="Univers LT Std 47 Cn Lt" pitchFamily="34" charset="0"/>
              </a:rPr>
              <a:t>Amoz</a:t>
            </a:r>
            <a:r>
              <a:rPr lang="de-DE" altLang="de-DE" sz="4000" dirty="0">
                <a:solidFill>
                  <a:schemeClr val="tx1"/>
                </a:solidFill>
                <a:effectLst/>
                <a:latin typeface="Univers LT Std 47 Cn Lt" pitchFamily="34" charset="0"/>
              </a:rPr>
              <a:t>, folgende Botschaft über </a:t>
            </a:r>
            <a:r>
              <a:rPr lang="de-DE" altLang="de-DE" sz="4000" dirty="0" err="1">
                <a:solidFill>
                  <a:schemeClr val="tx1"/>
                </a:solidFill>
                <a:effectLst/>
                <a:latin typeface="Univers LT Std 47 Cn Lt" pitchFamily="34" charset="0"/>
              </a:rPr>
              <a:t>Juda</a:t>
            </a:r>
            <a:r>
              <a:rPr lang="de-DE" altLang="de-DE" sz="4000" dirty="0">
                <a:solidFill>
                  <a:schemeClr val="tx1"/>
                </a:solidFill>
                <a:effectLst/>
                <a:latin typeface="Univers LT Std 47 Cn Lt" pitchFamily="34" charset="0"/>
              </a:rPr>
              <a:t> und Jerusalem: Es kommt eine Zeit, da wird der Berg, auf dem der Tempel des HERRN steht, unerschütterlich fest stehen und alle anderen Berge überragen. Alle Völker strömen zu ihm hin.</a:t>
            </a:r>
          </a:p>
        </p:txBody>
      </p:sp>
    </p:spTree>
    <p:extLst>
      <p:ext uri="{BB962C8B-B14F-4D97-AF65-F5344CB8AC3E}">
        <p14:creationId xmlns:p14="http://schemas.microsoft.com/office/powerpoint/2010/main" val="20124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4581128"/>
            <a:ext cx="4176464" cy="461665"/>
          </a:xfrm>
        </p:spPr>
        <p:txBody>
          <a:bodyPr wrap="square">
            <a:spAutoFit/>
          </a:bodyPr>
          <a:lstStyle/>
          <a:p>
            <a:pPr algn="r"/>
            <a:r>
              <a:rPr lang="de-CH" altLang="de-DE" sz="2400" dirty="0">
                <a:effectLst/>
                <a:latin typeface="Univers LT Std 47 Cn Lt" pitchFamily="34" charset="0"/>
              </a:rPr>
              <a:t>Jesaja 2,3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052736"/>
            <a:ext cx="10225136" cy="3170099"/>
          </a:xfrm>
        </p:spPr>
        <p:txBody>
          <a:bodyPr wrap="square">
            <a:spAutoFit/>
          </a:bodyPr>
          <a:lstStyle/>
          <a:p>
            <a:pPr algn="l"/>
            <a:r>
              <a:rPr lang="de-DE" altLang="de-DE" sz="4000" dirty="0">
                <a:solidFill>
                  <a:schemeClr val="tx1"/>
                </a:solidFill>
                <a:effectLst/>
                <a:latin typeface="Univers LT Std 47 Cn Lt" pitchFamily="34" charset="0"/>
              </a:rPr>
              <a:t>Überall werden die Leute sagen: »Kommt, wir gehen auf den Berg des HERRN, zu dem Haus, in dem der Gott Jakobs wohnt! Er soll uns lehren, was recht ist; was er sagt, wollen wir tun!« Denn vom </a:t>
            </a:r>
            <a:r>
              <a:rPr lang="de-DE" altLang="de-DE" sz="4000" dirty="0" err="1">
                <a:solidFill>
                  <a:schemeClr val="tx1"/>
                </a:solidFill>
                <a:effectLst/>
                <a:latin typeface="Univers LT Std 47 Cn Lt" pitchFamily="34" charset="0"/>
              </a:rPr>
              <a:t>Zionsberg</a:t>
            </a:r>
            <a:r>
              <a:rPr lang="de-DE" altLang="de-DE" sz="4000" dirty="0">
                <a:solidFill>
                  <a:schemeClr val="tx1"/>
                </a:solidFill>
                <a:effectLst/>
                <a:latin typeface="Univers LT Std 47 Cn Lt" pitchFamily="34" charset="0"/>
              </a:rPr>
              <a:t> in Jerusalem wird der HERR sein Wort ausgehen lassen.</a:t>
            </a:r>
          </a:p>
        </p:txBody>
      </p:sp>
    </p:spTree>
    <p:extLst>
      <p:ext uri="{BB962C8B-B14F-4D97-AF65-F5344CB8AC3E}">
        <p14:creationId xmlns:p14="http://schemas.microsoft.com/office/powerpoint/2010/main" val="263805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60980" y="4222835"/>
            <a:ext cx="4176464" cy="461665"/>
          </a:xfrm>
        </p:spPr>
        <p:txBody>
          <a:bodyPr wrap="square">
            <a:spAutoFit/>
          </a:bodyPr>
          <a:lstStyle/>
          <a:p>
            <a:pPr algn="r"/>
            <a:r>
              <a:rPr lang="de-CH" altLang="de-DE" sz="2400" dirty="0">
                <a:effectLst/>
                <a:latin typeface="Univers LT Std 47 Cn Lt" pitchFamily="34" charset="0"/>
              </a:rPr>
              <a:t>Jesaja 2,4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052736"/>
            <a:ext cx="11089232" cy="3170099"/>
          </a:xfrm>
        </p:spPr>
        <p:txBody>
          <a:bodyPr wrap="square">
            <a:spAutoFit/>
          </a:bodyPr>
          <a:lstStyle/>
          <a:p>
            <a:pPr algn="l"/>
            <a:r>
              <a:rPr lang="de-DE" altLang="de-DE" sz="4000" dirty="0">
                <a:solidFill>
                  <a:schemeClr val="tx1"/>
                </a:solidFill>
                <a:effectLst/>
                <a:latin typeface="Univers LT Std 47 Cn Lt" pitchFamily="34" charset="0"/>
              </a:rPr>
              <a:t>Er weist die Völker zurecht und schlichtet ihren Streit. Dann schmieden sie aus ihren Schwertern Pflugscharen und aus ihren Speerspitzen Winzermesser. Kein Volk wird mehr das andere angreifen und niemand lernt mehr das Kriegshandwerk.</a:t>
            </a:r>
          </a:p>
        </p:txBody>
      </p:sp>
    </p:spTree>
    <p:extLst>
      <p:ext uri="{BB962C8B-B14F-4D97-AF65-F5344CB8AC3E}">
        <p14:creationId xmlns:p14="http://schemas.microsoft.com/office/powerpoint/2010/main" val="196056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25840" y="3341892"/>
            <a:ext cx="4176464" cy="461665"/>
          </a:xfrm>
        </p:spPr>
        <p:txBody>
          <a:bodyPr wrap="square">
            <a:spAutoFit/>
          </a:bodyPr>
          <a:lstStyle/>
          <a:p>
            <a:pPr algn="r"/>
            <a:r>
              <a:rPr lang="de-CH" altLang="de-DE" sz="2400" dirty="0">
                <a:effectLst/>
                <a:latin typeface="Univers LT Std 47 Cn Lt" pitchFamily="34" charset="0"/>
              </a:rPr>
              <a:t>Jesaja 2,5</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48212" y="1484784"/>
            <a:ext cx="11089232" cy="1569660"/>
          </a:xfrm>
        </p:spPr>
        <p:txBody>
          <a:bodyPr wrap="square">
            <a:spAutoFit/>
          </a:bodyPr>
          <a:lstStyle/>
          <a:p>
            <a:pPr algn="l"/>
            <a:r>
              <a:rPr lang="de-DE" altLang="de-DE" sz="4800" dirty="0">
                <a:solidFill>
                  <a:schemeClr val="tx1"/>
                </a:solidFill>
                <a:effectLst/>
                <a:latin typeface="Univers LT Std 47 Cn Lt" pitchFamily="34" charset="0"/>
              </a:rPr>
              <a:t>Auf, ihr Nachkommen Jakobs, lasst uns in dem Licht leben, das vom HERRN ausgeht!</a:t>
            </a:r>
          </a:p>
        </p:txBody>
      </p:sp>
    </p:spTree>
    <p:extLst>
      <p:ext uri="{BB962C8B-B14F-4D97-AF65-F5344CB8AC3E}">
        <p14:creationId xmlns:p14="http://schemas.microsoft.com/office/powerpoint/2010/main" val="270075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1582634"/>
            <a:ext cx="11377264" cy="1200329"/>
          </a:xfrm>
        </p:spPr>
        <p:txBody>
          <a:bodyPr wrap="square">
            <a:spAutoFit/>
          </a:bodyPr>
          <a:lstStyle/>
          <a:p>
            <a:pPr algn="l"/>
            <a:r>
              <a:rPr lang="de-DE" altLang="de-DE" sz="7200" dirty="0">
                <a:solidFill>
                  <a:schemeClr val="tx1"/>
                </a:solidFill>
                <a:effectLst/>
                <a:latin typeface="Univers LT Std 47 Cn Lt" pitchFamily="34" charset="0"/>
              </a:rPr>
              <a:t>I. Kommt, wir gehen zum HERRN!</a:t>
            </a:r>
          </a:p>
        </p:txBody>
      </p:sp>
    </p:spTree>
    <p:extLst>
      <p:ext uri="{BB962C8B-B14F-4D97-AF65-F5344CB8AC3E}">
        <p14:creationId xmlns:p14="http://schemas.microsoft.com/office/powerpoint/2010/main" val="337966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960096" y="2780928"/>
            <a:ext cx="4176464" cy="461665"/>
          </a:xfrm>
        </p:spPr>
        <p:txBody>
          <a:bodyPr wrap="square">
            <a:spAutoFit/>
          </a:bodyPr>
          <a:lstStyle/>
          <a:p>
            <a:pPr algn="r"/>
            <a:r>
              <a:rPr lang="de-CH" altLang="de-DE" sz="2400" dirty="0">
                <a:effectLst/>
                <a:latin typeface="Univers LT Std 47 Cn Lt" pitchFamily="34" charset="0"/>
              </a:rPr>
              <a:t>Jesaja 2,1</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32869" y="908720"/>
            <a:ext cx="11089232" cy="1569660"/>
          </a:xfrm>
        </p:spPr>
        <p:txBody>
          <a:bodyPr wrap="square">
            <a:spAutoFit/>
          </a:bodyPr>
          <a:lstStyle/>
          <a:p>
            <a:pPr algn="l"/>
            <a:r>
              <a:rPr lang="de-DE" altLang="de-DE" sz="4800" dirty="0">
                <a:solidFill>
                  <a:schemeClr val="tx1"/>
                </a:solidFill>
                <a:effectLst/>
                <a:latin typeface="Univers LT Std 47 Cn Lt" pitchFamily="34" charset="0"/>
              </a:rPr>
              <a:t>„Dies ist das Wort, das Jesaja, der Sohn des </a:t>
            </a:r>
            <a:r>
              <a:rPr lang="de-DE" altLang="de-DE" sz="4800" dirty="0" err="1">
                <a:solidFill>
                  <a:schemeClr val="tx1"/>
                </a:solidFill>
                <a:effectLst/>
                <a:latin typeface="Univers LT Std 47 Cn Lt" pitchFamily="34" charset="0"/>
              </a:rPr>
              <a:t>Amoz</a:t>
            </a:r>
            <a:r>
              <a:rPr lang="de-DE" altLang="de-DE" sz="4800" dirty="0">
                <a:solidFill>
                  <a:schemeClr val="tx1"/>
                </a:solidFill>
                <a:effectLst/>
                <a:latin typeface="Univers LT Std 47 Cn Lt" pitchFamily="34" charset="0"/>
              </a:rPr>
              <a:t>, schaute über </a:t>
            </a:r>
            <a:r>
              <a:rPr lang="de-DE" altLang="de-DE" sz="4800" dirty="0" err="1">
                <a:solidFill>
                  <a:schemeClr val="tx1"/>
                </a:solidFill>
                <a:effectLst/>
                <a:latin typeface="Univers LT Std 47 Cn Lt" pitchFamily="34" charset="0"/>
              </a:rPr>
              <a:t>Juda</a:t>
            </a:r>
            <a:r>
              <a:rPr lang="de-DE" altLang="de-DE" sz="4800" dirty="0">
                <a:solidFill>
                  <a:schemeClr val="tx1"/>
                </a:solidFill>
                <a:effectLst/>
                <a:latin typeface="Univers LT Std 47 Cn Lt" pitchFamily="34" charset="0"/>
              </a:rPr>
              <a:t> und Jerusalem.“</a:t>
            </a:r>
          </a:p>
        </p:txBody>
      </p:sp>
    </p:spTree>
    <p:extLst>
      <p:ext uri="{BB962C8B-B14F-4D97-AF65-F5344CB8AC3E}">
        <p14:creationId xmlns:p14="http://schemas.microsoft.com/office/powerpoint/2010/main" val="359193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960096" y="3140968"/>
            <a:ext cx="4176464" cy="461665"/>
          </a:xfrm>
        </p:spPr>
        <p:txBody>
          <a:bodyPr wrap="square">
            <a:spAutoFit/>
          </a:bodyPr>
          <a:lstStyle/>
          <a:p>
            <a:pPr algn="r"/>
            <a:r>
              <a:rPr lang="de-CH" altLang="de-DE" sz="2400" dirty="0">
                <a:effectLst/>
                <a:latin typeface="Univers LT Std 47 Cn Lt" pitchFamily="34" charset="0"/>
              </a:rPr>
              <a:t>Jesaja 2,2</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764704"/>
            <a:ext cx="10297144" cy="2123658"/>
          </a:xfrm>
        </p:spPr>
        <p:txBody>
          <a:bodyPr wrap="square">
            <a:spAutoFit/>
          </a:bodyPr>
          <a:lstStyle/>
          <a:p>
            <a:pPr algn="l"/>
            <a:r>
              <a:rPr lang="de-DE" altLang="de-DE" sz="4400" dirty="0">
                <a:solidFill>
                  <a:schemeClr val="tx1"/>
                </a:solidFill>
                <a:effectLst/>
                <a:latin typeface="Univers LT Std 47 Cn Lt" pitchFamily="34" charset="0"/>
              </a:rPr>
              <a:t>„Es wird zur letzten Zeit der Berg, da des HERRN Haus ist, fest stehen, höher als alle Berge und über alle Hügel erhaben sein.“</a:t>
            </a:r>
          </a:p>
        </p:txBody>
      </p:sp>
    </p:spTree>
    <p:extLst>
      <p:ext uri="{BB962C8B-B14F-4D97-AF65-F5344CB8AC3E}">
        <p14:creationId xmlns:p14="http://schemas.microsoft.com/office/powerpoint/2010/main" val="424191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95787" y="3933056"/>
            <a:ext cx="4176464" cy="461665"/>
          </a:xfrm>
        </p:spPr>
        <p:txBody>
          <a:bodyPr wrap="square">
            <a:spAutoFit/>
          </a:bodyPr>
          <a:lstStyle/>
          <a:p>
            <a:pPr algn="r"/>
            <a:r>
              <a:rPr lang="de-CH" altLang="de-DE" sz="2400" dirty="0">
                <a:effectLst/>
                <a:latin typeface="Univers LT Std 47 Cn Lt" pitchFamily="34" charset="0"/>
              </a:rPr>
              <a:t>Jesaja 2,2-3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48212" y="692696"/>
            <a:ext cx="11089232" cy="3170099"/>
          </a:xfrm>
        </p:spPr>
        <p:txBody>
          <a:bodyPr wrap="square">
            <a:spAutoFit/>
          </a:bodyPr>
          <a:lstStyle/>
          <a:p>
            <a:pPr algn="l"/>
            <a:r>
              <a:rPr lang="de-DE" altLang="de-DE" sz="4000" dirty="0">
                <a:solidFill>
                  <a:schemeClr val="tx1"/>
                </a:solidFill>
                <a:effectLst/>
                <a:latin typeface="Univers LT Std 47 Cn Lt" pitchFamily="34" charset="0"/>
              </a:rPr>
              <a:t>„Alle Heiden werden herzulaufen, und viele Völker werden hingehen und sagen: Kommt, lasst uns hinaufgehen zum Berg des HERRN, zum Hause des Gottes Jakobs,</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dass er uns lehre seine Wege und wir wandeln</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auf seinen Steigen!“</a:t>
            </a:r>
          </a:p>
        </p:txBody>
      </p:sp>
    </p:spTree>
    <p:extLst>
      <p:ext uri="{BB962C8B-B14F-4D97-AF65-F5344CB8AC3E}">
        <p14:creationId xmlns:p14="http://schemas.microsoft.com/office/powerpoint/2010/main" val="127783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4509120"/>
            <a:ext cx="4176464" cy="461665"/>
          </a:xfrm>
        </p:spPr>
        <p:txBody>
          <a:bodyPr wrap="square">
            <a:spAutoFit/>
          </a:bodyPr>
          <a:lstStyle/>
          <a:p>
            <a:pPr algn="r"/>
            <a:r>
              <a:rPr lang="de-CH" altLang="de-DE" sz="2400" dirty="0">
                <a:effectLst/>
                <a:latin typeface="Univers LT Std 47 Cn Lt" pitchFamily="34" charset="0"/>
              </a:rPr>
              <a:t>5. Mose 4,6</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836712"/>
            <a:ext cx="10657184" cy="3170099"/>
          </a:xfrm>
        </p:spPr>
        <p:txBody>
          <a:bodyPr wrap="square">
            <a:spAutoFit/>
          </a:bodyPr>
          <a:lstStyle/>
          <a:p>
            <a:pPr algn="l"/>
            <a:r>
              <a:rPr lang="de-DE" altLang="de-DE" sz="4000" dirty="0">
                <a:solidFill>
                  <a:schemeClr val="tx1"/>
                </a:solidFill>
                <a:effectLst/>
                <a:latin typeface="Univers LT Std 47 Cn Lt" pitchFamily="34" charset="0"/>
              </a:rPr>
              <a:t>„Haltet diese Gebote und tut sie! Denn darin zeigt sich den Völkern eure Weisheit und euer Verstand. Wenn sie alle diese Gebote hören werden, dann müssen sie sagen: Was für weise und verständige Leute sind das, ein herrliches Volk!“</a:t>
            </a:r>
          </a:p>
        </p:txBody>
      </p:sp>
    </p:spTree>
    <p:extLst>
      <p:ext uri="{BB962C8B-B14F-4D97-AF65-F5344CB8AC3E}">
        <p14:creationId xmlns:p14="http://schemas.microsoft.com/office/powerpoint/2010/main" val="396868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60980" y="3429000"/>
            <a:ext cx="4176464" cy="461665"/>
          </a:xfrm>
        </p:spPr>
        <p:txBody>
          <a:bodyPr wrap="square">
            <a:spAutoFit/>
          </a:bodyPr>
          <a:lstStyle/>
          <a:p>
            <a:pPr algn="r"/>
            <a:r>
              <a:rPr lang="de-CH" altLang="de-DE" sz="2400" dirty="0">
                <a:effectLst/>
                <a:latin typeface="Univers LT Std 47 Cn Lt" pitchFamily="34" charset="0"/>
              </a:rPr>
              <a:t>Jesaja 2,3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48212" y="1196752"/>
            <a:ext cx="11089232" cy="1938992"/>
          </a:xfrm>
        </p:spPr>
        <p:txBody>
          <a:bodyPr wrap="square">
            <a:spAutoFit/>
          </a:bodyPr>
          <a:lstStyle/>
          <a:p>
            <a:pPr algn="l"/>
            <a:r>
              <a:rPr lang="de-DE" altLang="de-DE" sz="6000" dirty="0">
                <a:solidFill>
                  <a:schemeClr val="tx1"/>
                </a:solidFill>
                <a:effectLst/>
                <a:latin typeface="Univers LT Std 47 Cn Lt" pitchFamily="34" charset="0"/>
              </a:rPr>
              <a:t>„Von Zion wird Weisung ausgehen und des HERRN Wort von Jerusalem.“</a:t>
            </a:r>
          </a:p>
        </p:txBody>
      </p:sp>
    </p:spTree>
    <p:extLst>
      <p:ext uri="{BB962C8B-B14F-4D97-AF65-F5344CB8AC3E}">
        <p14:creationId xmlns:p14="http://schemas.microsoft.com/office/powerpoint/2010/main" val="136381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3198167"/>
            <a:ext cx="4176464" cy="461665"/>
          </a:xfrm>
        </p:spPr>
        <p:txBody>
          <a:bodyPr wrap="square">
            <a:spAutoFit/>
          </a:bodyPr>
          <a:lstStyle/>
          <a:p>
            <a:pPr algn="r"/>
            <a:r>
              <a:rPr lang="de-CH" altLang="de-DE" sz="2400" dirty="0">
                <a:effectLst/>
                <a:latin typeface="Univers LT Std 47 Cn Lt" pitchFamily="34" charset="0"/>
              </a:rPr>
              <a:t>Matthäus-Evangelium 15,8-9</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34396" y="908720"/>
            <a:ext cx="11089232" cy="1938992"/>
          </a:xfrm>
        </p:spPr>
        <p:txBody>
          <a:bodyPr wrap="square">
            <a:spAutoFit/>
          </a:bodyPr>
          <a:lstStyle/>
          <a:p>
            <a:pPr algn="l"/>
            <a:r>
              <a:rPr lang="de-DE" altLang="de-DE" sz="4000" dirty="0">
                <a:solidFill>
                  <a:schemeClr val="tx1"/>
                </a:solidFill>
                <a:effectLst/>
                <a:latin typeface="Univers LT Std 47 Cn Lt" pitchFamily="34" charset="0"/>
              </a:rPr>
              <a:t>„Dies Volk ehrt mich mit den Lippen, aber ihr Herz ist fern von mir; vergeblich dienen sie mir, weil sie lehren solche Lehren, die nichts als Menschengebote sind.“</a:t>
            </a:r>
          </a:p>
        </p:txBody>
      </p:sp>
    </p:spTree>
    <p:extLst>
      <p:ext uri="{BB962C8B-B14F-4D97-AF65-F5344CB8AC3E}">
        <p14:creationId xmlns:p14="http://schemas.microsoft.com/office/powerpoint/2010/main" val="227167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789040"/>
            <a:ext cx="4176464" cy="461665"/>
          </a:xfrm>
        </p:spPr>
        <p:txBody>
          <a:bodyPr wrap="square">
            <a:spAutoFit/>
          </a:bodyPr>
          <a:lstStyle/>
          <a:p>
            <a:pPr algn="r"/>
            <a:r>
              <a:rPr lang="de-CH" altLang="de-DE" sz="2400" dirty="0">
                <a:effectLst/>
                <a:latin typeface="Univers LT Std 47 Cn Lt" pitchFamily="34" charset="0"/>
              </a:rPr>
              <a:t>Jeremia 3,17</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20220" y="476672"/>
            <a:ext cx="10528308" cy="3170099"/>
          </a:xfrm>
        </p:spPr>
        <p:txBody>
          <a:bodyPr wrap="square">
            <a:spAutoFit/>
          </a:bodyPr>
          <a:lstStyle/>
          <a:p>
            <a:pPr algn="l"/>
            <a:r>
              <a:rPr lang="de-DE" altLang="de-DE" sz="4000" dirty="0">
                <a:solidFill>
                  <a:schemeClr val="tx1"/>
                </a:solidFill>
                <a:effectLst/>
                <a:latin typeface="Univers LT Std 47 Cn Lt" pitchFamily="34" charset="0"/>
              </a:rPr>
              <a:t>„Zu jener Zeit wird man Jerusalem nennen »Des HERRN Thron«, und es werden sich dahin sammeln alle Völker um des Namens des HERRN willen zu Jerusalem, und sie werden nicht mehr wandeln in dem, was ihr böses Herz will! </a:t>
            </a:r>
          </a:p>
        </p:txBody>
      </p:sp>
    </p:spTree>
    <p:extLst>
      <p:ext uri="{BB962C8B-B14F-4D97-AF65-F5344CB8AC3E}">
        <p14:creationId xmlns:p14="http://schemas.microsoft.com/office/powerpoint/2010/main" val="1048373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700808"/>
            <a:ext cx="11593288"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de-DE" altLang="de-DE" sz="6600" dirty="0">
                <a:solidFill>
                  <a:schemeClr val="tx1"/>
                </a:solidFill>
                <a:effectLst/>
                <a:latin typeface="Univers LT Std 47 Cn Lt" pitchFamily="34" charset="0"/>
              </a:rPr>
              <a:t>II. Es wird keine Kriege mehr geben!</a:t>
            </a:r>
          </a:p>
        </p:txBody>
      </p:sp>
    </p:spTree>
    <p:extLst>
      <p:ext uri="{BB962C8B-B14F-4D97-AF65-F5344CB8AC3E}">
        <p14:creationId xmlns:p14="http://schemas.microsoft.com/office/powerpoint/2010/main" val="1621368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960096" y="2852936"/>
            <a:ext cx="4176464" cy="461665"/>
          </a:xfrm>
        </p:spPr>
        <p:txBody>
          <a:bodyPr wrap="square">
            <a:spAutoFit/>
          </a:bodyPr>
          <a:lstStyle/>
          <a:p>
            <a:pPr algn="r"/>
            <a:r>
              <a:rPr lang="de-CH" altLang="de-DE" sz="2400" dirty="0">
                <a:effectLst/>
                <a:latin typeface="Univers LT Std 47 Cn Lt" pitchFamily="34" charset="0"/>
              </a:rPr>
              <a:t>Jeremia 1,27</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908720"/>
            <a:ext cx="10312284" cy="1569660"/>
          </a:xfrm>
        </p:spPr>
        <p:txBody>
          <a:bodyPr wrap="square">
            <a:spAutoFit/>
          </a:bodyPr>
          <a:lstStyle/>
          <a:p>
            <a:pPr algn="l"/>
            <a:r>
              <a:rPr lang="de-DE" altLang="de-DE" sz="4800" dirty="0">
                <a:solidFill>
                  <a:schemeClr val="tx1"/>
                </a:solidFill>
                <a:effectLst/>
                <a:latin typeface="Univers LT Std 47 Cn Lt" pitchFamily="34" charset="0"/>
              </a:rPr>
              <a:t>„Zion wird durch Recht erlöst werden, und wer dorthin umkehrt, durch Gerechtigkeit.“</a:t>
            </a:r>
          </a:p>
        </p:txBody>
      </p:sp>
    </p:spTree>
    <p:extLst>
      <p:ext uri="{BB962C8B-B14F-4D97-AF65-F5344CB8AC3E}">
        <p14:creationId xmlns:p14="http://schemas.microsoft.com/office/powerpoint/2010/main" val="163584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2924944"/>
            <a:ext cx="4176464" cy="461665"/>
          </a:xfrm>
        </p:spPr>
        <p:txBody>
          <a:bodyPr wrap="square">
            <a:spAutoFit/>
          </a:bodyPr>
          <a:lstStyle/>
          <a:p>
            <a:pPr algn="r"/>
            <a:r>
              <a:rPr lang="de-CH" altLang="de-DE" sz="2400" dirty="0">
                <a:effectLst/>
                <a:latin typeface="Univers LT Std 47 Cn Lt" pitchFamily="34" charset="0"/>
              </a:rPr>
              <a:t>Jeremia 2,4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191344" y="764704"/>
            <a:ext cx="11320396" cy="1938992"/>
          </a:xfrm>
        </p:spPr>
        <p:txBody>
          <a:bodyPr wrap="square">
            <a:spAutoFit/>
          </a:bodyPr>
          <a:lstStyle/>
          <a:p>
            <a:pPr algn="l"/>
            <a:r>
              <a:rPr lang="de-DE" altLang="de-DE" sz="4000" dirty="0">
                <a:solidFill>
                  <a:schemeClr val="tx1"/>
                </a:solidFill>
                <a:effectLst/>
                <a:latin typeface="Univers LT Std 47 Cn Lt" pitchFamily="34" charset="0"/>
              </a:rPr>
              <a:t>„Gott wird richten unter den Nationen und zurechtweisen viele Völker. Da werden sie ihre Schwerter zu Pflugscharen machen und ihre </a:t>
            </a:r>
            <a:r>
              <a:rPr lang="de-DE" altLang="de-DE" sz="4000" dirty="0" err="1">
                <a:solidFill>
                  <a:schemeClr val="tx1"/>
                </a:solidFill>
                <a:effectLst/>
                <a:latin typeface="Univers LT Std 47 Cn Lt" pitchFamily="34" charset="0"/>
              </a:rPr>
              <a:t>Spiesse</a:t>
            </a:r>
            <a:r>
              <a:rPr lang="de-DE" altLang="de-DE" sz="4000" dirty="0">
                <a:solidFill>
                  <a:schemeClr val="tx1"/>
                </a:solidFill>
                <a:effectLst/>
                <a:latin typeface="Univers LT Std 47 Cn Lt" pitchFamily="34" charset="0"/>
              </a:rPr>
              <a:t> zu Sicheln.“</a:t>
            </a:r>
          </a:p>
        </p:txBody>
      </p:sp>
    </p:spTree>
    <p:extLst>
      <p:ext uri="{BB962C8B-B14F-4D97-AF65-F5344CB8AC3E}">
        <p14:creationId xmlns:p14="http://schemas.microsoft.com/office/powerpoint/2010/main" val="379942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960096" y="3068960"/>
            <a:ext cx="4176464" cy="461665"/>
          </a:xfrm>
        </p:spPr>
        <p:txBody>
          <a:bodyPr wrap="square">
            <a:spAutoFit/>
          </a:bodyPr>
          <a:lstStyle/>
          <a:p>
            <a:pPr algn="r"/>
            <a:r>
              <a:rPr lang="de-CH" altLang="de-DE" sz="2400" dirty="0">
                <a:effectLst/>
                <a:latin typeface="Univers LT Std 47 Cn Lt" pitchFamily="34" charset="0"/>
              </a:rPr>
              <a:t>Jeremia 2,4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764704"/>
            <a:ext cx="10312284" cy="2123658"/>
          </a:xfrm>
        </p:spPr>
        <p:txBody>
          <a:bodyPr wrap="square">
            <a:spAutoFit/>
          </a:bodyPr>
          <a:lstStyle/>
          <a:p>
            <a:pPr algn="l"/>
            <a:r>
              <a:rPr lang="de-DE" altLang="de-DE" sz="4400" dirty="0">
                <a:solidFill>
                  <a:schemeClr val="tx1"/>
                </a:solidFill>
                <a:effectLst/>
                <a:latin typeface="Univers LT Std 47 Cn Lt" pitchFamily="34" charset="0"/>
              </a:rPr>
              <a:t>„Denn es wird kein Volk wider das andere das Schwert erheben, und sie werden hinfort nicht mehr lernen, Krieg zu führen.“</a:t>
            </a:r>
          </a:p>
        </p:txBody>
      </p:sp>
    </p:spTree>
    <p:extLst>
      <p:ext uri="{BB962C8B-B14F-4D97-AF65-F5344CB8AC3E}">
        <p14:creationId xmlns:p14="http://schemas.microsoft.com/office/powerpoint/2010/main" val="2513706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74555" y="4941168"/>
            <a:ext cx="4176464" cy="461665"/>
          </a:xfrm>
        </p:spPr>
        <p:txBody>
          <a:bodyPr wrap="square">
            <a:spAutoFit/>
          </a:bodyPr>
          <a:lstStyle/>
          <a:p>
            <a:pPr algn="r"/>
            <a:r>
              <a:rPr lang="de-CH" altLang="de-DE" sz="2400" dirty="0">
                <a:effectLst/>
                <a:latin typeface="Univers LT Std 47 Cn Lt" pitchFamily="34" charset="0"/>
              </a:rPr>
              <a:t>Jeremia 9,5-6</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191344" y="404664"/>
            <a:ext cx="11593288" cy="4401205"/>
          </a:xfrm>
        </p:spPr>
        <p:txBody>
          <a:bodyPr wrap="square">
            <a:spAutoFit/>
          </a:bodyPr>
          <a:lstStyle/>
          <a:p>
            <a:pPr algn="l"/>
            <a:r>
              <a:rPr lang="de-DE" altLang="de-DE" sz="4000" dirty="0">
                <a:solidFill>
                  <a:schemeClr val="tx1"/>
                </a:solidFill>
                <a:effectLst/>
                <a:latin typeface="Univers LT Std 47 Cn Lt" pitchFamily="34" charset="0"/>
              </a:rPr>
              <a:t>„Uns ist ein Kind geboren, ein Sohn ist uns gegeben, und die Herrschaft ist auf seiner Schulter; und er </a:t>
            </a:r>
            <a:r>
              <a:rPr lang="de-DE" altLang="de-DE" sz="4000" dirty="0" err="1">
                <a:solidFill>
                  <a:schemeClr val="tx1"/>
                </a:solidFill>
                <a:effectLst/>
                <a:latin typeface="Univers LT Std 47 Cn Lt" pitchFamily="34" charset="0"/>
              </a:rPr>
              <a:t>heisst</a:t>
            </a:r>
            <a:r>
              <a:rPr lang="de-DE" altLang="de-DE" sz="4000" dirty="0">
                <a:solidFill>
                  <a:schemeClr val="tx1"/>
                </a:solidFill>
                <a:effectLst/>
                <a:latin typeface="Univers LT Std 47 Cn Lt" pitchFamily="34" charset="0"/>
              </a:rPr>
              <a:t> Wunder-Rat, Gott-Held, Ewig-Vater, Friede-Fürst; auf dass seine Herrschaft </a:t>
            </a:r>
            <a:r>
              <a:rPr lang="de-DE" altLang="de-DE" sz="4000" dirty="0" err="1">
                <a:solidFill>
                  <a:schemeClr val="tx1"/>
                </a:solidFill>
                <a:effectLst/>
                <a:latin typeface="Univers LT Std 47 Cn Lt" pitchFamily="34" charset="0"/>
              </a:rPr>
              <a:t>gross</a:t>
            </a:r>
            <a:r>
              <a:rPr lang="de-DE" altLang="de-DE" sz="4000" dirty="0">
                <a:solidFill>
                  <a:schemeClr val="tx1"/>
                </a:solidFill>
                <a:effectLst/>
                <a:latin typeface="Univers LT Std 47 Cn Lt" pitchFamily="34" charset="0"/>
              </a:rPr>
              <a:t> werde und des Friedens kein Ende auf dem Thron Davids und in seinem Königreich, dass er’s stärke und stütze durch Recht und Gerechtigkeit von nun an bis in Ewigkeit. Solches wird tun der Eifer des HERRN Zebaoth.“</a:t>
            </a:r>
          </a:p>
        </p:txBody>
      </p:sp>
    </p:spTree>
    <p:extLst>
      <p:ext uri="{BB962C8B-B14F-4D97-AF65-F5344CB8AC3E}">
        <p14:creationId xmlns:p14="http://schemas.microsoft.com/office/powerpoint/2010/main" val="1011616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16080" y="2967335"/>
            <a:ext cx="4176464" cy="461665"/>
          </a:xfrm>
        </p:spPr>
        <p:txBody>
          <a:bodyPr wrap="square">
            <a:spAutoFit/>
          </a:bodyPr>
          <a:lstStyle/>
          <a:p>
            <a:pPr algn="r"/>
            <a:r>
              <a:rPr lang="de-CH" altLang="de-DE" sz="2400" dirty="0">
                <a:effectLst/>
                <a:latin typeface="Univers LT Std 47 Cn Lt" pitchFamily="34" charset="0"/>
              </a:rPr>
              <a:t>Lukas-Evangelium 1,31</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836712"/>
            <a:ext cx="10801200" cy="1446550"/>
          </a:xfrm>
        </p:spPr>
        <p:txBody>
          <a:bodyPr wrap="square">
            <a:spAutoFit/>
          </a:bodyPr>
          <a:lstStyle/>
          <a:p>
            <a:pPr algn="l"/>
            <a:r>
              <a:rPr lang="de-DE" altLang="de-DE" sz="4400" dirty="0">
                <a:solidFill>
                  <a:schemeClr val="tx1"/>
                </a:solidFill>
                <a:effectLst/>
                <a:latin typeface="Univers LT Std 47 Cn Lt" pitchFamily="34" charset="0"/>
              </a:rPr>
              <a:t>„Siehe, du wirst schwanger werden und einen Sohn gebären, dem sollst du den Namen Jesus geben.“</a:t>
            </a:r>
          </a:p>
        </p:txBody>
      </p:sp>
    </p:spTree>
    <p:extLst>
      <p:ext uri="{BB962C8B-B14F-4D97-AF65-F5344CB8AC3E}">
        <p14:creationId xmlns:p14="http://schemas.microsoft.com/office/powerpoint/2010/main" val="807007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789040"/>
            <a:ext cx="4176464" cy="461665"/>
          </a:xfrm>
        </p:spPr>
        <p:txBody>
          <a:bodyPr wrap="square">
            <a:spAutoFit/>
          </a:bodyPr>
          <a:lstStyle/>
          <a:p>
            <a:pPr algn="r"/>
            <a:r>
              <a:rPr lang="de-CH" altLang="de-DE" sz="2400" dirty="0">
                <a:effectLst/>
                <a:latin typeface="Univers LT Std 47 Cn Lt" pitchFamily="34" charset="0"/>
              </a:rPr>
              <a:t>Lukas-Evangelium 1,32-33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20220" y="476672"/>
            <a:ext cx="10312284" cy="3170099"/>
          </a:xfrm>
        </p:spPr>
        <p:txBody>
          <a:bodyPr wrap="square">
            <a:spAutoFit/>
          </a:bodyPr>
          <a:lstStyle/>
          <a:p>
            <a:pPr algn="l"/>
            <a:r>
              <a:rPr lang="de-DE" altLang="de-DE" sz="4000" dirty="0">
                <a:solidFill>
                  <a:schemeClr val="tx1"/>
                </a:solidFill>
                <a:effectLst/>
                <a:latin typeface="Univers LT Std 47 Cn Lt" pitchFamily="34" charset="0"/>
              </a:rPr>
              <a:t>„Der wird </a:t>
            </a:r>
            <a:r>
              <a:rPr lang="de-DE" altLang="de-DE" sz="4000" dirty="0" err="1">
                <a:solidFill>
                  <a:schemeClr val="tx1"/>
                </a:solidFill>
                <a:effectLst/>
                <a:latin typeface="Univers LT Std 47 Cn Lt" pitchFamily="34" charset="0"/>
              </a:rPr>
              <a:t>gross</a:t>
            </a:r>
            <a:r>
              <a:rPr lang="de-DE" altLang="de-DE" sz="4000" dirty="0">
                <a:solidFill>
                  <a:schemeClr val="tx1"/>
                </a:solidFill>
                <a:effectLst/>
                <a:latin typeface="Univers LT Std 47 Cn Lt" pitchFamily="34" charset="0"/>
              </a:rPr>
              <a:t> sein und Sohn des Höchsten genannt werden; und Gott der Herr wird ihm den Thron seines Vaters David geben, und er wird König sein über das Haus Jakob in Ewigkeit, und sein Reich wird kein Ende haben.“</a:t>
            </a:r>
          </a:p>
        </p:txBody>
      </p:sp>
    </p:spTree>
    <p:extLst>
      <p:ext uri="{BB962C8B-B14F-4D97-AF65-F5344CB8AC3E}">
        <p14:creationId xmlns:p14="http://schemas.microsoft.com/office/powerpoint/2010/main" val="155175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4509120"/>
            <a:ext cx="4176464" cy="461665"/>
          </a:xfrm>
        </p:spPr>
        <p:txBody>
          <a:bodyPr wrap="square">
            <a:spAutoFit/>
          </a:bodyPr>
          <a:lstStyle/>
          <a:p>
            <a:pPr algn="r"/>
            <a:r>
              <a:rPr lang="de-CH" altLang="de-DE" sz="2400" dirty="0">
                <a:effectLst/>
                <a:latin typeface="Univers LT Std 47 Cn Lt" pitchFamily="34" charset="0"/>
              </a:rPr>
              <a:t>Richter 2,12</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1144489"/>
            <a:ext cx="10945216" cy="2554545"/>
          </a:xfrm>
        </p:spPr>
        <p:txBody>
          <a:bodyPr wrap="square">
            <a:spAutoFit/>
          </a:bodyPr>
          <a:lstStyle/>
          <a:p>
            <a:pPr algn="l"/>
            <a:r>
              <a:rPr lang="de-DE" altLang="de-DE" sz="4000" dirty="0">
                <a:solidFill>
                  <a:schemeClr val="tx1"/>
                </a:solidFill>
                <a:effectLst/>
                <a:latin typeface="Univers LT Std 47 Cn Lt" pitchFamily="34" charset="0"/>
              </a:rPr>
              <a:t>„So kam es, dass die Leute von Israel taten, was dem HERRN missfällt: Sie </a:t>
            </a:r>
            <a:r>
              <a:rPr lang="de-DE" altLang="de-DE" sz="4000" dirty="0" err="1">
                <a:solidFill>
                  <a:schemeClr val="tx1"/>
                </a:solidFill>
                <a:effectLst/>
                <a:latin typeface="Univers LT Std 47 Cn Lt" pitchFamily="34" charset="0"/>
              </a:rPr>
              <a:t>verliessen</a:t>
            </a:r>
            <a:r>
              <a:rPr lang="de-DE" altLang="de-DE" sz="4000" dirty="0">
                <a:solidFill>
                  <a:schemeClr val="tx1"/>
                </a:solidFill>
                <a:effectLst/>
                <a:latin typeface="Univers LT Std 47 Cn Lt" pitchFamily="34" charset="0"/>
              </a:rPr>
              <a:t> den Gott ihrer Vorfahren, der sie aus Ägypten herausgeführt hatte,</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und liefen fremden Göttern nach.“</a:t>
            </a:r>
          </a:p>
        </p:txBody>
      </p:sp>
    </p:spTree>
    <p:extLst>
      <p:ext uri="{BB962C8B-B14F-4D97-AF65-F5344CB8AC3E}">
        <p14:creationId xmlns:p14="http://schemas.microsoft.com/office/powerpoint/2010/main" val="320931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816080" y="3519007"/>
            <a:ext cx="4176464" cy="461665"/>
          </a:xfrm>
        </p:spPr>
        <p:txBody>
          <a:bodyPr wrap="square">
            <a:spAutoFit/>
          </a:bodyPr>
          <a:lstStyle/>
          <a:p>
            <a:pPr algn="r"/>
            <a:r>
              <a:rPr lang="de-CH" altLang="de-DE" sz="2400" dirty="0">
                <a:effectLst/>
                <a:latin typeface="Univers LT Std 47 Cn Lt" pitchFamily="34" charset="0"/>
              </a:rPr>
              <a:t>Kolosser-Brief 2,14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20220" y="784449"/>
            <a:ext cx="10312284" cy="2554545"/>
          </a:xfrm>
        </p:spPr>
        <p:txBody>
          <a:bodyPr wrap="square">
            <a:spAutoFit/>
          </a:bodyPr>
          <a:lstStyle/>
          <a:p>
            <a:pPr algn="l"/>
            <a:r>
              <a:rPr lang="de-DE" altLang="de-DE" sz="4000" dirty="0">
                <a:solidFill>
                  <a:schemeClr val="tx1"/>
                </a:solidFill>
                <a:effectLst/>
                <a:latin typeface="Univers LT Std 47 Cn Lt" pitchFamily="34" charset="0"/>
              </a:rPr>
              <a:t>„Den Schuldschein, der uns wegen der nicht befolgten Gesetzesvorschriften belastete, hat er für ungültig erklärt. Er hat ihn ans Kreuz genagelt und damit für immer beseitigt.“</a:t>
            </a:r>
          </a:p>
        </p:txBody>
      </p:sp>
    </p:spTree>
    <p:extLst>
      <p:ext uri="{BB962C8B-B14F-4D97-AF65-F5344CB8AC3E}">
        <p14:creationId xmlns:p14="http://schemas.microsoft.com/office/powerpoint/2010/main" val="247186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3645024"/>
            <a:ext cx="4176464" cy="461665"/>
          </a:xfrm>
        </p:spPr>
        <p:txBody>
          <a:bodyPr wrap="square">
            <a:spAutoFit/>
          </a:bodyPr>
          <a:lstStyle/>
          <a:p>
            <a:pPr algn="r"/>
            <a:r>
              <a:rPr lang="de-CH" altLang="de-DE" sz="2400" dirty="0">
                <a:effectLst/>
                <a:latin typeface="Univers LT Std 47 Cn Lt" pitchFamily="34" charset="0"/>
              </a:rPr>
              <a:t>Johannes-Evangelium 14,27</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836712"/>
            <a:ext cx="10456300" cy="2123658"/>
          </a:xfrm>
        </p:spPr>
        <p:txBody>
          <a:bodyPr wrap="square">
            <a:spAutoFit/>
          </a:bodyPr>
          <a:lstStyle/>
          <a:p>
            <a:pPr algn="l"/>
            <a:r>
              <a:rPr lang="de-DE" altLang="de-DE" sz="4400" dirty="0">
                <a:solidFill>
                  <a:schemeClr val="tx1"/>
                </a:solidFill>
                <a:effectLst/>
                <a:latin typeface="Univers LT Std 47 Cn Lt" pitchFamily="34" charset="0"/>
              </a:rPr>
              <a:t>„Frieden lasse ich euch, meinen Frieden gebe ich euch. Nicht gebe ich euch, wie die Welt gibt.</a:t>
            </a:r>
            <a:br>
              <a:rPr lang="de-DE" altLang="de-DE" sz="4400" dirty="0">
                <a:solidFill>
                  <a:schemeClr val="tx1"/>
                </a:solidFill>
                <a:effectLst/>
                <a:latin typeface="Univers LT Std 47 Cn Lt" pitchFamily="34" charset="0"/>
              </a:rPr>
            </a:br>
            <a:r>
              <a:rPr lang="de-DE" altLang="de-DE" sz="4400" dirty="0">
                <a:solidFill>
                  <a:schemeClr val="tx1"/>
                </a:solidFill>
                <a:effectLst/>
                <a:latin typeface="Univers LT Std 47 Cn Lt" pitchFamily="34" charset="0"/>
              </a:rPr>
              <a:t>Euer Herz erschrecke nicht und fürchte sich nicht.“</a:t>
            </a:r>
          </a:p>
        </p:txBody>
      </p:sp>
    </p:spTree>
    <p:extLst>
      <p:ext uri="{BB962C8B-B14F-4D97-AF65-F5344CB8AC3E}">
        <p14:creationId xmlns:p14="http://schemas.microsoft.com/office/powerpoint/2010/main" val="95514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744072" y="3933056"/>
            <a:ext cx="4176464" cy="461665"/>
          </a:xfrm>
        </p:spPr>
        <p:txBody>
          <a:bodyPr wrap="square">
            <a:spAutoFit/>
          </a:bodyPr>
          <a:lstStyle/>
          <a:p>
            <a:pPr algn="r"/>
            <a:r>
              <a:rPr lang="de-CH" altLang="de-DE" sz="2400" dirty="0">
                <a:effectLst/>
                <a:latin typeface="Univers LT Std 47 Cn Lt" pitchFamily="34" charset="0"/>
              </a:rPr>
              <a:t>Offenbarung 21,1-2</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20220" y="476672"/>
            <a:ext cx="9736220" cy="3170099"/>
          </a:xfrm>
        </p:spPr>
        <p:txBody>
          <a:bodyPr wrap="square">
            <a:spAutoFit/>
          </a:bodyPr>
          <a:lstStyle/>
          <a:p>
            <a:pPr algn="l"/>
            <a:r>
              <a:rPr lang="de-DE" altLang="de-DE" sz="4000" dirty="0">
                <a:solidFill>
                  <a:schemeClr val="tx1"/>
                </a:solidFill>
                <a:effectLst/>
                <a:latin typeface="Univers LT Std 47 Cn Lt" pitchFamily="34" charset="0"/>
              </a:rPr>
              <a:t>„Ich sah einen neuen Himmel und eine neue Erde;</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denn der erste Himmel und die erste Erde sind vergangen, und das Meer ist nicht mehr.</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Und ich sah die heilige Stadt, das neue Jerusalem, von Gott aus dem Himmel herabkommen.“</a:t>
            </a:r>
          </a:p>
        </p:txBody>
      </p:sp>
    </p:spTree>
    <p:extLst>
      <p:ext uri="{BB962C8B-B14F-4D97-AF65-F5344CB8AC3E}">
        <p14:creationId xmlns:p14="http://schemas.microsoft.com/office/powerpoint/2010/main" val="206878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789040"/>
            <a:ext cx="4176464" cy="461665"/>
          </a:xfrm>
        </p:spPr>
        <p:txBody>
          <a:bodyPr wrap="square">
            <a:spAutoFit/>
          </a:bodyPr>
          <a:lstStyle/>
          <a:p>
            <a:pPr algn="r"/>
            <a:r>
              <a:rPr lang="de-CH" altLang="de-DE" sz="2400" dirty="0">
                <a:effectLst/>
                <a:latin typeface="Univers LT Std 47 Cn Lt" pitchFamily="34" charset="0"/>
              </a:rPr>
              <a:t>Offenbarung 21,24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20220" y="999892"/>
            <a:ext cx="10312284" cy="2123658"/>
          </a:xfrm>
        </p:spPr>
        <p:txBody>
          <a:bodyPr wrap="square">
            <a:spAutoFit/>
          </a:bodyPr>
          <a:lstStyle/>
          <a:p>
            <a:pPr algn="l"/>
            <a:r>
              <a:rPr lang="de-DE" altLang="de-DE" sz="4400" dirty="0">
                <a:solidFill>
                  <a:schemeClr val="tx1"/>
                </a:solidFill>
                <a:effectLst/>
                <a:latin typeface="Univers LT Std 47 Cn Lt" pitchFamily="34" charset="0"/>
              </a:rPr>
              <a:t>„In dem Licht, das von der Stadt ausgeht, werden die Völker leben. Die Könige der Erde werden ihren Reichtum in die Stadt tragen.“</a:t>
            </a:r>
          </a:p>
        </p:txBody>
      </p:sp>
    </p:spTree>
    <p:extLst>
      <p:ext uri="{BB962C8B-B14F-4D97-AF65-F5344CB8AC3E}">
        <p14:creationId xmlns:p14="http://schemas.microsoft.com/office/powerpoint/2010/main" val="3017779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789040"/>
            <a:ext cx="4176464" cy="461665"/>
          </a:xfrm>
        </p:spPr>
        <p:txBody>
          <a:bodyPr wrap="square">
            <a:spAutoFit/>
          </a:bodyPr>
          <a:lstStyle/>
          <a:p>
            <a:pPr algn="r"/>
            <a:r>
              <a:rPr lang="de-CH" altLang="de-DE" sz="2400" dirty="0">
                <a:effectLst/>
                <a:latin typeface="Univers LT Std 47 Cn Lt" pitchFamily="34" charset="0"/>
              </a:rPr>
              <a:t>Offenbarung 7,9</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20220" y="476672"/>
            <a:ext cx="10456300" cy="3170099"/>
          </a:xfrm>
        </p:spPr>
        <p:txBody>
          <a:bodyPr wrap="square">
            <a:spAutoFit/>
          </a:bodyPr>
          <a:lstStyle/>
          <a:p>
            <a:pPr algn="l"/>
            <a:r>
              <a:rPr lang="de-DE" altLang="de-DE" sz="4000" dirty="0">
                <a:solidFill>
                  <a:schemeClr val="tx1"/>
                </a:solidFill>
                <a:effectLst/>
                <a:latin typeface="Univers LT Std 47 Cn Lt" pitchFamily="34" charset="0"/>
              </a:rPr>
              <a:t>„Ich sah eine </a:t>
            </a:r>
            <a:r>
              <a:rPr lang="de-DE" altLang="de-DE" sz="4000" dirty="0" err="1">
                <a:solidFill>
                  <a:schemeClr val="tx1"/>
                </a:solidFill>
                <a:effectLst/>
                <a:latin typeface="Univers LT Std 47 Cn Lt" pitchFamily="34" charset="0"/>
              </a:rPr>
              <a:t>grosse</a:t>
            </a:r>
            <a:r>
              <a:rPr lang="de-DE" altLang="de-DE" sz="4000" dirty="0">
                <a:solidFill>
                  <a:schemeClr val="tx1"/>
                </a:solidFill>
                <a:effectLst/>
                <a:latin typeface="Univers LT Std 47 Cn Lt" pitchFamily="34" charset="0"/>
              </a:rPr>
              <a:t> Menge Menschen, so viele,</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dass niemand sie zählen konnte. Es waren Menschen aus allen Nationen, Stämmen, Völkern und Sprachen. Sie standen in </a:t>
            </a:r>
            <a:r>
              <a:rPr lang="de-DE" altLang="de-DE" sz="4000" dirty="0" err="1">
                <a:solidFill>
                  <a:schemeClr val="tx1"/>
                </a:solidFill>
                <a:effectLst/>
                <a:latin typeface="Univers LT Std 47 Cn Lt" pitchFamily="34" charset="0"/>
              </a:rPr>
              <a:t>weissen</a:t>
            </a:r>
            <a:r>
              <a:rPr lang="de-DE" altLang="de-DE" sz="4000" dirty="0">
                <a:solidFill>
                  <a:schemeClr val="tx1"/>
                </a:solidFill>
                <a:effectLst/>
                <a:latin typeface="Univers LT Std 47 Cn Lt" pitchFamily="34" charset="0"/>
              </a:rPr>
              <a:t> Kleidern vor dem Thron und dem Lamm.“</a:t>
            </a:r>
          </a:p>
        </p:txBody>
      </p:sp>
    </p:spTree>
    <p:extLst>
      <p:ext uri="{BB962C8B-B14F-4D97-AF65-F5344CB8AC3E}">
        <p14:creationId xmlns:p14="http://schemas.microsoft.com/office/powerpoint/2010/main" val="3197059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1556792"/>
            <a:ext cx="94330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de-DE" altLang="de-DE" sz="7200" dirty="0">
                <a:solidFill>
                  <a:schemeClr val="tx1"/>
                </a:solidFill>
                <a:effectLst/>
                <a:latin typeface="Univers LT Std 47 Cn Lt" pitchFamily="34" charset="0"/>
              </a:rPr>
              <a:t>III. Es lohnt sich!</a:t>
            </a:r>
          </a:p>
        </p:txBody>
      </p:sp>
    </p:spTree>
    <p:extLst>
      <p:ext uri="{BB962C8B-B14F-4D97-AF65-F5344CB8AC3E}">
        <p14:creationId xmlns:p14="http://schemas.microsoft.com/office/powerpoint/2010/main" val="2154778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198167"/>
            <a:ext cx="4176464" cy="461665"/>
          </a:xfrm>
        </p:spPr>
        <p:txBody>
          <a:bodyPr wrap="square">
            <a:spAutoFit/>
          </a:bodyPr>
          <a:lstStyle/>
          <a:p>
            <a:pPr algn="r"/>
            <a:r>
              <a:rPr lang="de-CH" altLang="de-DE" sz="2400" dirty="0">
                <a:effectLst/>
                <a:latin typeface="Univers LT Std 47 Cn Lt" pitchFamily="34" charset="0"/>
              </a:rPr>
              <a:t>Jesaja 2,5</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980728"/>
            <a:ext cx="10456300" cy="1569660"/>
          </a:xfrm>
        </p:spPr>
        <p:txBody>
          <a:bodyPr wrap="square">
            <a:spAutoFit/>
          </a:bodyPr>
          <a:lstStyle/>
          <a:p>
            <a:pPr algn="l"/>
            <a:r>
              <a:rPr lang="de-DE" altLang="de-DE" sz="4800" dirty="0">
                <a:solidFill>
                  <a:schemeClr val="tx1"/>
                </a:solidFill>
                <a:effectLst/>
                <a:latin typeface="Univers LT Std 47 Cn Lt" pitchFamily="34" charset="0"/>
              </a:rPr>
              <a:t>„Auf, ihr Nachkommen Jakobs, lasst uns in dem Licht leben, das vom HERRN ausgeht!“</a:t>
            </a:r>
          </a:p>
        </p:txBody>
      </p:sp>
    </p:spTree>
    <p:extLst>
      <p:ext uri="{BB962C8B-B14F-4D97-AF65-F5344CB8AC3E}">
        <p14:creationId xmlns:p14="http://schemas.microsoft.com/office/powerpoint/2010/main" val="1116569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23328" y="4221088"/>
            <a:ext cx="4176464" cy="461665"/>
          </a:xfrm>
        </p:spPr>
        <p:txBody>
          <a:bodyPr wrap="square">
            <a:spAutoFit/>
          </a:bodyPr>
          <a:lstStyle/>
          <a:p>
            <a:pPr algn="r"/>
            <a:r>
              <a:rPr lang="de-CH" altLang="de-DE" sz="2400" dirty="0">
                <a:effectLst/>
                <a:latin typeface="Univers LT Std 47 Cn Lt" pitchFamily="34" charset="0"/>
              </a:rPr>
              <a:t>Philipper-Brief 3,13-14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712440"/>
            <a:ext cx="11305256" cy="3170099"/>
          </a:xfrm>
        </p:spPr>
        <p:txBody>
          <a:bodyPr wrap="square">
            <a:spAutoFit/>
          </a:bodyPr>
          <a:lstStyle/>
          <a:p>
            <a:pPr algn="l"/>
            <a:r>
              <a:rPr lang="de-DE" altLang="de-DE" sz="4000" dirty="0">
                <a:solidFill>
                  <a:schemeClr val="tx1"/>
                </a:solidFill>
                <a:effectLst/>
                <a:latin typeface="Univers LT Std 47 Cn Lt" pitchFamily="34" charset="0"/>
              </a:rPr>
              <a:t>„Die Entscheidung ist gefallen! Ich lasse alles hinter mir und sehe nur noch, was vor mir liegt. Ich halte geradewegs auf das Ziel zu, um den Siegespreis zu gewinnen. Dieser Preis ist das ewige Leben, zu dem Gott mich durch Jesus Christus berufen hat.“ </a:t>
            </a:r>
          </a:p>
        </p:txBody>
      </p:sp>
    </p:spTree>
    <p:extLst>
      <p:ext uri="{BB962C8B-B14F-4D97-AF65-F5344CB8AC3E}">
        <p14:creationId xmlns:p14="http://schemas.microsoft.com/office/powerpoint/2010/main" val="3936119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2958168"/>
            <a:ext cx="4176464" cy="461665"/>
          </a:xfrm>
        </p:spPr>
        <p:txBody>
          <a:bodyPr wrap="square">
            <a:spAutoFit/>
          </a:bodyPr>
          <a:lstStyle/>
          <a:p>
            <a:pPr algn="r"/>
            <a:r>
              <a:rPr lang="de-CH" altLang="de-DE" sz="2400" dirty="0">
                <a:effectLst/>
                <a:latin typeface="Univers LT Std 47 Cn Lt" pitchFamily="34" charset="0"/>
              </a:rPr>
              <a:t>1. Johannes-Brief 3,3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764704"/>
            <a:ext cx="10456300" cy="1938992"/>
          </a:xfrm>
        </p:spPr>
        <p:txBody>
          <a:bodyPr wrap="square">
            <a:spAutoFit/>
          </a:bodyPr>
          <a:lstStyle/>
          <a:p>
            <a:pPr algn="l"/>
            <a:r>
              <a:rPr lang="de-DE" altLang="de-DE" sz="4000" dirty="0">
                <a:solidFill>
                  <a:schemeClr val="tx1"/>
                </a:solidFill>
                <a:effectLst/>
                <a:latin typeface="Univers LT Std 47 Cn Lt" pitchFamily="34" charset="0"/>
              </a:rPr>
              <a:t>„Wer diese Hoffnung hat – eine Hoffnung, die ganz auf Jesus ausgerichtet ist –, hält sich von jeder Sünde fern, um so rein zu sein wie er.“</a:t>
            </a:r>
          </a:p>
        </p:txBody>
      </p:sp>
    </p:spTree>
    <p:extLst>
      <p:ext uri="{BB962C8B-B14F-4D97-AF65-F5344CB8AC3E}">
        <p14:creationId xmlns:p14="http://schemas.microsoft.com/office/powerpoint/2010/main" val="2115729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3427187"/>
            <a:ext cx="4176464" cy="461665"/>
          </a:xfrm>
        </p:spPr>
        <p:txBody>
          <a:bodyPr wrap="square">
            <a:spAutoFit/>
          </a:bodyPr>
          <a:lstStyle/>
          <a:p>
            <a:pPr algn="r"/>
            <a:r>
              <a:rPr lang="de-CH" altLang="de-DE" sz="2400" dirty="0">
                <a:effectLst/>
                <a:latin typeface="Univers LT Std 47 Cn Lt" pitchFamily="34" charset="0"/>
              </a:rPr>
              <a:t>Hebräer 11,16</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548680"/>
            <a:ext cx="11161240" cy="2554545"/>
          </a:xfrm>
        </p:spPr>
        <p:txBody>
          <a:bodyPr wrap="square">
            <a:spAutoFit/>
          </a:bodyPr>
          <a:lstStyle/>
          <a:p>
            <a:pPr algn="l"/>
            <a:r>
              <a:rPr lang="de-DE" altLang="de-DE" sz="4000" dirty="0">
                <a:solidFill>
                  <a:schemeClr val="tx1"/>
                </a:solidFill>
                <a:effectLst/>
                <a:latin typeface="Univers LT Std 47 Cn Lt" pitchFamily="34" charset="0"/>
              </a:rPr>
              <a:t>„Sie sehnten sich nach etwas Besserem, nach einer Heimat im Himmel. Daher schämt sich Gott auch nicht,</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ihr Gott genannt zu werden; </a:t>
            </a:r>
            <a:r>
              <a:rPr lang="de-DE" altLang="de-DE" sz="4000" dirty="0" err="1">
                <a:solidFill>
                  <a:schemeClr val="tx1"/>
                </a:solidFill>
                <a:effectLst/>
                <a:latin typeface="Univers LT Std 47 Cn Lt" pitchFamily="34" charset="0"/>
              </a:rPr>
              <a:t>schliesslich</a:t>
            </a:r>
            <a:r>
              <a:rPr lang="de-DE" altLang="de-DE" sz="4000" dirty="0">
                <a:solidFill>
                  <a:schemeClr val="tx1"/>
                </a:solidFill>
                <a:effectLst/>
                <a:latin typeface="Univers LT Std 47 Cn Lt" pitchFamily="34" charset="0"/>
              </a:rPr>
              <a:t> hat er</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im Himmel tatsächlich eine Stadt für sie erbaut.“</a:t>
            </a:r>
          </a:p>
        </p:txBody>
      </p:sp>
    </p:spTree>
    <p:extLst>
      <p:ext uri="{BB962C8B-B14F-4D97-AF65-F5344CB8AC3E}">
        <p14:creationId xmlns:p14="http://schemas.microsoft.com/office/powerpoint/2010/main" val="342176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2967335"/>
            <a:ext cx="4176464" cy="461665"/>
          </a:xfrm>
        </p:spPr>
        <p:txBody>
          <a:bodyPr wrap="square">
            <a:spAutoFit/>
          </a:bodyPr>
          <a:lstStyle/>
          <a:p>
            <a:pPr algn="r"/>
            <a:r>
              <a:rPr lang="de-CH" altLang="de-DE" sz="2400" dirty="0">
                <a:effectLst/>
                <a:latin typeface="Univers LT Std 47 Cn Lt" pitchFamily="34" charset="0"/>
              </a:rPr>
              <a:t>1. Samuel 8,19-20</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908720"/>
            <a:ext cx="10945216" cy="1569660"/>
          </a:xfrm>
        </p:spPr>
        <p:txBody>
          <a:bodyPr wrap="square">
            <a:spAutoFit/>
          </a:bodyPr>
          <a:lstStyle/>
          <a:p>
            <a:pPr algn="l"/>
            <a:r>
              <a:rPr lang="de-DE" altLang="de-DE" sz="4800" dirty="0">
                <a:solidFill>
                  <a:schemeClr val="tx1"/>
                </a:solidFill>
                <a:effectLst/>
                <a:latin typeface="Univers LT Std 47 Cn Lt" pitchFamily="34" charset="0"/>
              </a:rPr>
              <a:t>„Wir wollen einen König! Es soll bei uns genauso sein wie bei den anderen Völkern!“</a:t>
            </a:r>
          </a:p>
        </p:txBody>
      </p:sp>
    </p:spTree>
    <p:extLst>
      <p:ext uri="{BB962C8B-B14F-4D97-AF65-F5344CB8AC3E}">
        <p14:creationId xmlns:p14="http://schemas.microsoft.com/office/powerpoint/2010/main" val="2033692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623392" y="1361674"/>
            <a:ext cx="7992888" cy="1446550"/>
          </a:xfrm>
        </p:spPr>
        <p:txBody>
          <a:bodyPr wrap="square">
            <a:spAutoFit/>
          </a:bodyPr>
          <a:lstStyle/>
          <a:p>
            <a:pPr algn="l"/>
            <a:r>
              <a:rPr lang="de-DE" altLang="de-DE" sz="88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149080"/>
            <a:ext cx="4176464" cy="461665"/>
          </a:xfrm>
        </p:spPr>
        <p:txBody>
          <a:bodyPr wrap="square">
            <a:spAutoFit/>
          </a:bodyPr>
          <a:lstStyle/>
          <a:p>
            <a:pPr algn="r"/>
            <a:r>
              <a:rPr lang="de-CH" altLang="de-DE" sz="2400" dirty="0">
                <a:effectLst/>
                <a:latin typeface="Univers LT Std 47 Cn Lt" pitchFamily="34" charset="0"/>
              </a:rPr>
              <a:t>1. Petrus-Brief 1,3-4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620688"/>
            <a:ext cx="11089232" cy="3416320"/>
          </a:xfrm>
        </p:spPr>
        <p:txBody>
          <a:bodyPr wrap="square">
            <a:spAutoFit/>
          </a:bodyPr>
          <a:lstStyle/>
          <a:p>
            <a:pPr algn="l"/>
            <a:r>
              <a:rPr lang="de-DE" altLang="de-DE" sz="3600" dirty="0">
                <a:solidFill>
                  <a:schemeClr val="tx1"/>
                </a:solidFill>
                <a:effectLst/>
                <a:latin typeface="Univers LT Std 47 Cn Lt" pitchFamily="34" charset="0"/>
              </a:rPr>
              <a:t>„Gepriesen sei Gott, der Vater unseres Herrn Jesus Christus!</a:t>
            </a:r>
            <a:br>
              <a:rPr lang="de-DE" altLang="de-DE" sz="3600" dirty="0">
                <a:solidFill>
                  <a:schemeClr val="tx1"/>
                </a:solidFill>
                <a:effectLst/>
                <a:latin typeface="Univers LT Std 47 Cn Lt" pitchFamily="34" charset="0"/>
              </a:rPr>
            </a:br>
            <a:r>
              <a:rPr lang="de-DE" altLang="de-DE" sz="3600" dirty="0">
                <a:solidFill>
                  <a:schemeClr val="tx1"/>
                </a:solidFill>
                <a:effectLst/>
                <a:latin typeface="Univers LT Std 47 Cn Lt" pitchFamily="34" charset="0"/>
              </a:rPr>
              <a:t>In seinem </a:t>
            </a:r>
            <a:r>
              <a:rPr lang="de-DE" altLang="de-DE" sz="3600" dirty="0" err="1">
                <a:solidFill>
                  <a:schemeClr val="tx1"/>
                </a:solidFill>
                <a:effectLst/>
                <a:latin typeface="Univers LT Std 47 Cn Lt" pitchFamily="34" charset="0"/>
              </a:rPr>
              <a:t>grossen</a:t>
            </a:r>
            <a:r>
              <a:rPr lang="de-DE" altLang="de-DE" sz="3600" dirty="0">
                <a:solidFill>
                  <a:schemeClr val="tx1"/>
                </a:solidFill>
                <a:effectLst/>
                <a:latin typeface="Univers LT Std 47 Cn Lt" pitchFamily="34" charset="0"/>
              </a:rPr>
              <a:t> Erbarmen hat er uns durch die Auferstehung Jesu Christi von den Toten ein neues Leben geschenkt. Wir sind von neuem geboren und haben jetzt eine sichere Hoffnung, die Aussicht auf ein unvergängliches und makelloses Erbe, das nie seinen Wert verlieren wird.“</a:t>
            </a:r>
          </a:p>
        </p:txBody>
      </p:sp>
    </p:spTree>
    <p:extLst>
      <p:ext uri="{BB962C8B-B14F-4D97-AF65-F5344CB8AC3E}">
        <p14:creationId xmlns:p14="http://schemas.microsoft.com/office/powerpoint/2010/main" val="3778236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149080"/>
            <a:ext cx="4176464" cy="461665"/>
          </a:xfrm>
        </p:spPr>
        <p:txBody>
          <a:bodyPr wrap="square">
            <a:spAutoFit/>
          </a:bodyPr>
          <a:lstStyle/>
          <a:p>
            <a:pPr algn="r"/>
            <a:r>
              <a:rPr lang="de-CH" altLang="de-DE" sz="2400" dirty="0">
                <a:effectLst/>
                <a:latin typeface="Univers LT Std 47 Cn Lt" pitchFamily="34" charset="0"/>
              </a:rPr>
              <a:t>1. Petrus-Brief 1,4-5</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476672"/>
            <a:ext cx="10369152" cy="3477875"/>
          </a:xfrm>
        </p:spPr>
        <p:txBody>
          <a:bodyPr wrap="square">
            <a:spAutoFit/>
          </a:bodyPr>
          <a:lstStyle/>
          <a:p>
            <a:pPr algn="l"/>
            <a:r>
              <a:rPr lang="de-DE" altLang="de-DE" sz="4400" dirty="0">
                <a:solidFill>
                  <a:schemeClr val="tx1"/>
                </a:solidFill>
                <a:effectLst/>
                <a:latin typeface="Univers LT Std 47 Cn Lt" pitchFamily="34" charset="0"/>
              </a:rPr>
              <a:t>„Gott hält es im Himmel für euch bereit und wird euch, die ihr glaubt, durch seine Macht bewahren, bis das Ende der Zeit gekommen ist und der Tag der Rettung anbricht. Dann wird die Rettung in ihrem ganzen Umfang sichtbar werden.“</a:t>
            </a:r>
          </a:p>
        </p:txBody>
      </p:sp>
    </p:spTree>
    <p:extLst>
      <p:ext uri="{BB962C8B-B14F-4D97-AF65-F5344CB8AC3E}">
        <p14:creationId xmlns:p14="http://schemas.microsoft.com/office/powerpoint/2010/main" val="424899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B35FBE7-E2FE-142C-77C8-05C60F71BEF6}"/>
              </a:ext>
            </a:extLst>
          </p:cNvPr>
          <p:cNvSpPr>
            <a:spLocks noGrp="1"/>
          </p:cNvSpPr>
          <p:nvPr>
            <p:ph type="ctrTitle" sz="quarter"/>
          </p:nvPr>
        </p:nvSpPr>
        <p:spPr/>
        <p:txBody>
          <a:bodyPr/>
          <a:lstStyle/>
          <a:p>
            <a:endParaRPr lang="de-CH"/>
          </a:p>
        </p:txBody>
      </p:sp>
      <p:pic>
        <p:nvPicPr>
          <p:cNvPr id="4" name="Grafik 3" descr="Ein Bild, das Text, Schar, Karte, Gruppe enthält.&#10;&#10;Automatisch generierte Beschreibung">
            <a:extLst>
              <a:ext uri="{FF2B5EF4-FFF2-40B4-BE49-F238E27FC236}">
                <a16:creationId xmlns:a16="http://schemas.microsoft.com/office/drawing/2014/main" xmlns="" id="{7FEED84C-5752-F251-AC57-B946F2F0C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6712"/>
            <a:ext cx="12192000" cy="4372278"/>
          </a:xfrm>
          <a:prstGeom prst="rect">
            <a:avLst/>
          </a:prstGeom>
        </p:spPr>
      </p:pic>
    </p:spTree>
    <p:extLst>
      <p:ext uri="{BB962C8B-B14F-4D97-AF65-F5344CB8AC3E}">
        <p14:creationId xmlns:p14="http://schemas.microsoft.com/office/powerpoint/2010/main" val="99825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xmlns="" id="{D6813F47-7284-1CB7-9437-CC73DED1E8EE}"/>
              </a:ext>
            </a:extLst>
          </p:cNvPr>
          <p:cNvSpPr>
            <a:spLocks noGrp="1" noChangeArrowheads="1"/>
          </p:cNvSpPr>
          <p:nvPr>
            <p:ph type="ctrTitle"/>
          </p:nvPr>
        </p:nvSpPr>
        <p:spPr>
          <a:xfrm>
            <a:off x="4769433" y="980728"/>
            <a:ext cx="2448272" cy="1077218"/>
          </a:xfrm>
        </p:spPr>
        <p:txBody>
          <a:bodyPr wrap="square">
            <a:spAutoFit/>
          </a:bodyPr>
          <a:lstStyle/>
          <a:p>
            <a:pPr algn="l"/>
            <a:r>
              <a:rPr lang="de-DE" altLang="de-DE" sz="4000" dirty="0">
                <a:solidFill>
                  <a:schemeClr val="tx1"/>
                </a:solidFill>
                <a:effectLst/>
                <a:latin typeface="Univers LT Std 47 Cn Lt" pitchFamily="34" charset="0"/>
              </a:rPr>
              <a:t>Nordreich</a:t>
            </a:r>
            <a:br>
              <a:rPr lang="de-DE" altLang="de-DE" sz="4000" dirty="0">
                <a:solidFill>
                  <a:schemeClr val="tx1"/>
                </a:solidFill>
                <a:effectLst/>
                <a:latin typeface="Univers LT Std 47 Cn Lt" pitchFamily="34" charset="0"/>
              </a:rPr>
            </a:br>
            <a:r>
              <a:rPr lang="de-DE" altLang="de-DE" sz="2400" dirty="0">
                <a:solidFill>
                  <a:schemeClr val="tx1"/>
                </a:solidFill>
                <a:effectLst/>
                <a:latin typeface="Univers LT Std 47 Cn Lt" pitchFamily="34" charset="0"/>
              </a:rPr>
              <a:t>(Israel)</a:t>
            </a:r>
          </a:p>
        </p:txBody>
      </p:sp>
      <p:sp>
        <p:nvSpPr>
          <p:cNvPr id="9" name="Rectangle 2">
            <a:extLst>
              <a:ext uri="{FF2B5EF4-FFF2-40B4-BE49-F238E27FC236}">
                <a16:creationId xmlns:a16="http://schemas.microsoft.com/office/drawing/2014/main" xmlns="" id="{18BC25EC-6C74-BF80-64BA-372CDA912AF5}"/>
              </a:ext>
            </a:extLst>
          </p:cNvPr>
          <p:cNvSpPr txBox="1">
            <a:spLocks noChangeArrowheads="1"/>
          </p:cNvSpPr>
          <p:nvPr/>
        </p:nvSpPr>
        <p:spPr bwMode="auto">
          <a:xfrm>
            <a:off x="4734449" y="4800055"/>
            <a:ext cx="24482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000" kern="0" dirty="0">
                <a:solidFill>
                  <a:schemeClr val="tx1"/>
                </a:solidFill>
                <a:effectLst/>
                <a:latin typeface="Univers LT Std 47 Cn Lt" pitchFamily="34" charset="0"/>
              </a:rPr>
              <a:t>Südreich</a:t>
            </a:r>
          </a:p>
          <a:p>
            <a:pPr algn="l"/>
            <a:r>
              <a:rPr lang="de-DE" altLang="de-DE" sz="2400" kern="0" dirty="0">
                <a:solidFill>
                  <a:schemeClr val="tx1"/>
                </a:solidFill>
                <a:effectLst/>
                <a:latin typeface="Univers LT Std 47 Cn Lt" pitchFamily="34" charset="0"/>
              </a:rPr>
              <a:t>(</a:t>
            </a:r>
            <a:r>
              <a:rPr lang="de-DE" altLang="de-DE" sz="2400" kern="0" dirty="0" err="1">
                <a:solidFill>
                  <a:schemeClr val="tx1"/>
                </a:solidFill>
                <a:effectLst/>
                <a:latin typeface="Univers LT Std 47 Cn Lt" pitchFamily="34" charset="0"/>
              </a:rPr>
              <a:t>Juda</a:t>
            </a:r>
            <a:r>
              <a:rPr lang="de-DE" altLang="de-DE" sz="2400" kern="0" dirty="0">
                <a:solidFill>
                  <a:schemeClr val="tx1"/>
                </a:solidFill>
                <a:effectLst/>
                <a:latin typeface="Univers LT Std 47 Cn Lt" pitchFamily="34" charset="0"/>
              </a:rPr>
              <a:t>)</a:t>
            </a:r>
          </a:p>
        </p:txBody>
      </p:sp>
      <p:pic>
        <p:nvPicPr>
          <p:cNvPr id="3" name="Grafik 2" descr="Ein Bild, das Karte enthält.&#10;&#10;Automatisch generierte Beschreibung">
            <a:extLst>
              <a:ext uri="{FF2B5EF4-FFF2-40B4-BE49-F238E27FC236}">
                <a16:creationId xmlns:a16="http://schemas.microsoft.com/office/drawing/2014/main" xmlns="" id="{64C8036F-225E-D09C-296F-3905B80E4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0"/>
            <a:ext cx="4752046" cy="6858000"/>
          </a:xfrm>
          <a:prstGeom prst="rect">
            <a:avLst/>
          </a:prstGeom>
        </p:spPr>
      </p:pic>
    </p:spTree>
    <p:extLst>
      <p:ext uri="{BB962C8B-B14F-4D97-AF65-F5344CB8AC3E}">
        <p14:creationId xmlns:p14="http://schemas.microsoft.com/office/powerpoint/2010/main" val="211235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B35FBE7-E2FE-142C-77C8-05C60F71BEF6}"/>
              </a:ext>
            </a:extLst>
          </p:cNvPr>
          <p:cNvSpPr>
            <a:spLocks noGrp="1"/>
          </p:cNvSpPr>
          <p:nvPr>
            <p:ph type="ctrTitle" sz="quarter"/>
          </p:nvPr>
        </p:nvSpPr>
        <p:spPr/>
        <p:txBody>
          <a:bodyPr/>
          <a:lstStyle/>
          <a:p>
            <a:endParaRPr lang="de-CH"/>
          </a:p>
        </p:txBody>
      </p:sp>
      <p:pic>
        <p:nvPicPr>
          <p:cNvPr id="4" name="Grafik 3" descr="Ein Bild, das Text, Schar, Karte, Gruppe enthält.&#10;&#10;Automatisch generierte Beschreibung">
            <a:extLst>
              <a:ext uri="{FF2B5EF4-FFF2-40B4-BE49-F238E27FC236}">
                <a16:creationId xmlns:a16="http://schemas.microsoft.com/office/drawing/2014/main" xmlns="" id="{7FEED84C-5752-F251-AC57-B946F2F0C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6712"/>
            <a:ext cx="12192000" cy="4372278"/>
          </a:xfrm>
          <a:prstGeom prst="rect">
            <a:avLst/>
          </a:prstGeom>
        </p:spPr>
      </p:pic>
    </p:spTree>
    <p:extLst>
      <p:ext uri="{BB962C8B-B14F-4D97-AF65-F5344CB8AC3E}">
        <p14:creationId xmlns:p14="http://schemas.microsoft.com/office/powerpoint/2010/main" val="159436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51328233-E585-9DDC-8864-14026238C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40" y="116632"/>
            <a:ext cx="9234039" cy="6601975"/>
          </a:xfrm>
          <a:prstGeom prst="rect">
            <a:avLst/>
          </a:prstGeom>
        </p:spPr>
      </p:pic>
      <p:sp>
        <p:nvSpPr>
          <p:cNvPr id="6" name="Ellipse 5">
            <a:extLst>
              <a:ext uri="{FF2B5EF4-FFF2-40B4-BE49-F238E27FC236}">
                <a16:creationId xmlns:a16="http://schemas.microsoft.com/office/drawing/2014/main" xmlns="" id="{7ABABB05-12A5-793A-3884-69459B309015}"/>
              </a:ext>
            </a:extLst>
          </p:cNvPr>
          <p:cNvSpPr/>
          <p:nvPr/>
        </p:nvSpPr>
        <p:spPr>
          <a:xfrm>
            <a:off x="6168008" y="5049300"/>
            <a:ext cx="1512168" cy="14401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tangle 2">
            <a:extLst>
              <a:ext uri="{FF2B5EF4-FFF2-40B4-BE49-F238E27FC236}">
                <a16:creationId xmlns:a16="http://schemas.microsoft.com/office/drawing/2014/main" xmlns="" id="{D6813F47-7284-1CB7-9437-CC73DED1E8EE}"/>
              </a:ext>
            </a:extLst>
          </p:cNvPr>
          <p:cNvSpPr>
            <a:spLocks noGrp="1" noChangeArrowheads="1"/>
          </p:cNvSpPr>
          <p:nvPr>
            <p:ph type="ctrTitle"/>
          </p:nvPr>
        </p:nvSpPr>
        <p:spPr>
          <a:xfrm>
            <a:off x="276431" y="455766"/>
            <a:ext cx="2448272" cy="1077218"/>
          </a:xfrm>
        </p:spPr>
        <p:txBody>
          <a:bodyPr wrap="square">
            <a:spAutoFit/>
          </a:bodyPr>
          <a:lstStyle/>
          <a:p>
            <a:pPr algn="l"/>
            <a:r>
              <a:rPr lang="de-DE" altLang="de-DE" sz="4000" dirty="0">
                <a:solidFill>
                  <a:schemeClr val="tx1"/>
                </a:solidFill>
                <a:effectLst/>
                <a:latin typeface="Univers LT Std 47 Cn Lt" pitchFamily="34" charset="0"/>
              </a:rPr>
              <a:t>Nordreich</a:t>
            </a:r>
            <a:br>
              <a:rPr lang="de-DE" altLang="de-DE" sz="4000" dirty="0">
                <a:solidFill>
                  <a:schemeClr val="tx1"/>
                </a:solidFill>
                <a:effectLst/>
                <a:latin typeface="Univers LT Std 47 Cn Lt" pitchFamily="34" charset="0"/>
              </a:rPr>
            </a:br>
            <a:r>
              <a:rPr lang="de-DE" altLang="de-DE" sz="2400" dirty="0">
                <a:solidFill>
                  <a:schemeClr val="tx1"/>
                </a:solidFill>
                <a:effectLst/>
                <a:latin typeface="Univers LT Std 47 Cn Lt" pitchFamily="34" charset="0"/>
              </a:rPr>
              <a:t>(Israel)</a:t>
            </a:r>
          </a:p>
        </p:txBody>
      </p:sp>
      <p:sp>
        <p:nvSpPr>
          <p:cNvPr id="9" name="Rectangle 2">
            <a:extLst>
              <a:ext uri="{FF2B5EF4-FFF2-40B4-BE49-F238E27FC236}">
                <a16:creationId xmlns:a16="http://schemas.microsoft.com/office/drawing/2014/main" xmlns="" id="{18BC25EC-6C74-BF80-64BA-372CDA912AF5}"/>
              </a:ext>
            </a:extLst>
          </p:cNvPr>
          <p:cNvSpPr txBox="1">
            <a:spLocks noChangeArrowheads="1"/>
          </p:cNvSpPr>
          <p:nvPr/>
        </p:nvSpPr>
        <p:spPr bwMode="auto">
          <a:xfrm>
            <a:off x="263352" y="5230771"/>
            <a:ext cx="24482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000" kern="0" dirty="0">
                <a:solidFill>
                  <a:schemeClr val="tx1"/>
                </a:solidFill>
                <a:effectLst/>
                <a:latin typeface="Univers LT Std 47 Cn Lt" pitchFamily="34" charset="0"/>
              </a:rPr>
              <a:t>Südreich</a:t>
            </a:r>
          </a:p>
          <a:p>
            <a:pPr algn="l"/>
            <a:r>
              <a:rPr lang="de-DE" altLang="de-DE" sz="2400" kern="0" dirty="0">
                <a:solidFill>
                  <a:schemeClr val="tx1"/>
                </a:solidFill>
                <a:effectLst/>
                <a:latin typeface="Univers LT Std 47 Cn Lt" pitchFamily="34" charset="0"/>
              </a:rPr>
              <a:t>(</a:t>
            </a:r>
            <a:r>
              <a:rPr lang="de-DE" altLang="de-DE" sz="2400" kern="0" dirty="0" err="1">
                <a:solidFill>
                  <a:schemeClr val="tx1"/>
                </a:solidFill>
                <a:effectLst/>
                <a:latin typeface="Univers LT Std 47 Cn Lt" pitchFamily="34" charset="0"/>
              </a:rPr>
              <a:t>Juda</a:t>
            </a:r>
            <a:r>
              <a:rPr lang="de-DE" altLang="de-DE" sz="2400" kern="0" dirty="0">
                <a:solidFill>
                  <a:schemeClr val="tx1"/>
                </a:solidFill>
                <a:effectLst/>
                <a:latin typeface="Univers LT Std 47 Cn Lt" pitchFamily="34" charset="0"/>
              </a:rPr>
              <a:t>)</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xmlns="" id="{9AB6DA70-60F7-3B1E-D6A0-4202ADFBAF32}"/>
                  </a:ext>
                </a:extLst>
              </p14:cNvPr>
              <p14:cNvContentPartPr/>
              <p14:nvPr/>
            </p14:nvContentPartPr>
            <p14:xfrm>
              <a:off x="5952312" y="4890816"/>
              <a:ext cx="1441440" cy="57240"/>
            </p14:xfrm>
          </p:contentPart>
        </mc:Choice>
        <mc:Fallback xmlns="">
          <p:pic>
            <p:nvPicPr>
              <p:cNvPr id="2" name="Freihand 1">
                <a:extLst>
                  <a:ext uri="{FF2B5EF4-FFF2-40B4-BE49-F238E27FC236}">
                    <a16:creationId xmlns:a16="http://schemas.microsoft.com/office/drawing/2014/main" id="{9AB6DA70-60F7-3B1E-D6A0-4202ADFBAF32}"/>
                  </a:ext>
                </a:extLst>
              </p:cNvPr>
              <p:cNvPicPr/>
              <p:nvPr/>
            </p:nvPicPr>
            <p:blipFill>
              <a:blip r:embed="rId5"/>
              <a:stretch>
                <a:fillRect/>
              </a:stretch>
            </p:blipFill>
            <p:spPr>
              <a:xfrm>
                <a:off x="5898672" y="4783176"/>
                <a:ext cx="15490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xmlns="" id="{0A95D0AC-A842-552D-8764-FA0FC1549DAF}"/>
                  </a:ext>
                </a:extLst>
              </p14:cNvPr>
              <p14:cNvContentPartPr/>
              <p14:nvPr/>
            </p14:nvContentPartPr>
            <p14:xfrm>
              <a:off x="7434072" y="4854456"/>
              <a:ext cx="357120" cy="36360"/>
            </p14:xfrm>
          </p:contentPart>
        </mc:Choice>
        <mc:Fallback xmlns="">
          <p:pic>
            <p:nvPicPr>
              <p:cNvPr id="3" name="Freihand 2">
                <a:extLst>
                  <a:ext uri="{FF2B5EF4-FFF2-40B4-BE49-F238E27FC236}">
                    <a16:creationId xmlns:a16="http://schemas.microsoft.com/office/drawing/2014/main" id="{0A95D0AC-A842-552D-8764-FA0FC1549DAF}"/>
                  </a:ext>
                </a:extLst>
              </p:cNvPr>
              <p:cNvPicPr/>
              <p:nvPr/>
            </p:nvPicPr>
            <p:blipFill>
              <a:blip r:embed="rId7"/>
              <a:stretch>
                <a:fillRect/>
              </a:stretch>
            </p:blipFill>
            <p:spPr>
              <a:xfrm>
                <a:off x="7380072" y="4746816"/>
                <a:ext cx="4647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xmlns="" id="{CF116ED4-9DF5-DB6A-3D5A-7CCA8C1F2527}"/>
                  </a:ext>
                </a:extLst>
              </p14:cNvPr>
              <p14:cNvContentPartPr/>
              <p14:nvPr/>
            </p14:nvContentPartPr>
            <p14:xfrm>
              <a:off x="5948352" y="4845096"/>
              <a:ext cx="1851840" cy="46800"/>
            </p14:xfrm>
          </p:contentPart>
        </mc:Choice>
        <mc:Fallback xmlns="">
          <p:pic>
            <p:nvPicPr>
              <p:cNvPr id="4" name="Freihand 3">
                <a:extLst>
                  <a:ext uri="{FF2B5EF4-FFF2-40B4-BE49-F238E27FC236}">
                    <a16:creationId xmlns:a16="http://schemas.microsoft.com/office/drawing/2014/main" id="{CF116ED4-9DF5-DB6A-3D5A-7CCA8C1F2527}"/>
                  </a:ext>
                </a:extLst>
              </p:cNvPr>
              <p:cNvPicPr/>
              <p:nvPr/>
            </p:nvPicPr>
            <p:blipFill>
              <a:blip r:embed="rId9"/>
              <a:stretch>
                <a:fillRect/>
              </a:stretch>
            </p:blipFill>
            <p:spPr>
              <a:xfrm>
                <a:off x="5894352" y="4737456"/>
                <a:ext cx="19594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xmlns="" id="{D87BE0FA-6966-6911-614A-7AA43061AF01}"/>
                  </a:ext>
                </a:extLst>
              </p14:cNvPr>
              <p14:cNvContentPartPr/>
              <p14:nvPr/>
            </p14:nvContentPartPr>
            <p14:xfrm>
              <a:off x="7153992" y="4925376"/>
              <a:ext cx="646200" cy="40320"/>
            </p14:xfrm>
          </p:contentPart>
        </mc:Choice>
        <mc:Fallback xmlns="">
          <p:pic>
            <p:nvPicPr>
              <p:cNvPr id="7" name="Freihand 6">
                <a:extLst>
                  <a:ext uri="{FF2B5EF4-FFF2-40B4-BE49-F238E27FC236}">
                    <a16:creationId xmlns:a16="http://schemas.microsoft.com/office/drawing/2014/main" id="{D87BE0FA-6966-6911-614A-7AA43061AF01}"/>
                  </a:ext>
                </a:extLst>
              </p:cNvPr>
              <p:cNvPicPr/>
              <p:nvPr/>
            </p:nvPicPr>
            <p:blipFill>
              <a:blip r:embed="rId11"/>
              <a:stretch>
                <a:fillRect/>
              </a:stretch>
            </p:blipFill>
            <p:spPr>
              <a:xfrm>
                <a:off x="7099992" y="4817736"/>
                <a:ext cx="753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xmlns="" id="{F94B7FBA-A2C4-2177-6162-E770384E12D0}"/>
                  </a:ext>
                </a:extLst>
              </p14:cNvPr>
              <p14:cNvContentPartPr/>
              <p14:nvPr/>
            </p14:nvContentPartPr>
            <p14:xfrm>
              <a:off x="6473592" y="6217776"/>
              <a:ext cx="320400" cy="36000"/>
            </p14:xfrm>
          </p:contentPart>
        </mc:Choice>
        <mc:Fallback xmlns="">
          <p:pic>
            <p:nvPicPr>
              <p:cNvPr id="10" name="Freihand 9">
                <a:extLst>
                  <a:ext uri="{FF2B5EF4-FFF2-40B4-BE49-F238E27FC236}">
                    <a16:creationId xmlns:a16="http://schemas.microsoft.com/office/drawing/2014/main" id="{F94B7FBA-A2C4-2177-6162-E770384E12D0}"/>
                  </a:ext>
                </a:extLst>
              </p:cNvPr>
              <p:cNvPicPr/>
              <p:nvPr/>
            </p:nvPicPr>
            <p:blipFill>
              <a:blip r:embed="rId13"/>
              <a:stretch>
                <a:fillRect/>
              </a:stretch>
            </p:blipFill>
            <p:spPr>
              <a:xfrm>
                <a:off x="6419952" y="6110136"/>
                <a:ext cx="428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xmlns="" id="{D228CD90-DAF3-B0EA-821F-22EC9D458308}"/>
                  </a:ext>
                </a:extLst>
              </p14:cNvPr>
              <p14:cNvContentPartPr/>
              <p14:nvPr/>
            </p14:nvContentPartPr>
            <p14:xfrm>
              <a:off x="9985032" y="6391296"/>
              <a:ext cx="443880" cy="20880"/>
            </p14:xfrm>
          </p:contentPart>
        </mc:Choice>
        <mc:Fallback xmlns="">
          <p:pic>
            <p:nvPicPr>
              <p:cNvPr id="11" name="Freihand 10">
                <a:extLst>
                  <a:ext uri="{FF2B5EF4-FFF2-40B4-BE49-F238E27FC236}">
                    <a16:creationId xmlns:a16="http://schemas.microsoft.com/office/drawing/2014/main" id="{D228CD90-DAF3-B0EA-821F-22EC9D458308}"/>
                  </a:ext>
                </a:extLst>
              </p:cNvPr>
              <p:cNvPicPr/>
              <p:nvPr/>
            </p:nvPicPr>
            <p:blipFill>
              <a:blip r:embed="rId15"/>
              <a:stretch>
                <a:fillRect/>
              </a:stretch>
            </p:blipFill>
            <p:spPr>
              <a:xfrm>
                <a:off x="9931032" y="6283296"/>
                <a:ext cx="551520" cy="236520"/>
              </a:xfrm>
              <a:prstGeom prst="rect">
                <a:avLst/>
              </a:prstGeom>
            </p:spPr>
          </p:pic>
        </mc:Fallback>
      </mc:AlternateContent>
    </p:spTree>
    <p:extLst>
      <p:ext uri="{BB962C8B-B14F-4D97-AF65-F5344CB8AC3E}">
        <p14:creationId xmlns:p14="http://schemas.microsoft.com/office/powerpoint/2010/main" val="170128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3717032"/>
            <a:ext cx="4176464" cy="461665"/>
          </a:xfrm>
        </p:spPr>
        <p:txBody>
          <a:bodyPr wrap="square">
            <a:spAutoFit/>
          </a:bodyPr>
          <a:lstStyle/>
          <a:p>
            <a:pPr algn="r"/>
            <a:r>
              <a:rPr lang="de-CH" altLang="de-DE" sz="2400" dirty="0">
                <a:effectLst/>
                <a:latin typeface="Univers LT Std 47 Cn Lt" pitchFamily="34" charset="0"/>
              </a:rPr>
              <a:t>Jesaja 1,3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1452265"/>
            <a:ext cx="10945216" cy="1938992"/>
          </a:xfrm>
        </p:spPr>
        <p:txBody>
          <a:bodyPr wrap="square">
            <a:spAutoFit/>
          </a:bodyPr>
          <a:lstStyle/>
          <a:p>
            <a:pPr algn="l"/>
            <a:r>
              <a:rPr lang="de-DE" altLang="de-DE" sz="4000" dirty="0">
                <a:solidFill>
                  <a:schemeClr val="tx1"/>
                </a:solidFill>
                <a:effectLst/>
                <a:latin typeface="Univers LT Std 47 Cn Lt" pitchFamily="34" charset="0"/>
              </a:rPr>
              <a:t>„Ein Ochse kennt seinen Herrn und ein Esel die Krippe seines Herrn; aber Israel kennt’s nicht, und mein Volk versteht’s nicht.“</a:t>
            </a:r>
          </a:p>
        </p:txBody>
      </p:sp>
    </p:spTree>
    <p:extLst>
      <p:ext uri="{BB962C8B-B14F-4D97-AF65-F5344CB8AC3E}">
        <p14:creationId xmlns:p14="http://schemas.microsoft.com/office/powerpoint/2010/main" val="1494046861"/>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1156</Words>
  <Application>Microsoft Office PowerPoint</Application>
  <PresentationFormat>Benutzerdefiniert</PresentationFormat>
  <Paragraphs>120</Paragraphs>
  <Slides>42</Slides>
  <Notes>42</Notes>
  <HiddenSlides>0</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Designvorlage 'Berggipfel'</vt:lpstr>
      <vt:lpstr>Die Hoffnung in düsterer Zeit</vt:lpstr>
      <vt:lpstr>„Haltet diese Gebote und tut sie! Denn darin zeigt sich den Völkern eure Weisheit und euer Verstand. Wenn sie alle diese Gebote hören werden, dann müssen sie sagen: Was für weise und verständige Leute sind das, ein herrliches Volk!“</vt:lpstr>
      <vt:lpstr>„So kam es, dass die Leute von Israel taten, was dem HERRN missfällt: Sie verliessen den Gott ihrer Vorfahren, der sie aus Ägypten herausgeführt hatte, und liefen fremden Göttern nach.“</vt:lpstr>
      <vt:lpstr>„Wir wollen einen König! Es soll bei uns genauso sein wie bei den anderen Völkern!“</vt:lpstr>
      <vt:lpstr>PowerPoint-Präsentation</vt:lpstr>
      <vt:lpstr>Nordreich (Israel)</vt:lpstr>
      <vt:lpstr>PowerPoint-Präsentation</vt:lpstr>
      <vt:lpstr>Nordreich (Israel)</vt:lpstr>
      <vt:lpstr>„Ein Ochse kennt seinen Herrn und ein Esel die Krippe seines Herrn; aber Israel kennt’s nicht, und mein Volk versteht’s nicht.“</vt:lpstr>
      <vt:lpstr>„Wenn eure Sünde auch blutrot ist, soll sie doch schneeweiss werden, und wenn sie rot ist wie Purpur, soll sie doch wie Wolle werden.“</vt:lpstr>
      <vt:lpstr>„Weigert ihr euch aber und seid ungehorsam, so sollt ihr vom Schwert gefressen werden.“</vt:lpstr>
      <vt:lpstr>In einer Offenbarung empfing Jesaja, der Sohn von Amoz, folgende Botschaft über Juda und Jerusalem: Es kommt eine Zeit, da wird der Berg, auf dem der Tempel des HERRN steht, unerschütterlich fest stehen und alle anderen Berge überragen. Alle Völker strömen zu ihm hin.</vt:lpstr>
      <vt:lpstr>Überall werden die Leute sagen: »Kommt, wir gehen auf den Berg des HERRN, zu dem Haus, in dem der Gott Jakobs wohnt! Er soll uns lehren, was recht ist; was er sagt, wollen wir tun!« Denn vom Zionsberg in Jerusalem wird der HERR sein Wort ausgehen lassen.</vt:lpstr>
      <vt:lpstr>Er weist die Völker zurecht und schlichtet ihren Streit. Dann schmieden sie aus ihren Schwertern Pflugscharen und aus ihren Speerspitzen Winzermesser. Kein Volk wird mehr das andere angreifen und niemand lernt mehr das Kriegshandwerk.</vt:lpstr>
      <vt:lpstr>Auf, ihr Nachkommen Jakobs, lasst uns in dem Licht leben, das vom HERRN ausgeht!</vt:lpstr>
      <vt:lpstr>I. Kommt, wir gehen zum HERRN!</vt:lpstr>
      <vt:lpstr>„Dies ist das Wort, das Jesaja, der Sohn des Amoz, schaute über Juda und Jerusalem.“</vt:lpstr>
      <vt:lpstr>„Es wird zur letzten Zeit der Berg, da des HERRN Haus ist, fest stehen, höher als alle Berge und über alle Hügel erhaben sein.“</vt:lpstr>
      <vt:lpstr>„Alle Heiden werden herzulaufen, und viele Völker werden hingehen und sagen: Kommt, lasst uns hinaufgehen zum Berg des HERRN, zum Hause des Gottes Jakobs, dass er uns lehre seine Wege und wir wandeln auf seinen Steigen!“</vt:lpstr>
      <vt:lpstr>„Von Zion wird Weisung ausgehen und des HERRN Wort von Jerusalem.“</vt:lpstr>
      <vt:lpstr>„Dies Volk ehrt mich mit den Lippen, aber ihr Herz ist fern von mir; vergeblich dienen sie mir, weil sie lehren solche Lehren, die nichts als Menschengebote sind.“</vt:lpstr>
      <vt:lpstr>„Zu jener Zeit wird man Jerusalem nennen »Des HERRN Thron«, und es werden sich dahin sammeln alle Völker um des Namens des HERRN willen zu Jerusalem, und sie werden nicht mehr wandeln in dem, was ihr böses Herz will! </vt:lpstr>
      <vt:lpstr>II. Es wird keine Kriege mehr geben!</vt:lpstr>
      <vt:lpstr>„Zion wird durch Recht erlöst werden, und wer dorthin umkehrt, durch Gerechtigkeit.“</vt:lpstr>
      <vt:lpstr>„Gott wird richten unter den Nationen und zurechtweisen viele Völker. Da werden sie ihre Schwerter zu Pflugscharen machen und ihre Spiesse zu Sicheln.“</vt:lpstr>
      <vt:lpstr>„Denn es wird kein Volk wider das andere das Schwert erheben, und sie werden hinfort nicht mehr lernen, Krieg zu führen.“</vt:lpstr>
      <vt:lpstr>„Uns ist ein Kind geboren, ein Sohn ist uns gegeben, und die Herrschaft ist auf seiner Schulter; und er heisst Wunder-Rat, Gott-Held, Ewig-Vater, Friede-Fürst; auf dass seine Herrschaft gross werde und des Friedens kein Ende auf dem Thron Davids und in seinem Königreich, dass er’s stärke und stütze durch Recht und Gerechtigkeit von nun an bis in Ewigkeit. Solches wird tun der Eifer des HERRN Zebaoth.“</vt:lpstr>
      <vt:lpstr>„Siehe, du wirst schwanger werden und einen Sohn gebären, dem sollst du den Namen Jesus geben.“</vt:lpstr>
      <vt:lpstr>„Der wird gross sein und Sohn des Höchsten genannt werden; und Gott der Herr wird ihm den Thron seines Vaters David geben, und er wird König sein über das Haus Jakob in Ewigkeit, und sein Reich wird kein Ende haben.“</vt:lpstr>
      <vt:lpstr>„Den Schuldschein, der uns wegen der nicht befolgten Gesetzesvorschriften belastete, hat er für ungültig erklärt. Er hat ihn ans Kreuz genagelt und damit für immer beseitigt.“</vt:lpstr>
      <vt:lpstr>„Frieden lasse ich euch, meinen Frieden gebe ich euch. Nicht gebe ich euch, wie die Welt gibt. Euer Herz erschrecke nicht und fürchte sich nicht.“</vt:lpstr>
      <vt:lpstr>„Ich sah einen neuen Himmel und eine neue Erde; denn der erste Himmel und die erste Erde sind vergangen, und das Meer ist nicht mehr. Und ich sah die heilige Stadt, das neue Jerusalem, von Gott aus dem Himmel herabkommen.“</vt:lpstr>
      <vt:lpstr>„In dem Licht, das von der Stadt ausgeht, werden die Völker leben. Die Könige der Erde werden ihren Reichtum in die Stadt tragen.“</vt:lpstr>
      <vt:lpstr>„Ich sah eine grosse Menge Menschen, so viele, dass niemand sie zählen konnte. Es waren Menschen aus allen Nationen, Stämmen, Völkern und Sprachen. Sie standen in weissen Kleidern vor dem Thron und dem Lamm.“</vt:lpstr>
      <vt:lpstr>III. Es lohnt sich!</vt:lpstr>
      <vt:lpstr>„Auf, ihr Nachkommen Jakobs, lasst uns in dem Licht leben, das vom HERRN ausgeht!“</vt:lpstr>
      <vt:lpstr>„Die Entscheidung ist gefallen! Ich lasse alles hinter mir und sehe nur noch, was vor mir liegt. Ich halte geradewegs auf das Ziel zu, um den Siegespreis zu gewinnen. Dieser Preis ist das ewige Leben, zu dem Gott mich durch Jesus Christus berufen hat.“ </vt:lpstr>
      <vt:lpstr>„Wer diese Hoffnung hat – eine Hoffnung, die ganz auf Jesus ausgerichtet ist –, hält sich von jeder Sünde fern, um so rein zu sein wie er.“</vt:lpstr>
      <vt:lpstr>„Sie sehnten sich nach etwas Besserem, nach einer Heimat im Himmel. Daher schämt sich Gott auch nicht, ihr Gott genannt zu werden; schliesslich hat er im Himmel tatsächlich eine Stadt für sie erbaut.“</vt:lpstr>
      <vt:lpstr>Schlussgedanke</vt:lpstr>
      <vt:lpstr>„Gepriesen sei Gott, der Vater unseres Herrn Jesus Christus! In seinem grossen Erbarmen hat er uns durch die Auferstehung Jesu Christi von den Toten ein neues Leben geschenkt. Wir sind von neuem geboren und haben jetzt eine sichere Hoffnung, die Aussicht auf ein unvergängliches und makelloses Erbe, das nie seinen Wert verlieren wird.“</vt:lpstr>
      <vt:lpstr>„Gott hält es im Himmel für euch bereit und wird euch, die ihr glaubt, durch seine Macht bewahren, bis das Ende der Zeit gekommen ist und der Tag der Rettung anbricht. Dann wird die Rettung in ihrem ganzen Umfang sichtbar werden.“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Hoffnung in düsterer Zeit</dc:title>
  <dc:creator>Jürg Birnstiel</dc:creator>
  <cp:lastModifiedBy>Me</cp:lastModifiedBy>
  <cp:revision>633</cp:revision>
  <dcterms:created xsi:type="dcterms:W3CDTF">2013-11-12T15:20:47Z</dcterms:created>
  <dcterms:modified xsi:type="dcterms:W3CDTF">2023-08-02T18:26:38Z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