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5"/>
  </p:notesMasterIdLst>
  <p:handoutMasterIdLst>
    <p:handoutMasterId r:id="rId46"/>
  </p:handoutMasterIdLst>
  <p:sldIdLst>
    <p:sldId id="1110" r:id="rId2"/>
    <p:sldId id="1201" r:id="rId3"/>
    <p:sldId id="1239" r:id="rId4"/>
    <p:sldId id="1240" r:id="rId5"/>
    <p:sldId id="1241" r:id="rId6"/>
    <p:sldId id="1242" r:id="rId7"/>
    <p:sldId id="1243" r:id="rId8"/>
    <p:sldId id="1244" r:id="rId9"/>
    <p:sldId id="1246" r:id="rId10"/>
    <p:sldId id="1245" r:id="rId11"/>
    <p:sldId id="1247" r:id="rId12"/>
    <p:sldId id="1248" r:id="rId13"/>
    <p:sldId id="1249" r:id="rId14"/>
    <p:sldId id="1250" r:id="rId15"/>
    <p:sldId id="1251" r:id="rId16"/>
    <p:sldId id="1252" r:id="rId17"/>
    <p:sldId id="1253" r:id="rId18"/>
    <p:sldId id="1237" r:id="rId19"/>
    <p:sldId id="1254" r:id="rId20"/>
    <p:sldId id="1255" r:id="rId21"/>
    <p:sldId id="1256" r:id="rId22"/>
    <p:sldId id="1257" r:id="rId23"/>
    <p:sldId id="1258" r:id="rId24"/>
    <p:sldId id="1259" r:id="rId25"/>
    <p:sldId id="1260" r:id="rId26"/>
    <p:sldId id="1261" r:id="rId27"/>
    <p:sldId id="1106" r:id="rId28"/>
    <p:sldId id="1262" r:id="rId29"/>
    <p:sldId id="1263" r:id="rId30"/>
    <p:sldId id="1264" r:id="rId31"/>
    <p:sldId id="1265" r:id="rId32"/>
    <p:sldId id="1266" r:id="rId33"/>
    <p:sldId id="1267" r:id="rId34"/>
    <p:sldId id="1268" r:id="rId35"/>
    <p:sldId id="1269" r:id="rId36"/>
    <p:sldId id="1270" r:id="rId37"/>
    <p:sldId id="1271" r:id="rId38"/>
    <p:sldId id="1272" r:id="rId39"/>
    <p:sldId id="1107" r:id="rId40"/>
    <p:sldId id="1273" r:id="rId41"/>
    <p:sldId id="1274" r:id="rId42"/>
    <p:sldId id="1275" r:id="rId43"/>
    <p:sldId id="1276" r:id="rId44"/>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77699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6999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90199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71942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2602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19236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52700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6088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30323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30567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034953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179390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062284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64370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989898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277002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862435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55729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85709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544463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010893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624312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987250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550715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468872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584123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088072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26111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45549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234004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480600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203698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482446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39510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51825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17862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2978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56661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9362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536160" y="280973"/>
            <a:ext cx="4439816" cy="6001643"/>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Sie meinte, er sei der Gärtner</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Johannes-Evangelium 20,11-18</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Serie: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Jesus leidet und siegt – für dich!</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(3/4)</a:t>
            </a: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58112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20,6-7</a:t>
            </a:r>
            <a:endParaRPr lang="de-DE" altLang="de-DE" sz="1200" dirty="0">
              <a:effectLst/>
            </a:endParaRPr>
          </a:p>
        </p:txBody>
      </p:sp>
      <p:sp>
        <p:nvSpPr>
          <p:cNvPr id="7" name="Rectangle 2"/>
          <p:cNvSpPr>
            <a:spLocks noGrp="1" noChangeArrowheads="1"/>
          </p:cNvSpPr>
          <p:nvPr>
            <p:ph type="ctrTitle"/>
          </p:nvPr>
        </p:nvSpPr>
        <p:spPr>
          <a:xfrm>
            <a:off x="8341556" y="188640"/>
            <a:ext cx="3672408"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Simon Petrus jedoch, der inzwischen auch </a:t>
            </a:r>
            <a:r>
              <a:rPr lang="de-DE" altLang="de-DE" sz="2400" dirty="0" err="1">
                <a:solidFill>
                  <a:schemeClr val="tx1"/>
                </a:solidFill>
                <a:effectLst/>
                <a:latin typeface="Source Sans Pro" panose="020B0503030403020204" pitchFamily="34" charset="0"/>
                <a:ea typeface="Source Sans Pro" panose="020B0503030403020204" pitchFamily="34" charset="0"/>
              </a:rPr>
              <a:t>ange</a:t>
            </a:r>
            <a:r>
              <a:rPr lang="de-DE" altLang="de-DE" sz="2400" dirty="0">
                <a:solidFill>
                  <a:schemeClr val="tx1"/>
                </a:solidFill>
                <a:effectLst/>
                <a:latin typeface="Source Sans Pro" panose="020B0503030403020204" pitchFamily="34" charset="0"/>
                <a:ea typeface="Source Sans Pro" panose="020B0503030403020204" pitchFamily="34" charset="0"/>
              </a:rPr>
              <a:t>-kommen war, ging in die Grabkammer hinein. Er sah die Leinenbinden daliegen und sah auch das Tuch, das man dem Toten um den Kopf gewickelt hatte. Es lag zusammengerollt an einer anderen Stelle, nicht bei den Binden.</a:t>
            </a:r>
          </a:p>
        </p:txBody>
      </p:sp>
    </p:spTree>
    <p:extLst>
      <p:ext uri="{BB962C8B-B14F-4D97-AF65-F5344CB8AC3E}">
        <p14:creationId xmlns:p14="http://schemas.microsoft.com/office/powerpoint/2010/main" val="3347678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592161"/>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20,8-10</a:t>
            </a:r>
            <a:endParaRPr lang="de-DE" altLang="de-DE" sz="1200" dirty="0">
              <a:effectLst/>
            </a:endParaRPr>
          </a:p>
        </p:txBody>
      </p:sp>
      <p:sp>
        <p:nvSpPr>
          <p:cNvPr id="7" name="Rectangle 2"/>
          <p:cNvSpPr>
            <a:spLocks noGrp="1" noChangeArrowheads="1"/>
          </p:cNvSpPr>
          <p:nvPr>
            <p:ph type="ctrTitle"/>
          </p:nvPr>
        </p:nvSpPr>
        <p:spPr>
          <a:xfrm>
            <a:off x="8341556" y="138112"/>
            <a:ext cx="3672408"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Jetzt ging auch der Jünger, der zuerst angekommen war, ins Grab hinein und sah alles. Und er glaubte. Nach der Schrift stand es ja fest, dass Jesus von den Toten auferstehen würde; aber das verstanden sie damals noch nicht. Die beiden Jünger gingen nun wieder nach Hause.</a:t>
            </a:r>
          </a:p>
        </p:txBody>
      </p:sp>
    </p:spTree>
    <p:extLst>
      <p:ext uri="{BB962C8B-B14F-4D97-AF65-F5344CB8AC3E}">
        <p14:creationId xmlns:p14="http://schemas.microsoft.com/office/powerpoint/2010/main" val="612571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096217"/>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20,11-12</a:t>
            </a:r>
            <a:endParaRPr lang="de-DE" altLang="de-DE" sz="1200" dirty="0">
              <a:effectLst/>
            </a:endParaRPr>
          </a:p>
        </p:txBody>
      </p:sp>
      <p:sp>
        <p:nvSpPr>
          <p:cNvPr id="7" name="Rectangle 2"/>
          <p:cNvSpPr>
            <a:spLocks noGrp="1" noChangeArrowheads="1"/>
          </p:cNvSpPr>
          <p:nvPr>
            <p:ph type="ctrTitle"/>
          </p:nvPr>
        </p:nvSpPr>
        <p:spPr>
          <a:xfrm>
            <a:off x="8341556" y="116632"/>
            <a:ext cx="3672408" cy="452431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Maria aber blieb </a:t>
            </a:r>
            <a:r>
              <a:rPr lang="de-DE" altLang="de-DE" sz="2400" dirty="0" err="1">
                <a:solidFill>
                  <a:schemeClr val="tx1"/>
                </a:solidFill>
                <a:effectLst/>
                <a:latin typeface="Source Sans Pro" panose="020B0503030403020204" pitchFamily="34" charset="0"/>
                <a:ea typeface="Source Sans Pro" panose="020B0503030403020204" pitchFamily="34" charset="0"/>
              </a:rPr>
              <a:t>draussen</a:t>
            </a:r>
            <a:r>
              <a:rPr lang="de-DE" altLang="de-DE" sz="2400" dirty="0">
                <a:solidFill>
                  <a:schemeClr val="tx1"/>
                </a:solidFill>
                <a:effectLst/>
                <a:latin typeface="Source Sans Pro" panose="020B0503030403020204" pitchFamily="34" charset="0"/>
                <a:ea typeface="Source Sans Pro" panose="020B0503030403020204" pitchFamily="34" charset="0"/>
              </a:rPr>
              <a:t> vor dem Grab stehen; sie weinte. Und während sie weinte, beugte sie sich vor, um ins Grab hinein-zuschauen. Da sah sie an der Stelle, wo der Leib Jesu gelegen hatte, zwei Engel in </a:t>
            </a:r>
            <a:r>
              <a:rPr lang="de-DE" altLang="de-DE" sz="2400" dirty="0" err="1">
                <a:solidFill>
                  <a:schemeClr val="tx1"/>
                </a:solidFill>
                <a:effectLst/>
                <a:latin typeface="Source Sans Pro" panose="020B0503030403020204" pitchFamily="34" charset="0"/>
                <a:ea typeface="Source Sans Pro" panose="020B0503030403020204" pitchFamily="34" charset="0"/>
              </a:rPr>
              <a:t>weissen</a:t>
            </a:r>
            <a:r>
              <a:rPr lang="de-DE" altLang="de-DE" sz="2400" dirty="0">
                <a:solidFill>
                  <a:schemeClr val="tx1"/>
                </a:solidFill>
                <a:effectLst/>
                <a:latin typeface="Source Sans Pro" panose="020B0503030403020204" pitchFamily="34" charset="0"/>
                <a:ea typeface="Source Sans Pro" panose="020B0503030403020204" pitchFamily="34" charset="0"/>
              </a:rPr>
              <a:t> Gewändern sitzen, den einen am Kopfende und den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anderen am </a:t>
            </a:r>
            <a:r>
              <a:rPr lang="de-DE" altLang="de-DE" sz="2400" dirty="0" err="1">
                <a:solidFill>
                  <a:schemeClr val="tx1"/>
                </a:solidFill>
                <a:effectLst/>
                <a:latin typeface="Source Sans Pro" panose="020B0503030403020204" pitchFamily="34" charset="0"/>
                <a:ea typeface="Source Sans Pro" panose="020B0503030403020204" pitchFamily="34" charset="0"/>
              </a:rPr>
              <a:t>Fussende</a:t>
            </a:r>
            <a:r>
              <a:rPr lang="de-DE" altLang="de-DE" sz="2400" dirty="0">
                <a:solidFill>
                  <a:schemeClr val="tx1"/>
                </a:solidFill>
                <a:effectLst/>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2289869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21297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20,13</a:t>
            </a:r>
            <a:endParaRPr lang="de-DE" altLang="de-DE" sz="1200" dirty="0">
              <a:effectLst/>
            </a:endParaRPr>
          </a:p>
        </p:txBody>
      </p:sp>
      <p:sp>
        <p:nvSpPr>
          <p:cNvPr id="7" name="Rectangle 2"/>
          <p:cNvSpPr>
            <a:spLocks noGrp="1" noChangeArrowheads="1"/>
          </p:cNvSpPr>
          <p:nvPr>
            <p:ph type="ctrTitle"/>
          </p:nvPr>
        </p:nvSpPr>
        <p:spPr>
          <a:xfrm>
            <a:off x="8341556" y="260648"/>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“Warum weinst du, liebe Frau?“, fragten die Engel. Maria antwortete: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„Sie haben meinen Herrn weggenommen, und ich </a:t>
            </a:r>
            <a:r>
              <a:rPr lang="de-DE" altLang="de-DE" sz="2400" dirty="0" err="1">
                <a:solidFill>
                  <a:schemeClr val="tx1"/>
                </a:solidFill>
                <a:effectLst/>
                <a:latin typeface="Source Sans Pro" panose="020B0503030403020204" pitchFamily="34" charset="0"/>
                <a:ea typeface="Source Sans Pro" panose="020B0503030403020204" pitchFamily="34" charset="0"/>
              </a:rPr>
              <a:t>weiss</a:t>
            </a:r>
            <a:r>
              <a:rPr lang="de-DE" altLang="de-DE" sz="2400" dirty="0">
                <a:solidFill>
                  <a:schemeClr val="tx1"/>
                </a:solidFill>
                <a:effectLst/>
                <a:latin typeface="Source Sans Pro" panose="020B0503030403020204" pitchFamily="34" charset="0"/>
                <a:ea typeface="Source Sans Pro" panose="020B0503030403020204" pitchFamily="34" charset="0"/>
              </a:rPr>
              <a:t> nicht, wohin sie ihn gebracht haben.“</a:t>
            </a:r>
          </a:p>
        </p:txBody>
      </p:sp>
    </p:spTree>
    <p:extLst>
      <p:ext uri="{BB962C8B-B14F-4D97-AF65-F5344CB8AC3E}">
        <p14:creationId xmlns:p14="http://schemas.microsoft.com/office/powerpoint/2010/main" val="3929371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30120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20,14-15</a:t>
            </a:r>
            <a:endParaRPr lang="de-DE" altLang="de-DE" sz="1200" dirty="0">
              <a:effectLst/>
            </a:endParaRPr>
          </a:p>
        </p:txBody>
      </p:sp>
      <p:sp>
        <p:nvSpPr>
          <p:cNvPr id="7" name="Rectangle 2"/>
          <p:cNvSpPr>
            <a:spLocks noGrp="1" noChangeArrowheads="1"/>
          </p:cNvSpPr>
          <p:nvPr>
            <p:ph type="ctrTitle"/>
          </p:nvPr>
        </p:nvSpPr>
        <p:spPr>
          <a:xfrm>
            <a:off x="8341556" y="119529"/>
            <a:ext cx="3672408" cy="489364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Auf einmal stand Jesus hinter ihr. Sie drehte sich nach ihm um und sah ihn, erkannte ihn jedoch nicht. „Warum weinst du, liebe Frau?“, fragte er sie. „Wen suchst du?“ Maria dachte, es sei der Gärtner, und sagte zu ihm: „Herr, wenn du ihn weggebracht hast, sag mir bitte, wo du ihn hingelegt hast, dann hole ich ihn wieder.“</a:t>
            </a:r>
          </a:p>
        </p:txBody>
      </p:sp>
    </p:spTree>
    <p:extLst>
      <p:ext uri="{BB962C8B-B14F-4D97-AF65-F5344CB8AC3E}">
        <p14:creationId xmlns:p14="http://schemas.microsoft.com/office/powerpoint/2010/main" val="425745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70892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20,16</a:t>
            </a:r>
            <a:endParaRPr lang="de-DE" altLang="de-DE" sz="1200" dirty="0">
              <a:effectLst/>
            </a:endParaRPr>
          </a:p>
        </p:txBody>
      </p:sp>
      <p:sp>
        <p:nvSpPr>
          <p:cNvPr id="7" name="Rectangle 2"/>
          <p:cNvSpPr>
            <a:spLocks noGrp="1" noChangeArrowheads="1"/>
          </p:cNvSpPr>
          <p:nvPr>
            <p:ph type="ctrTitle"/>
          </p:nvPr>
        </p:nvSpPr>
        <p:spPr>
          <a:xfrm>
            <a:off x="8341556" y="188640"/>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„Maria!“, sagte Jesus.</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Da wandte sie sich um</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und rief: „</a:t>
            </a:r>
            <a:r>
              <a:rPr lang="de-DE" altLang="de-DE" sz="2400" dirty="0" err="1">
                <a:solidFill>
                  <a:schemeClr val="tx1"/>
                </a:solidFill>
                <a:effectLst/>
                <a:latin typeface="Source Sans Pro" panose="020B0503030403020204" pitchFamily="34" charset="0"/>
                <a:ea typeface="Source Sans Pro" panose="020B0503030403020204" pitchFamily="34" charset="0"/>
              </a:rPr>
              <a:t>Rabbuni</a:t>
            </a:r>
            <a:r>
              <a:rPr lang="de-DE" altLang="de-DE" sz="2400" dirty="0">
                <a:solidFill>
                  <a:schemeClr val="tx1"/>
                </a:solidFill>
                <a:effectLst/>
                <a:latin typeface="Source Sans Pro" panose="020B0503030403020204" pitchFamily="34" charset="0"/>
                <a:ea typeface="Source Sans Pro" panose="020B0503030403020204" pitchFamily="34" charset="0"/>
              </a:rPr>
              <a: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(Das bedeutet „Meister“; Maria gebrauchte den hebräischen Ausdruck.)</a:t>
            </a:r>
          </a:p>
        </p:txBody>
      </p:sp>
    </p:spTree>
    <p:extLst>
      <p:ext uri="{BB962C8B-B14F-4D97-AF65-F5344CB8AC3E}">
        <p14:creationId xmlns:p14="http://schemas.microsoft.com/office/powerpoint/2010/main" val="2146722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43711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20,17</a:t>
            </a:r>
            <a:endParaRPr lang="de-DE" altLang="de-DE" sz="1200" dirty="0">
              <a:effectLst/>
            </a:endParaRPr>
          </a:p>
        </p:txBody>
      </p:sp>
      <p:sp>
        <p:nvSpPr>
          <p:cNvPr id="7" name="Rectangle 2"/>
          <p:cNvSpPr>
            <a:spLocks noGrp="1" noChangeArrowheads="1"/>
          </p:cNvSpPr>
          <p:nvPr>
            <p:ph type="ctrTitle"/>
          </p:nvPr>
        </p:nvSpPr>
        <p:spPr>
          <a:xfrm>
            <a:off x="8341556" y="138112"/>
            <a:ext cx="3672408"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Jesus sagte zu ihr: „Halte mich nicht fest! Ich bin noch nicht zum Vater in den Himmel zurück-gekehrt. Geh zu meinen Brüdern und sag ihnen, dass ich zu ihm zurückkehre – zu meinem Vater und eurem Vater, zu meinem Gott und eurem Gott.“</a:t>
            </a:r>
          </a:p>
        </p:txBody>
      </p:sp>
    </p:spTree>
    <p:extLst>
      <p:ext uri="{BB962C8B-B14F-4D97-AF65-F5344CB8AC3E}">
        <p14:creationId xmlns:p14="http://schemas.microsoft.com/office/powerpoint/2010/main" val="327297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935977"/>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20,18</a:t>
            </a:r>
            <a:endParaRPr lang="de-DE" altLang="de-DE" sz="1200" dirty="0">
              <a:effectLst/>
            </a:endParaRPr>
          </a:p>
        </p:txBody>
      </p:sp>
      <p:sp>
        <p:nvSpPr>
          <p:cNvPr id="7" name="Rectangle 2"/>
          <p:cNvSpPr>
            <a:spLocks noGrp="1" noChangeArrowheads="1"/>
          </p:cNvSpPr>
          <p:nvPr>
            <p:ph type="ctrTitle"/>
          </p:nvPr>
        </p:nvSpPr>
        <p:spPr>
          <a:xfrm>
            <a:off x="8341556" y="188640"/>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 ging Maria aus </a:t>
            </a:r>
            <a:r>
              <a:rPr lang="de-DE" altLang="de-DE" sz="2400" dirty="0" err="1">
                <a:solidFill>
                  <a:schemeClr val="tx1"/>
                </a:solidFill>
                <a:effectLst/>
                <a:latin typeface="Source Sans Pro" panose="020B0503030403020204" pitchFamily="34" charset="0"/>
                <a:ea typeface="Source Sans Pro" panose="020B0503030403020204" pitchFamily="34" charset="0"/>
              </a:rPr>
              <a:t>Magdala</a:t>
            </a:r>
            <a:r>
              <a:rPr lang="de-DE" altLang="de-DE" sz="2400" dirty="0">
                <a:solidFill>
                  <a:schemeClr val="tx1"/>
                </a:solidFill>
                <a:effectLst/>
                <a:latin typeface="Source Sans Pro" panose="020B0503030403020204" pitchFamily="34" charset="0"/>
                <a:ea typeface="Source Sans Pro" panose="020B0503030403020204" pitchFamily="34" charset="0"/>
              </a:rPr>
              <a:t> zu den Jüngern zurück. „Ich habe den Herrn gesehen!“, verkündete sie und erzählte ihnen, was er zu ihr gesagt hatte.</a:t>
            </a:r>
          </a:p>
        </p:txBody>
      </p:sp>
    </p:spTree>
    <p:extLst>
      <p:ext uri="{BB962C8B-B14F-4D97-AF65-F5344CB8AC3E}">
        <p14:creationId xmlns:p14="http://schemas.microsoft.com/office/powerpoint/2010/main" val="3859344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112224" y="650885"/>
            <a:ext cx="3935760"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Das Grab ist leer!</a:t>
            </a:r>
          </a:p>
        </p:txBody>
      </p:sp>
    </p:spTree>
    <p:extLst>
      <p:ext uri="{BB962C8B-B14F-4D97-AF65-F5344CB8AC3E}">
        <p14:creationId xmlns:p14="http://schemas.microsoft.com/office/powerpoint/2010/main" val="1172988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27687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a:t>
            </a:r>
            <a:endParaRPr lang="de-DE" altLang="de-DE" sz="1200" dirty="0">
              <a:effectLst/>
            </a:endParaRPr>
          </a:p>
        </p:txBody>
      </p:sp>
      <p:sp>
        <p:nvSpPr>
          <p:cNvPr id="7" name="Rectangle 2"/>
          <p:cNvSpPr>
            <a:spLocks noGrp="1" noChangeArrowheads="1"/>
          </p:cNvSpPr>
          <p:nvPr>
            <p:ph type="ctrTitle"/>
          </p:nvPr>
        </p:nvSpPr>
        <p:spPr>
          <a:xfrm>
            <a:off x="8341556" y="188640"/>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a:solidFill>
                  <a:schemeClr val="tx1"/>
                </a:solidFill>
                <a:effectLst/>
                <a:latin typeface="Source Sans Pro" panose="020B0503030403020204" pitchFamily="34" charset="0"/>
                <a:ea typeface="Source Sans Pro" panose="020B0503030403020204" pitchFamily="34" charset="0"/>
              </a:rPr>
              <a:t>„Sie sah</a:t>
            </a:r>
            <a:r>
              <a:rPr lang="de-DE" altLang="de-DE" sz="2400" dirty="0">
                <a:solidFill>
                  <a:schemeClr val="tx1"/>
                </a:solidFill>
                <a:effectLst/>
                <a:latin typeface="Source Sans Pro" panose="020B0503030403020204" pitchFamily="34" charset="0"/>
                <a:ea typeface="Source Sans Pro" panose="020B0503030403020204" pitchFamily="34" charset="0"/>
              </a:rPr>
              <a:t>, dass der Stein, mit dem man das Grab verschlossen hatte, nicht mehr vor dem Eingang war.“</a:t>
            </a:r>
          </a:p>
        </p:txBody>
      </p:sp>
    </p:spTree>
    <p:extLst>
      <p:ext uri="{BB962C8B-B14F-4D97-AF65-F5344CB8AC3E}">
        <p14:creationId xmlns:p14="http://schemas.microsoft.com/office/powerpoint/2010/main" val="3320902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42088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27,63</a:t>
            </a:r>
            <a:endParaRPr lang="de-DE" altLang="de-DE" sz="1200" dirty="0">
              <a:effectLst/>
            </a:endParaRPr>
          </a:p>
        </p:txBody>
      </p:sp>
      <p:sp>
        <p:nvSpPr>
          <p:cNvPr id="7" name="Rectangle 2"/>
          <p:cNvSpPr>
            <a:spLocks noGrp="1" noChangeArrowheads="1"/>
          </p:cNvSpPr>
          <p:nvPr>
            <p:ph type="ctrTitle"/>
          </p:nvPr>
        </p:nvSpPr>
        <p:spPr>
          <a:xfrm>
            <a:off x="8341556" y="188640"/>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„Herr, uns ist eingefallen, dass dieser Betrüger, als er noch lebte, behauptet hat: ‚Nach drei Tagen werde ich auferstehen.‘“</a:t>
            </a:r>
          </a:p>
        </p:txBody>
      </p:sp>
    </p:spTree>
    <p:extLst>
      <p:ext uri="{BB962C8B-B14F-4D97-AF65-F5344CB8AC3E}">
        <p14:creationId xmlns:p14="http://schemas.microsoft.com/office/powerpoint/2010/main" val="2268863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088105"/>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a:t>
            </a:r>
            <a:endParaRPr lang="de-DE" altLang="de-DE" sz="1200" dirty="0">
              <a:effectLst/>
            </a:endParaRPr>
          </a:p>
        </p:txBody>
      </p:sp>
      <p:sp>
        <p:nvSpPr>
          <p:cNvPr id="7" name="Rectangle 2"/>
          <p:cNvSpPr>
            <a:spLocks noGrp="1" noChangeArrowheads="1"/>
          </p:cNvSpPr>
          <p:nvPr>
            <p:ph type="ctrTitle"/>
          </p:nvPr>
        </p:nvSpPr>
        <p:spPr>
          <a:xfrm>
            <a:off x="8341556" y="147404"/>
            <a:ext cx="367240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 lief sie zu Simon Petrus und zu dem Jünger, den Jesus besonders lieb gehabt hatte, und berichtete ihnen: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„Sie haben den Herrn aus dem Grab weggenommen, und wir wissen nicht, wohin sie ihn gebracht haben.“</a:t>
            </a:r>
          </a:p>
        </p:txBody>
      </p:sp>
    </p:spTree>
    <p:extLst>
      <p:ext uri="{BB962C8B-B14F-4D97-AF65-F5344CB8AC3E}">
        <p14:creationId xmlns:p14="http://schemas.microsoft.com/office/powerpoint/2010/main" val="1344912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85293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20,4</a:t>
            </a:r>
            <a:endParaRPr lang="de-DE" altLang="de-DE" sz="1200" dirty="0">
              <a:effectLst/>
            </a:endParaRPr>
          </a:p>
        </p:txBody>
      </p:sp>
      <p:sp>
        <p:nvSpPr>
          <p:cNvPr id="7" name="Rectangle 2"/>
          <p:cNvSpPr>
            <a:spLocks noGrp="1" noChangeArrowheads="1"/>
          </p:cNvSpPr>
          <p:nvPr>
            <p:ph type="ctrTitle"/>
          </p:nvPr>
        </p:nvSpPr>
        <p:spPr>
          <a:xfrm>
            <a:off x="8341556" y="260648"/>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„Die beiden liefen zusammen los, aber der andere Jünger war schneller als Petrus und erreichte das Grab</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als Erster.“</a:t>
            </a:r>
          </a:p>
        </p:txBody>
      </p:sp>
    </p:spTree>
    <p:extLst>
      <p:ext uri="{BB962C8B-B14F-4D97-AF65-F5344CB8AC3E}">
        <p14:creationId xmlns:p14="http://schemas.microsoft.com/office/powerpoint/2010/main" val="2339221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13285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20,5</a:t>
            </a:r>
            <a:endParaRPr lang="de-DE" altLang="de-DE" sz="1200" dirty="0">
              <a:effectLst/>
            </a:endParaRPr>
          </a:p>
        </p:txBody>
      </p:sp>
      <p:sp>
        <p:nvSpPr>
          <p:cNvPr id="7" name="Rectangle 2"/>
          <p:cNvSpPr>
            <a:spLocks noGrp="1" noChangeArrowheads="1"/>
          </p:cNvSpPr>
          <p:nvPr>
            <p:ph type="ctrTitle"/>
          </p:nvPr>
        </p:nvSpPr>
        <p:spPr>
          <a:xfrm>
            <a:off x="8341556" y="260648"/>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„Er beugte sich vor, um hineinzuschauen, und sah die Leinenbinden daliegen; aber er ging nicht hinein.“</a:t>
            </a:r>
          </a:p>
        </p:txBody>
      </p:sp>
    </p:spTree>
    <p:extLst>
      <p:ext uri="{BB962C8B-B14F-4D97-AF65-F5344CB8AC3E}">
        <p14:creationId xmlns:p14="http://schemas.microsoft.com/office/powerpoint/2010/main" val="4123951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647945"/>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20,6</a:t>
            </a:r>
            <a:endParaRPr lang="de-DE" altLang="de-DE" sz="1200" dirty="0">
              <a:effectLst/>
            </a:endParaRPr>
          </a:p>
        </p:txBody>
      </p:sp>
      <p:sp>
        <p:nvSpPr>
          <p:cNvPr id="7" name="Rectangle 2"/>
          <p:cNvSpPr>
            <a:spLocks noGrp="1" noChangeArrowheads="1"/>
          </p:cNvSpPr>
          <p:nvPr>
            <p:ph type="ctrTitle"/>
          </p:nvPr>
        </p:nvSpPr>
        <p:spPr>
          <a:xfrm>
            <a:off x="8341556" y="116632"/>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„Simon Petrus, der inzwischen auch angekommen war,</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ging in die Grabkammer hinein. Er sah die Leinenbinden daliegen.“</a:t>
            </a:r>
          </a:p>
        </p:txBody>
      </p:sp>
    </p:spTree>
    <p:extLst>
      <p:ext uri="{BB962C8B-B14F-4D97-AF65-F5344CB8AC3E}">
        <p14:creationId xmlns:p14="http://schemas.microsoft.com/office/powerpoint/2010/main" val="151175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2687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20,8</a:t>
            </a:r>
            <a:endParaRPr lang="de-DE" altLang="de-DE" sz="1200" dirty="0">
              <a:effectLst/>
            </a:endParaRPr>
          </a:p>
        </p:txBody>
      </p:sp>
      <p:sp>
        <p:nvSpPr>
          <p:cNvPr id="7" name="Rectangle 2"/>
          <p:cNvSpPr>
            <a:spLocks noGrp="1" noChangeArrowheads="1"/>
          </p:cNvSpPr>
          <p:nvPr>
            <p:ph type="ctrTitle"/>
          </p:nvPr>
        </p:nvSpPr>
        <p:spPr>
          <a:xfrm>
            <a:off x="8341556" y="404664"/>
            <a:ext cx="3672408"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„Und Johannes glaubte.“</a:t>
            </a:r>
          </a:p>
        </p:txBody>
      </p:sp>
    </p:spTree>
    <p:extLst>
      <p:ext uri="{BB962C8B-B14F-4D97-AF65-F5344CB8AC3E}">
        <p14:creationId xmlns:p14="http://schemas.microsoft.com/office/powerpoint/2010/main" val="3036647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42088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20,9</a:t>
            </a:r>
            <a:endParaRPr lang="de-DE" altLang="de-DE" sz="1200" dirty="0">
              <a:effectLst/>
            </a:endParaRPr>
          </a:p>
        </p:txBody>
      </p:sp>
      <p:sp>
        <p:nvSpPr>
          <p:cNvPr id="7" name="Rectangle 2"/>
          <p:cNvSpPr>
            <a:spLocks noGrp="1" noChangeArrowheads="1"/>
          </p:cNvSpPr>
          <p:nvPr>
            <p:ph type="ctrTitle"/>
          </p:nvPr>
        </p:nvSpPr>
        <p:spPr>
          <a:xfrm>
            <a:off x="8341556" y="193864"/>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„Nach der Schrift stand es ja fest, dass Jesus von den Toten auferstehen würde; aber das verstanden sie damals noch nicht.“</a:t>
            </a:r>
          </a:p>
        </p:txBody>
      </p:sp>
    </p:spTree>
    <p:extLst>
      <p:ext uri="{BB962C8B-B14F-4D97-AF65-F5344CB8AC3E}">
        <p14:creationId xmlns:p14="http://schemas.microsoft.com/office/powerpoint/2010/main" val="1815955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98884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11,25</a:t>
            </a:r>
            <a:endParaRPr lang="de-DE" altLang="de-DE" sz="1200" dirty="0">
              <a:effectLst/>
            </a:endParaRPr>
          </a:p>
        </p:txBody>
      </p:sp>
      <p:sp>
        <p:nvSpPr>
          <p:cNvPr id="7" name="Rectangle 2"/>
          <p:cNvSpPr>
            <a:spLocks noGrp="1" noChangeArrowheads="1"/>
          </p:cNvSpPr>
          <p:nvPr>
            <p:ph type="ctrTitle"/>
          </p:nvPr>
        </p:nvSpPr>
        <p:spPr>
          <a:xfrm>
            <a:off x="8341556" y="260648"/>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„Ich bin die Auferstehung und das Leben. Wer an mich glaubt, wird leben, auch wenn er stirbt.“</a:t>
            </a:r>
          </a:p>
        </p:txBody>
      </p:sp>
    </p:spTree>
    <p:extLst>
      <p:ext uri="{BB962C8B-B14F-4D97-AF65-F5344CB8AC3E}">
        <p14:creationId xmlns:p14="http://schemas.microsoft.com/office/powerpoint/2010/main" val="609784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96200" y="506869"/>
            <a:ext cx="4223792"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Wo ist Jesus?</a:t>
            </a:r>
          </a:p>
        </p:txBody>
      </p:sp>
    </p:spTree>
    <p:extLst>
      <p:ext uri="{BB962C8B-B14F-4D97-AF65-F5344CB8AC3E}">
        <p14:creationId xmlns:p14="http://schemas.microsoft.com/office/powerpoint/2010/main" val="4127797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70892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20,11</a:t>
            </a:r>
            <a:endParaRPr lang="de-DE" altLang="de-DE" sz="1200" dirty="0">
              <a:effectLst/>
            </a:endParaRPr>
          </a:p>
        </p:txBody>
      </p:sp>
      <p:sp>
        <p:nvSpPr>
          <p:cNvPr id="7" name="Rectangle 2"/>
          <p:cNvSpPr>
            <a:spLocks noGrp="1" noChangeArrowheads="1"/>
          </p:cNvSpPr>
          <p:nvPr>
            <p:ph type="ctrTitle"/>
          </p:nvPr>
        </p:nvSpPr>
        <p:spPr>
          <a:xfrm>
            <a:off x="8341556" y="184572"/>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„Maria blieb </a:t>
            </a:r>
            <a:r>
              <a:rPr lang="de-DE" altLang="de-DE" sz="2400" dirty="0" err="1">
                <a:solidFill>
                  <a:schemeClr val="tx1"/>
                </a:solidFill>
                <a:effectLst/>
                <a:latin typeface="Source Sans Pro" panose="020B0503030403020204" pitchFamily="34" charset="0"/>
                <a:ea typeface="Source Sans Pro" panose="020B0503030403020204" pitchFamily="34" charset="0"/>
              </a:rPr>
              <a:t>draussen</a:t>
            </a:r>
            <a:r>
              <a:rPr lang="de-DE" altLang="de-DE" sz="2400" dirty="0">
                <a:solidFill>
                  <a:schemeClr val="tx1"/>
                </a:solidFill>
                <a:effectLst/>
                <a:latin typeface="Source Sans Pro" panose="020B0503030403020204" pitchFamily="34" charset="0"/>
                <a:ea typeface="Source Sans Pro" panose="020B0503030403020204" pitchFamily="34" charset="0"/>
              </a:rPr>
              <a:t> vor dem Grab stehen;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sie weinte. Und während sie weinte, beugte sie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sich vor, um ins Grab hineinzuschauen.“</a:t>
            </a:r>
          </a:p>
        </p:txBody>
      </p:sp>
    </p:spTree>
    <p:extLst>
      <p:ext uri="{BB962C8B-B14F-4D97-AF65-F5344CB8AC3E}">
        <p14:creationId xmlns:p14="http://schemas.microsoft.com/office/powerpoint/2010/main" val="4065382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007985"/>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20,12</a:t>
            </a:r>
            <a:endParaRPr lang="de-DE" altLang="de-DE" sz="1200" dirty="0">
              <a:effectLst/>
            </a:endParaRPr>
          </a:p>
        </p:txBody>
      </p:sp>
      <p:sp>
        <p:nvSpPr>
          <p:cNvPr id="7" name="Rectangle 2"/>
          <p:cNvSpPr>
            <a:spLocks noGrp="1" noChangeArrowheads="1"/>
          </p:cNvSpPr>
          <p:nvPr>
            <p:ph type="ctrTitle"/>
          </p:nvPr>
        </p:nvSpPr>
        <p:spPr>
          <a:xfrm>
            <a:off x="8341556" y="175280"/>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„An der Stelle, wo der Leib Jesu gelegen hatte, sah sie zwei Engel in </a:t>
            </a:r>
            <a:r>
              <a:rPr lang="de-DE" altLang="de-DE" sz="2400" dirty="0" err="1">
                <a:solidFill>
                  <a:schemeClr val="tx1"/>
                </a:solidFill>
                <a:effectLst/>
                <a:latin typeface="Source Sans Pro" panose="020B0503030403020204" pitchFamily="34" charset="0"/>
                <a:ea typeface="Source Sans Pro" panose="020B0503030403020204" pitchFamily="34" charset="0"/>
              </a:rPr>
              <a:t>weissen</a:t>
            </a:r>
            <a:r>
              <a:rPr lang="de-DE" altLang="de-DE" sz="2400" dirty="0">
                <a:solidFill>
                  <a:schemeClr val="tx1"/>
                </a:solidFill>
                <a:effectLst/>
                <a:latin typeface="Source Sans Pro" panose="020B0503030403020204" pitchFamily="34" charset="0"/>
                <a:ea typeface="Source Sans Pro" panose="020B0503030403020204" pitchFamily="34" charset="0"/>
              </a:rPr>
              <a:t> Gewändern sitzen, den einen am Kopfende und den anderen am </a:t>
            </a:r>
            <a:r>
              <a:rPr lang="de-DE" altLang="de-DE" sz="2400" dirty="0" err="1">
                <a:solidFill>
                  <a:schemeClr val="tx1"/>
                </a:solidFill>
                <a:effectLst/>
                <a:latin typeface="Source Sans Pro" panose="020B0503030403020204" pitchFamily="34" charset="0"/>
                <a:ea typeface="Source Sans Pro" panose="020B0503030403020204" pitchFamily="34" charset="0"/>
              </a:rPr>
              <a:t>Fussende</a:t>
            </a:r>
            <a:r>
              <a:rPr lang="de-DE" altLang="de-DE" sz="2400" dirty="0">
                <a:solidFill>
                  <a:schemeClr val="tx1"/>
                </a:solidFill>
                <a:effectLst/>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322681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592161"/>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27,64</a:t>
            </a:r>
            <a:endParaRPr lang="de-DE" altLang="de-DE" sz="1200" dirty="0">
              <a:effectLst/>
            </a:endParaRPr>
          </a:p>
        </p:txBody>
      </p:sp>
      <p:sp>
        <p:nvSpPr>
          <p:cNvPr id="7" name="Rectangle 2"/>
          <p:cNvSpPr>
            <a:spLocks noGrp="1" noChangeArrowheads="1"/>
          </p:cNvSpPr>
          <p:nvPr>
            <p:ph type="ctrTitle"/>
          </p:nvPr>
        </p:nvSpPr>
        <p:spPr>
          <a:xfrm>
            <a:off x="8341556" y="138112"/>
            <a:ext cx="3672408"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„Befiehl deshalb bitte, dass das Grab bis zum dritten Tag bewacht wird! Sonst könnten seine Jünger kommen und den Leichnam stehlen und dann dem Volk gegenüber behaupten, er sei von den Toten auferstanden. Dieser zweite Betrug wäre noch schlimmer als der erste.“</a:t>
            </a:r>
          </a:p>
        </p:txBody>
      </p:sp>
    </p:spTree>
    <p:extLst>
      <p:ext uri="{BB962C8B-B14F-4D97-AF65-F5344CB8AC3E}">
        <p14:creationId xmlns:p14="http://schemas.microsoft.com/office/powerpoint/2010/main" val="18978633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19675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20,13</a:t>
            </a:r>
            <a:endParaRPr lang="de-DE" altLang="de-DE" sz="1200" dirty="0">
              <a:effectLst/>
            </a:endParaRPr>
          </a:p>
        </p:txBody>
      </p:sp>
      <p:sp>
        <p:nvSpPr>
          <p:cNvPr id="7" name="Rectangle 2"/>
          <p:cNvSpPr>
            <a:spLocks noGrp="1" noChangeArrowheads="1"/>
          </p:cNvSpPr>
          <p:nvPr>
            <p:ph type="ctrTitle"/>
          </p:nvPr>
        </p:nvSpPr>
        <p:spPr>
          <a:xfrm>
            <a:off x="8341556" y="332656"/>
            <a:ext cx="3672408"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“Warum weinst du, Frau?“</a:t>
            </a:r>
          </a:p>
        </p:txBody>
      </p:sp>
    </p:spTree>
    <p:extLst>
      <p:ext uri="{BB962C8B-B14F-4D97-AF65-F5344CB8AC3E}">
        <p14:creationId xmlns:p14="http://schemas.microsoft.com/office/powerpoint/2010/main" val="37245820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98884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20,13</a:t>
            </a:r>
            <a:endParaRPr lang="de-DE" altLang="de-DE" sz="1200" dirty="0">
              <a:effectLst/>
            </a:endParaRPr>
          </a:p>
        </p:txBody>
      </p:sp>
      <p:sp>
        <p:nvSpPr>
          <p:cNvPr id="7" name="Rectangle 2"/>
          <p:cNvSpPr>
            <a:spLocks noGrp="1" noChangeArrowheads="1"/>
          </p:cNvSpPr>
          <p:nvPr>
            <p:ph type="ctrTitle"/>
          </p:nvPr>
        </p:nvSpPr>
        <p:spPr>
          <a:xfrm>
            <a:off x="8341556" y="260648"/>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„Sie haben meinen Herrn weggenommen, und ich </a:t>
            </a:r>
            <a:r>
              <a:rPr lang="de-DE" altLang="de-DE" sz="2400" dirty="0" err="1">
                <a:solidFill>
                  <a:schemeClr val="tx1"/>
                </a:solidFill>
                <a:effectLst/>
                <a:latin typeface="Source Sans Pro" panose="020B0503030403020204" pitchFamily="34" charset="0"/>
                <a:ea typeface="Source Sans Pro" panose="020B0503030403020204" pitchFamily="34" charset="0"/>
              </a:rPr>
              <a:t>weiss</a:t>
            </a:r>
            <a:r>
              <a:rPr lang="de-DE" altLang="de-DE" sz="2400" dirty="0">
                <a:solidFill>
                  <a:schemeClr val="tx1"/>
                </a:solidFill>
                <a:effectLst/>
                <a:latin typeface="Source Sans Pro" panose="020B0503030403020204" pitchFamily="34" charset="0"/>
                <a:ea typeface="Source Sans Pro" panose="020B0503030403020204" pitchFamily="34" charset="0"/>
              </a:rPr>
              <a:t> nicht, wohin sie ihn gebracht haben.“</a:t>
            </a:r>
          </a:p>
        </p:txBody>
      </p:sp>
    </p:spTree>
    <p:extLst>
      <p:ext uri="{BB962C8B-B14F-4D97-AF65-F5344CB8AC3E}">
        <p14:creationId xmlns:p14="http://schemas.microsoft.com/office/powerpoint/2010/main" val="3536122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423809"/>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20,15</a:t>
            </a:r>
            <a:endParaRPr lang="de-DE" altLang="de-DE" sz="1200" dirty="0">
              <a:effectLst/>
            </a:endParaRPr>
          </a:p>
        </p:txBody>
      </p:sp>
      <p:sp>
        <p:nvSpPr>
          <p:cNvPr id="7" name="Rectangle 2"/>
          <p:cNvSpPr>
            <a:spLocks noGrp="1" noChangeArrowheads="1"/>
          </p:cNvSpPr>
          <p:nvPr>
            <p:ph type="ctrTitle"/>
          </p:nvPr>
        </p:nvSpPr>
        <p:spPr>
          <a:xfrm>
            <a:off x="8341556" y="293747"/>
            <a:ext cx="3672408"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„Warum weinst du, Frau? Wen suchst du?“</a:t>
            </a:r>
          </a:p>
        </p:txBody>
      </p:sp>
    </p:spTree>
    <p:extLst>
      <p:ext uri="{BB962C8B-B14F-4D97-AF65-F5344CB8AC3E}">
        <p14:creationId xmlns:p14="http://schemas.microsoft.com/office/powerpoint/2010/main" val="1049442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287905"/>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20,15</a:t>
            </a:r>
            <a:endParaRPr lang="de-DE" altLang="de-DE" sz="1200" dirty="0">
              <a:effectLst/>
            </a:endParaRPr>
          </a:p>
        </p:txBody>
      </p:sp>
      <p:sp>
        <p:nvSpPr>
          <p:cNvPr id="7" name="Rectangle 2"/>
          <p:cNvSpPr>
            <a:spLocks noGrp="1" noChangeArrowheads="1"/>
          </p:cNvSpPr>
          <p:nvPr>
            <p:ph type="ctrTitle"/>
          </p:nvPr>
        </p:nvSpPr>
        <p:spPr>
          <a:xfrm>
            <a:off x="8341556" y="116632"/>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„Herr, wenn du ihn weggebracht hast, sag</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mir bitte, wo du ihn hingelegt hast, dann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hole ich ihn wieder.“</a:t>
            </a:r>
          </a:p>
        </p:txBody>
      </p:sp>
    </p:spTree>
    <p:extLst>
      <p:ext uri="{BB962C8B-B14F-4D97-AF65-F5344CB8AC3E}">
        <p14:creationId xmlns:p14="http://schemas.microsoft.com/office/powerpoint/2010/main" val="929683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19675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20,16</a:t>
            </a:r>
            <a:endParaRPr lang="de-DE" altLang="de-DE" sz="1200" dirty="0">
              <a:effectLst/>
            </a:endParaRPr>
          </a:p>
        </p:txBody>
      </p:sp>
      <p:sp>
        <p:nvSpPr>
          <p:cNvPr id="7" name="Rectangle 2"/>
          <p:cNvSpPr>
            <a:spLocks noGrp="1" noChangeArrowheads="1"/>
          </p:cNvSpPr>
          <p:nvPr>
            <p:ph type="ctrTitle"/>
          </p:nvPr>
        </p:nvSpPr>
        <p:spPr>
          <a:xfrm>
            <a:off x="8341556" y="332656"/>
            <a:ext cx="3672408"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„Maria!“, sagte Jesus.</a:t>
            </a:r>
          </a:p>
        </p:txBody>
      </p:sp>
    </p:spTree>
    <p:extLst>
      <p:ext uri="{BB962C8B-B14F-4D97-AF65-F5344CB8AC3E}">
        <p14:creationId xmlns:p14="http://schemas.microsoft.com/office/powerpoint/2010/main" val="2037314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90386" y="162880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20,16</a:t>
            </a:r>
            <a:endParaRPr lang="de-DE" altLang="de-DE" sz="1200" dirty="0">
              <a:effectLst/>
            </a:endParaRPr>
          </a:p>
        </p:txBody>
      </p:sp>
      <p:sp>
        <p:nvSpPr>
          <p:cNvPr id="7" name="Rectangle 2"/>
          <p:cNvSpPr>
            <a:spLocks noGrp="1" noChangeArrowheads="1"/>
          </p:cNvSpPr>
          <p:nvPr>
            <p:ph type="ctrTitle"/>
          </p:nvPr>
        </p:nvSpPr>
        <p:spPr>
          <a:xfrm>
            <a:off x="8328248" y="404664"/>
            <a:ext cx="3672408" cy="92333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a:t>
            </a:r>
            <a:r>
              <a:rPr lang="de-DE" altLang="de-DE" dirty="0" err="1">
                <a:solidFill>
                  <a:schemeClr val="tx1"/>
                </a:solidFill>
                <a:effectLst/>
                <a:latin typeface="Source Sans Pro" panose="020B0503030403020204" pitchFamily="34" charset="0"/>
                <a:ea typeface="Source Sans Pro" panose="020B0503030403020204" pitchFamily="34" charset="0"/>
              </a:rPr>
              <a:t>Rabbuni</a:t>
            </a:r>
            <a:r>
              <a:rPr lang="de-DE" altLang="de-DE" dirty="0">
                <a:solidFill>
                  <a:schemeClr val="tx1"/>
                </a:solidFill>
                <a:effectLst/>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12983985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287905"/>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28,9</a:t>
            </a:r>
            <a:endParaRPr lang="de-DE" altLang="de-DE" sz="1200" dirty="0">
              <a:effectLst/>
            </a:endParaRPr>
          </a:p>
        </p:txBody>
      </p:sp>
      <p:sp>
        <p:nvSpPr>
          <p:cNvPr id="7" name="Rectangle 2"/>
          <p:cNvSpPr>
            <a:spLocks noGrp="1" noChangeArrowheads="1"/>
          </p:cNvSpPr>
          <p:nvPr>
            <p:ph type="ctrTitle"/>
          </p:nvPr>
        </p:nvSpPr>
        <p:spPr>
          <a:xfrm>
            <a:off x="8341556" y="301298"/>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„Maria liefen zu Jesus hin, warfen sich vor ihm nieder und umfassten seine </a:t>
            </a:r>
            <a:r>
              <a:rPr lang="de-DE" altLang="de-DE" sz="2400" dirty="0" err="1">
                <a:solidFill>
                  <a:schemeClr val="tx1"/>
                </a:solidFill>
                <a:effectLst/>
                <a:latin typeface="Source Sans Pro" panose="020B0503030403020204" pitchFamily="34" charset="0"/>
                <a:ea typeface="Source Sans Pro" panose="020B0503030403020204" pitchFamily="34" charset="0"/>
              </a:rPr>
              <a:t>Füsse</a:t>
            </a:r>
            <a:r>
              <a:rPr lang="de-DE" altLang="de-DE" sz="2400" dirty="0">
                <a:solidFill>
                  <a:schemeClr val="tx1"/>
                </a:solidFill>
                <a:effectLst/>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3862565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719953"/>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20,17</a:t>
            </a:r>
            <a:endParaRPr lang="de-DE" altLang="de-DE" sz="1200" dirty="0">
              <a:effectLst/>
            </a:endParaRPr>
          </a:p>
        </p:txBody>
      </p:sp>
      <p:sp>
        <p:nvSpPr>
          <p:cNvPr id="7" name="Rectangle 2"/>
          <p:cNvSpPr>
            <a:spLocks noGrp="1" noChangeArrowheads="1"/>
          </p:cNvSpPr>
          <p:nvPr>
            <p:ph type="ctrTitle"/>
          </p:nvPr>
        </p:nvSpPr>
        <p:spPr>
          <a:xfrm>
            <a:off x="8341556" y="184572"/>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„Geh zu meinen Brüdern und sag ihnen, dass ich zu ihm zurückkehre – zu meinem Vater und eurem Vater, zu meinem Gott und eurem Gott.“</a:t>
            </a:r>
          </a:p>
        </p:txBody>
      </p:sp>
    </p:spTree>
    <p:extLst>
      <p:ext uri="{BB962C8B-B14F-4D97-AF65-F5344CB8AC3E}">
        <p14:creationId xmlns:p14="http://schemas.microsoft.com/office/powerpoint/2010/main" val="1329526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719953"/>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20,18</a:t>
            </a:r>
            <a:endParaRPr lang="de-DE" altLang="de-DE" sz="1200" dirty="0">
              <a:effectLst/>
            </a:endParaRPr>
          </a:p>
        </p:txBody>
      </p:sp>
      <p:sp>
        <p:nvSpPr>
          <p:cNvPr id="7" name="Rectangle 2"/>
          <p:cNvSpPr>
            <a:spLocks noGrp="1" noChangeArrowheads="1"/>
          </p:cNvSpPr>
          <p:nvPr>
            <p:ph type="ctrTitle"/>
          </p:nvPr>
        </p:nvSpPr>
        <p:spPr>
          <a:xfrm>
            <a:off x="8341556" y="184572"/>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 ging Maria aus </a:t>
            </a:r>
            <a:r>
              <a:rPr lang="de-DE" altLang="de-DE" sz="2400" dirty="0" err="1">
                <a:solidFill>
                  <a:schemeClr val="tx1"/>
                </a:solidFill>
                <a:effectLst/>
                <a:latin typeface="Source Sans Pro" panose="020B0503030403020204" pitchFamily="34" charset="0"/>
                <a:ea typeface="Source Sans Pro" panose="020B0503030403020204" pitchFamily="34" charset="0"/>
              </a:rPr>
              <a:t>Magdala</a:t>
            </a:r>
            <a:r>
              <a:rPr lang="de-DE" altLang="de-DE" sz="2400" dirty="0">
                <a:solidFill>
                  <a:schemeClr val="tx1"/>
                </a:solidFill>
                <a:effectLst/>
                <a:latin typeface="Source Sans Pro" panose="020B0503030403020204" pitchFamily="34" charset="0"/>
                <a:ea typeface="Source Sans Pro" panose="020B0503030403020204" pitchFamily="34" charset="0"/>
              </a:rPr>
              <a:t> zu den Jüngern zurück. „Ich habe den Herrn gesehen!“, verkündete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sie und erzählte ihnen,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was er zu ihr gesagt hatte.</a:t>
            </a:r>
          </a:p>
        </p:txBody>
      </p:sp>
    </p:spTree>
    <p:extLst>
      <p:ext uri="{BB962C8B-B14F-4D97-AF65-F5344CB8AC3E}">
        <p14:creationId xmlns:p14="http://schemas.microsoft.com/office/powerpoint/2010/main" val="3088953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0689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28,2</a:t>
            </a:r>
            <a:endParaRPr lang="de-DE" altLang="de-DE" sz="1200" dirty="0">
              <a:effectLst/>
            </a:endParaRPr>
          </a:p>
        </p:txBody>
      </p:sp>
      <p:sp>
        <p:nvSpPr>
          <p:cNvPr id="7" name="Rectangle 2"/>
          <p:cNvSpPr>
            <a:spLocks noGrp="1" noChangeArrowheads="1"/>
          </p:cNvSpPr>
          <p:nvPr>
            <p:ph type="ctrTitle"/>
          </p:nvPr>
        </p:nvSpPr>
        <p:spPr>
          <a:xfrm>
            <a:off x="8341556" y="188640"/>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„Plötzlich fing die Erde an, heftig zu beben. Ein Engel des Herrn war vom Himmel herabgekommen und zum Grab getreten. Er wälzte den Stein weg und setzte sich darauf.“</a:t>
            </a:r>
          </a:p>
        </p:txBody>
      </p:sp>
    </p:spTree>
    <p:extLst>
      <p:ext uri="{BB962C8B-B14F-4D97-AF65-F5344CB8AC3E}">
        <p14:creationId xmlns:p14="http://schemas.microsoft.com/office/powerpoint/2010/main" val="10902998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21297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15,17</a:t>
            </a:r>
            <a:endParaRPr lang="de-DE" altLang="de-DE" sz="1200" dirty="0">
              <a:effectLst/>
            </a:endParaRPr>
          </a:p>
        </p:txBody>
      </p:sp>
      <p:sp>
        <p:nvSpPr>
          <p:cNvPr id="7" name="Rectangle 2"/>
          <p:cNvSpPr>
            <a:spLocks noGrp="1" noChangeArrowheads="1"/>
          </p:cNvSpPr>
          <p:nvPr>
            <p:ph type="ctrTitle"/>
          </p:nvPr>
        </p:nvSpPr>
        <p:spPr>
          <a:xfrm>
            <a:off x="8341556" y="175280"/>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Christus nicht auferstanden ist, ist euer Glaube eine Illusion;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die Schuld, die ihr durch eure Sünden auf euch geladen habt, liegt dann immer noch auf euch.“</a:t>
            </a:r>
          </a:p>
        </p:txBody>
      </p:sp>
    </p:spTree>
    <p:extLst>
      <p:ext uri="{BB962C8B-B14F-4D97-AF65-F5344CB8AC3E}">
        <p14:creationId xmlns:p14="http://schemas.microsoft.com/office/powerpoint/2010/main" val="22047090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21297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15,19</a:t>
            </a:r>
            <a:endParaRPr lang="de-DE" altLang="de-DE" sz="1200" dirty="0">
              <a:effectLst/>
            </a:endParaRPr>
          </a:p>
        </p:txBody>
      </p:sp>
      <p:sp>
        <p:nvSpPr>
          <p:cNvPr id="7" name="Rectangle 2"/>
          <p:cNvSpPr>
            <a:spLocks noGrp="1" noChangeArrowheads="1"/>
          </p:cNvSpPr>
          <p:nvPr>
            <p:ph type="ctrTitle"/>
          </p:nvPr>
        </p:nvSpPr>
        <p:spPr>
          <a:xfrm>
            <a:off x="8341556" y="175280"/>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die Hoffnung, die Christus uns gegeben hat, nicht über das Leben in der jetzigen Welt hinausreicht, sind wir bedauernswerter als alle anderen Menschen.“</a:t>
            </a:r>
          </a:p>
        </p:txBody>
      </p:sp>
    </p:spTree>
    <p:extLst>
      <p:ext uri="{BB962C8B-B14F-4D97-AF65-F5344CB8AC3E}">
        <p14:creationId xmlns:p14="http://schemas.microsoft.com/office/powerpoint/2010/main" val="39030004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50100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Offenbarung 1,17-18</a:t>
            </a:r>
            <a:endParaRPr lang="de-DE" altLang="de-DE" sz="1200" dirty="0">
              <a:effectLst/>
            </a:endParaRPr>
          </a:p>
        </p:txBody>
      </p:sp>
      <p:sp>
        <p:nvSpPr>
          <p:cNvPr id="7" name="Rectangle 2"/>
          <p:cNvSpPr>
            <a:spLocks noGrp="1" noChangeArrowheads="1"/>
          </p:cNvSpPr>
          <p:nvPr>
            <p:ph type="ctrTitle"/>
          </p:nvPr>
        </p:nvSpPr>
        <p:spPr>
          <a:xfrm>
            <a:off x="8341556" y="165988"/>
            <a:ext cx="3672408"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„Du brauchst dich nicht zu fürchten! Ich bin der Erste und der Letzte und der Lebendige. Ich war tot, aber jetzt lebe ich in alle Ewigkeit, und ich habe die Schlüssel zum Tod und zum Totenreich.“</a:t>
            </a:r>
          </a:p>
        </p:txBody>
      </p:sp>
    </p:spTree>
    <p:extLst>
      <p:ext uri="{BB962C8B-B14F-4D97-AF65-F5344CB8AC3E}">
        <p14:creationId xmlns:p14="http://schemas.microsoft.com/office/powerpoint/2010/main" val="4454679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29309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Petrus-Brief 1,3</a:t>
            </a:r>
            <a:endParaRPr lang="de-DE" altLang="de-DE" sz="1200" dirty="0">
              <a:effectLst/>
            </a:endParaRPr>
          </a:p>
        </p:txBody>
      </p:sp>
      <p:sp>
        <p:nvSpPr>
          <p:cNvPr id="7" name="Rectangle 2"/>
          <p:cNvSpPr>
            <a:spLocks noGrp="1" noChangeArrowheads="1"/>
          </p:cNvSpPr>
          <p:nvPr>
            <p:ph type="ctrTitle"/>
          </p:nvPr>
        </p:nvSpPr>
        <p:spPr>
          <a:xfrm>
            <a:off x="8341556" y="188640"/>
            <a:ext cx="367240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„Gepriesen sei der Gott und Vater unseres Herrn Jesus Christus! In seinem </a:t>
            </a:r>
            <a:r>
              <a:rPr lang="de-DE" altLang="de-DE" sz="2400" dirty="0" err="1">
                <a:solidFill>
                  <a:schemeClr val="tx1"/>
                </a:solidFill>
                <a:effectLst/>
                <a:latin typeface="Source Sans Pro" panose="020B0503030403020204" pitchFamily="34" charset="0"/>
                <a:ea typeface="Source Sans Pro" panose="020B0503030403020204" pitchFamily="34" charset="0"/>
              </a:rPr>
              <a:t>grossen</a:t>
            </a:r>
            <a:r>
              <a:rPr lang="de-DE" altLang="de-DE" sz="2400" dirty="0">
                <a:solidFill>
                  <a:schemeClr val="tx1"/>
                </a:solidFill>
                <a:effectLst/>
                <a:latin typeface="Source Sans Pro" panose="020B0503030403020204" pitchFamily="34" charset="0"/>
                <a:ea typeface="Source Sans Pro" panose="020B0503030403020204" pitchFamily="34" charset="0"/>
              </a:rPr>
              <a:t> Erbarmen hat er uns neu geboren und mit einer lebendigen Hoffnung erfüllt. Diese Hoffnung gründet sich darauf, dass Jesus Christus vom Tod auferstanden ist.“</a:t>
            </a:r>
          </a:p>
        </p:txBody>
      </p:sp>
    </p:spTree>
    <p:extLst>
      <p:ext uri="{BB962C8B-B14F-4D97-AF65-F5344CB8AC3E}">
        <p14:creationId xmlns:p14="http://schemas.microsoft.com/office/powerpoint/2010/main" val="4168857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0689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28,3-4</a:t>
            </a:r>
            <a:endParaRPr lang="de-DE" altLang="de-DE" sz="1200" dirty="0">
              <a:effectLst/>
            </a:endParaRPr>
          </a:p>
        </p:txBody>
      </p:sp>
      <p:sp>
        <p:nvSpPr>
          <p:cNvPr id="7" name="Rectangle 2"/>
          <p:cNvSpPr>
            <a:spLocks noGrp="1" noChangeArrowheads="1"/>
          </p:cNvSpPr>
          <p:nvPr>
            <p:ph type="ctrTitle"/>
          </p:nvPr>
        </p:nvSpPr>
        <p:spPr>
          <a:xfrm>
            <a:off x="8341556" y="188640"/>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„Seine Gestalt leuchtete wie ein Blitz, und sein Gewand war </a:t>
            </a:r>
            <a:r>
              <a:rPr lang="de-DE" altLang="de-DE" sz="2400" dirty="0" err="1">
                <a:solidFill>
                  <a:schemeClr val="tx1"/>
                </a:solidFill>
                <a:effectLst/>
                <a:latin typeface="Source Sans Pro" panose="020B0503030403020204" pitchFamily="34" charset="0"/>
                <a:ea typeface="Source Sans Pro" panose="020B0503030403020204" pitchFamily="34" charset="0"/>
              </a:rPr>
              <a:t>weiss</a:t>
            </a:r>
            <a:r>
              <a:rPr lang="de-DE" altLang="de-DE" sz="2400" dirty="0">
                <a:solidFill>
                  <a:schemeClr val="tx1"/>
                </a:solidFill>
                <a:effectLst/>
                <a:latin typeface="Source Sans Pro" panose="020B0503030403020204" pitchFamily="34" charset="0"/>
                <a:ea typeface="Source Sans Pro" panose="020B0503030403020204" pitchFamily="34" charset="0"/>
              </a:rPr>
              <a:t> wie Schnee. Als die Wächter ihn sahen, zitterten sie vor Angst und fielen wie tot zu Boden.“</a:t>
            </a:r>
          </a:p>
        </p:txBody>
      </p:sp>
    </p:spTree>
    <p:extLst>
      <p:ext uri="{BB962C8B-B14F-4D97-AF65-F5344CB8AC3E}">
        <p14:creationId xmlns:p14="http://schemas.microsoft.com/office/powerpoint/2010/main" val="3844017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34888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28,13</a:t>
            </a:r>
            <a:endParaRPr lang="de-DE" altLang="de-DE" sz="1200" dirty="0">
              <a:effectLst/>
            </a:endParaRPr>
          </a:p>
        </p:txBody>
      </p:sp>
      <p:sp>
        <p:nvSpPr>
          <p:cNvPr id="7" name="Rectangle 2"/>
          <p:cNvSpPr>
            <a:spLocks noGrp="1" noChangeArrowheads="1"/>
          </p:cNvSpPr>
          <p:nvPr>
            <p:ph type="ctrTitle"/>
          </p:nvPr>
        </p:nvSpPr>
        <p:spPr>
          <a:xfrm>
            <a:off x="8341556" y="260648"/>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„Sagt, seine Jünger seien in der Nacht gekommen, während ihr schlieft, und hätten den Leichnam gestohlen.“</a:t>
            </a:r>
          </a:p>
        </p:txBody>
      </p:sp>
    </p:spTree>
    <p:extLst>
      <p:ext uri="{BB962C8B-B14F-4D97-AF65-F5344CB8AC3E}">
        <p14:creationId xmlns:p14="http://schemas.microsoft.com/office/powerpoint/2010/main" val="3333067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00506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20,1</a:t>
            </a:r>
            <a:endParaRPr lang="de-DE" altLang="de-DE" sz="1200" dirty="0">
              <a:effectLst/>
            </a:endParaRPr>
          </a:p>
        </p:txBody>
      </p:sp>
      <p:sp>
        <p:nvSpPr>
          <p:cNvPr id="7" name="Rectangle 2"/>
          <p:cNvSpPr>
            <a:spLocks noGrp="1" noChangeArrowheads="1"/>
          </p:cNvSpPr>
          <p:nvPr>
            <p:ph type="ctrTitle"/>
          </p:nvPr>
        </p:nvSpPr>
        <p:spPr>
          <a:xfrm>
            <a:off x="8341556" y="188640"/>
            <a:ext cx="3672408"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Am ersten Tag der neuen Woche, frühmorgens,</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als es noch dunkel war, ging Maria aus </a:t>
            </a:r>
            <a:r>
              <a:rPr lang="de-DE" altLang="de-DE" sz="2400" dirty="0" err="1">
                <a:solidFill>
                  <a:schemeClr val="tx1"/>
                </a:solidFill>
                <a:effectLst/>
                <a:latin typeface="Source Sans Pro" panose="020B0503030403020204" pitchFamily="34" charset="0"/>
                <a:ea typeface="Source Sans Pro" panose="020B0503030403020204" pitchFamily="34" charset="0"/>
              </a:rPr>
              <a:t>Magdala</a:t>
            </a:r>
            <a:r>
              <a:rPr lang="de-DE" altLang="de-DE" sz="2400" dirty="0">
                <a:solidFill>
                  <a:schemeClr val="tx1"/>
                </a:solidFill>
                <a:effectLst/>
                <a:latin typeface="Source Sans Pro" panose="020B0503030403020204" pitchFamily="34" charset="0"/>
                <a:ea typeface="Source Sans Pro" panose="020B0503030403020204" pitchFamily="34" charset="0"/>
              </a:rPr>
              <a:t> zum Grab. Sie sah, dass</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der Stein, mit dem man das Grab verschlossen hatte, nicht mehr vor</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dem Eingang war.</a:t>
            </a:r>
          </a:p>
        </p:txBody>
      </p:sp>
    </p:spTree>
    <p:extLst>
      <p:ext uri="{BB962C8B-B14F-4D97-AF65-F5344CB8AC3E}">
        <p14:creationId xmlns:p14="http://schemas.microsoft.com/office/powerpoint/2010/main" val="4024471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22108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a:t>
            </a:r>
            <a:endParaRPr lang="de-DE" altLang="de-DE" sz="1200" dirty="0">
              <a:effectLst/>
            </a:endParaRPr>
          </a:p>
        </p:txBody>
      </p:sp>
      <p:sp>
        <p:nvSpPr>
          <p:cNvPr id="7" name="Rectangle 2"/>
          <p:cNvSpPr>
            <a:spLocks noGrp="1" noChangeArrowheads="1"/>
          </p:cNvSpPr>
          <p:nvPr>
            <p:ph type="ctrTitle"/>
          </p:nvPr>
        </p:nvSpPr>
        <p:spPr>
          <a:xfrm>
            <a:off x="8328248" y="116632"/>
            <a:ext cx="367240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 lief sie zu Simon Petrus und zu dem Jünger, den Jesus besonders lieb gehabt hatte, und berichtete ihnen: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„Sie haben den Herrn aus dem Grab weggenommen, und wir wissen nicht, wohin sie ihn gebracht haben.“</a:t>
            </a:r>
          </a:p>
        </p:txBody>
      </p:sp>
    </p:spTree>
    <p:extLst>
      <p:ext uri="{BB962C8B-B14F-4D97-AF65-F5344CB8AC3E}">
        <p14:creationId xmlns:p14="http://schemas.microsoft.com/office/powerpoint/2010/main" val="2310705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30120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20,3-5</a:t>
            </a:r>
            <a:endParaRPr lang="de-DE" altLang="de-DE" sz="1200" dirty="0">
              <a:effectLst/>
            </a:endParaRPr>
          </a:p>
        </p:txBody>
      </p:sp>
      <p:sp>
        <p:nvSpPr>
          <p:cNvPr id="7" name="Rectangle 2"/>
          <p:cNvSpPr>
            <a:spLocks noGrp="1" noChangeArrowheads="1"/>
          </p:cNvSpPr>
          <p:nvPr>
            <p:ph type="ctrTitle"/>
          </p:nvPr>
        </p:nvSpPr>
        <p:spPr>
          <a:xfrm>
            <a:off x="8341556" y="191537"/>
            <a:ext cx="3672408" cy="489364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Sofort machten sich Petrus und der andere Jünger auf den Weg und gingen zum Grab hinaus. Die beiden liefen zusammen los, aber der andere Jünger war schneller als Petrus und erreichte das Grab als Erster. Er beugte sich vor, um hineinzuschauen, und sah die Leinenbinden daliegen; aber er ging</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nicht hinein.</a:t>
            </a:r>
          </a:p>
        </p:txBody>
      </p:sp>
    </p:spTree>
    <p:extLst>
      <p:ext uri="{BB962C8B-B14F-4D97-AF65-F5344CB8AC3E}">
        <p14:creationId xmlns:p14="http://schemas.microsoft.com/office/powerpoint/2010/main" val="2788639879"/>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1166</Words>
  <Application>Microsoft Office PowerPoint</Application>
  <PresentationFormat>Benutzerdefiniert</PresentationFormat>
  <Paragraphs>125</Paragraphs>
  <Slides>43</Slides>
  <Notes>43</Notes>
  <HiddenSlides>0</HiddenSlides>
  <MMClips>0</MMClips>
  <ScaleCrop>false</ScaleCrop>
  <HeadingPairs>
    <vt:vector size="4" baseType="variant">
      <vt:variant>
        <vt:lpstr>Design</vt:lpstr>
      </vt:variant>
      <vt:variant>
        <vt:i4>1</vt:i4>
      </vt:variant>
      <vt:variant>
        <vt:lpstr>Folientitel</vt:lpstr>
      </vt:variant>
      <vt:variant>
        <vt:i4>43</vt:i4>
      </vt:variant>
    </vt:vector>
  </HeadingPairs>
  <TitlesOfParts>
    <vt:vector size="44" baseType="lpstr">
      <vt:lpstr>Designvorlage 'Berggipfel'</vt:lpstr>
      <vt:lpstr>Sie meinte, er sei der Gärtner   Johannes-Evangelium 20,11-18        Serie: Jesus leidet und siegt – für dich! (3/4)</vt:lpstr>
      <vt:lpstr>„Herr, uns ist eingefallen, dass dieser Betrüger, als er noch lebte, behauptet hat: ‚Nach drei Tagen werde ich auferstehen.‘“</vt:lpstr>
      <vt:lpstr>„Befiehl deshalb bitte, dass das Grab bis zum dritten Tag bewacht wird! Sonst könnten seine Jünger kommen und den Leichnam stehlen und dann dem Volk gegenüber behaupten, er sei von den Toten auferstanden. Dieser zweite Betrug wäre noch schlimmer als der erste.“</vt:lpstr>
      <vt:lpstr>„Plötzlich fing die Erde an, heftig zu beben. Ein Engel des Herrn war vom Himmel herabgekommen und zum Grab getreten. Er wälzte den Stein weg und setzte sich darauf.“</vt:lpstr>
      <vt:lpstr>„Seine Gestalt leuchtete wie ein Blitz, und sein Gewand war weiss wie Schnee. Als die Wächter ihn sahen, zitterten sie vor Angst und fielen wie tot zu Boden.“</vt:lpstr>
      <vt:lpstr>„Sagt, seine Jünger seien in der Nacht gekommen, während ihr schlieft, und hätten den Leichnam gestohlen.“</vt:lpstr>
      <vt:lpstr>Am ersten Tag der neuen Woche, frühmorgens, als es noch dunkel war, ging Maria aus Magdala zum Grab. Sie sah, dass der Stein, mit dem man das Grab verschlossen hatte, nicht mehr vor dem Eingang war.</vt:lpstr>
      <vt:lpstr>Da lief sie zu Simon Petrus und zu dem Jünger, den Jesus besonders lieb gehabt hatte, und berichtete ihnen: „Sie haben den Herrn aus dem Grab weggenommen, und wir wissen nicht, wohin sie ihn gebracht haben.“</vt:lpstr>
      <vt:lpstr>Sofort machten sich Petrus und der andere Jünger auf den Weg und gingen zum Grab hinaus. Die beiden liefen zusammen los, aber der andere Jünger war schneller als Petrus und erreichte das Grab als Erster. Er beugte sich vor, um hineinzuschauen, und sah die Leinenbinden daliegen; aber er ging nicht hinein.</vt:lpstr>
      <vt:lpstr>Simon Petrus jedoch, der inzwischen auch ange-kommen war, ging in die Grabkammer hinein. Er sah die Leinenbinden daliegen und sah auch das Tuch, das man dem Toten um den Kopf gewickelt hatte. Es lag zusammengerollt an einer anderen Stelle, nicht bei den Binden.</vt:lpstr>
      <vt:lpstr>Jetzt ging auch der Jünger, der zuerst angekommen war, ins Grab hinein und sah alles. Und er glaubte. Nach der Schrift stand es ja fest, dass Jesus von den Toten auferstehen würde; aber das verstanden sie damals noch nicht. Die beiden Jünger gingen nun wieder nach Hause.</vt:lpstr>
      <vt:lpstr>Maria aber blieb draussen vor dem Grab stehen; sie weinte. Und während sie weinte, beugte sie sich vor, um ins Grab hinein-zuschauen. Da sah sie an der Stelle, wo der Leib Jesu gelegen hatte, zwei Engel in weissen Gewändern sitzen, den einen am Kopfende und den anderen am Fussende.</vt:lpstr>
      <vt:lpstr>“Warum weinst du, liebe Frau?“, fragten die Engel. Maria antwortete: „Sie haben meinen Herrn weggenommen, und ich weiss nicht, wohin sie ihn gebracht haben.“</vt:lpstr>
      <vt:lpstr>Auf einmal stand Jesus hinter ihr. Sie drehte sich nach ihm um und sah ihn, erkannte ihn jedoch nicht. „Warum weinst du, liebe Frau?“, fragte er sie. „Wen suchst du?“ Maria dachte, es sei der Gärtner, und sagte zu ihm: „Herr, wenn du ihn weggebracht hast, sag mir bitte, wo du ihn hingelegt hast, dann hole ich ihn wieder.“</vt:lpstr>
      <vt:lpstr>„Maria!“, sagte Jesus. Da wandte sie sich um und rief: „Rabbuni!“ (Das bedeutet „Meister“; Maria gebrauchte den hebräischen Ausdruck.)</vt:lpstr>
      <vt:lpstr>Jesus sagte zu ihr: „Halte mich nicht fest! Ich bin noch nicht zum Vater in den Himmel zurück-gekehrt. Geh zu meinen Brüdern und sag ihnen, dass ich zu ihm zurückkehre – zu meinem Vater und eurem Vater, zu meinem Gott und eurem Gott.“</vt:lpstr>
      <vt:lpstr>Da ging Maria aus Magdala zu den Jüngern zurück. „Ich habe den Herrn gesehen!“, verkündete sie und erzählte ihnen, was er zu ihr gesagt hatte.</vt:lpstr>
      <vt:lpstr>I. Das Grab ist leer!</vt:lpstr>
      <vt:lpstr>„Sie sah, dass der Stein, mit dem man das Grab verschlossen hatte, nicht mehr vor dem Eingang war.“</vt:lpstr>
      <vt:lpstr>Da lief sie zu Simon Petrus und zu dem Jünger, den Jesus besonders lieb gehabt hatte, und berichtete ihnen: „Sie haben den Herrn aus dem Grab weggenommen, und wir wissen nicht, wohin sie ihn gebracht haben.“</vt:lpstr>
      <vt:lpstr>„Die beiden liefen zusammen los, aber der andere Jünger war schneller als Petrus und erreichte das Grab als Erster.“</vt:lpstr>
      <vt:lpstr>„Er beugte sich vor, um hineinzuschauen, und sah die Leinenbinden daliegen; aber er ging nicht hinein.“</vt:lpstr>
      <vt:lpstr>„Simon Petrus, der inzwischen auch angekommen war, ging in die Grabkammer hinein. Er sah die Leinenbinden daliegen.“</vt:lpstr>
      <vt:lpstr>„Und Johannes glaubte.“</vt:lpstr>
      <vt:lpstr>„Nach der Schrift stand es ja fest, dass Jesus von den Toten auferstehen würde; aber das verstanden sie damals noch nicht.“</vt:lpstr>
      <vt:lpstr>„Ich bin die Auferstehung und das Leben. Wer an mich glaubt, wird leben, auch wenn er stirbt.“</vt:lpstr>
      <vt:lpstr>II. Wo ist Jesus?</vt:lpstr>
      <vt:lpstr>„Maria blieb draussen vor dem Grab stehen; sie weinte. Und während sie weinte, beugte sie sich vor, um ins Grab hineinzuschauen.“</vt:lpstr>
      <vt:lpstr>„An der Stelle, wo der Leib Jesu gelegen hatte, sah sie zwei Engel in weissen Gewändern sitzen, den einen am Kopfende und den anderen am Fussende.“</vt:lpstr>
      <vt:lpstr>“Warum weinst du, Frau?“</vt:lpstr>
      <vt:lpstr>„Sie haben meinen Herrn weggenommen, und ich weiss nicht, wohin sie ihn gebracht haben.“</vt:lpstr>
      <vt:lpstr>„Warum weinst du, Frau? Wen suchst du?“</vt:lpstr>
      <vt:lpstr>„Herr, wenn du ihn weggebracht hast, sag mir bitte, wo du ihn hingelegt hast, dann hole ich ihn wieder.“</vt:lpstr>
      <vt:lpstr>„Maria!“, sagte Jesus.</vt:lpstr>
      <vt:lpstr>„Rabbuni!“</vt:lpstr>
      <vt:lpstr>„Maria liefen zu Jesus hin, warfen sich vor ihm nieder und umfassten seine Füsse.“</vt:lpstr>
      <vt:lpstr>„Geh zu meinen Brüdern und sag ihnen, dass ich zu ihm zurückkehre – zu meinem Vater und eurem Vater, zu meinem Gott und eurem Gott.“</vt:lpstr>
      <vt:lpstr>Da ging Maria aus Magdala zu den Jüngern zurück. „Ich habe den Herrn gesehen!“, verkündete sie und erzählte ihnen, was er zu ihr gesagt hatte.</vt:lpstr>
      <vt:lpstr>Schlussgedanke</vt:lpstr>
      <vt:lpstr>„Wenn Christus nicht auferstanden ist, ist euer Glaube eine Illusion; die Schuld, die ihr durch eure Sünden auf euch geladen habt, liegt dann immer noch auf euch.“</vt:lpstr>
      <vt:lpstr>„Wenn die Hoffnung, die Christus uns gegeben hat, nicht über das Leben in der jetzigen Welt hinausreicht, sind wir bedauernswerter als alle anderen Menschen.“</vt:lpstr>
      <vt:lpstr>„Du brauchst dich nicht zu fürchten! Ich bin der Erste und der Letzte und der Lebendige. Ich war tot, aber jetzt lebe ich in alle Ewigkeit, und ich habe die Schlüssel zum Tod und zum Totenreich.“</vt:lpstr>
      <vt:lpstr>„Gepriesen sei der Gott und Vater unseres Herrn Jesus Christus! In seinem grossen Erbarmen hat er uns neu geboren und mit einer lebendigen Hoffnung erfüllt. Diese Hoffnung gründet sich darauf, dass Jesus Christus vom Tod auferstanden 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leidet und siegt - für Dich! - Teil 3/4 - Sie meinte er, sei der Gärtner - Folien</dc:title>
  <dc:creator>Jürg Birnstiel</dc:creator>
  <cp:lastModifiedBy>Me</cp:lastModifiedBy>
  <cp:revision>998</cp:revision>
  <dcterms:created xsi:type="dcterms:W3CDTF">2013-11-12T15:20:47Z</dcterms:created>
  <dcterms:modified xsi:type="dcterms:W3CDTF">2021-04-17T11:59:25Z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