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735" r:id="rId2"/>
    <p:sldId id="921" r:id="rId3"/>
    <p:sldId id="896" r:id="rId4"/>
    <p:sldId id="922" r:id="rId5"/>
    <p:sldId id="923" r:id="rId6"/>
    <p:sldId id="924" r:id="rId7"/>
    <p:sldId id="925" r:id="rId8"/>
    <p:sldId id="926" r:id="rId9"/>
    <p:sldId id="927" r:id="rId10"/>
    <p:sldId id="928" r:id="rId11"/>
    <p:sldId id="929" r:id="rId12"/>
    <p:sldId id="930" r:id="rId13"/>
    <p:sldId id="931" r:id="rId14"/>
    <p:sldId id="932" r:id="rId15"/>
    <p:sldId id="891" r:id="rId16"/>
    <p:sldId id="933" r:id="rId17"/>
    <p:sldId id="934" r:id="rId18"/>
    <p:sldId id="935" r:id="rId19"/>
    <p:sldId id="936" r:id="rId20"/>
    <p:sldId id="937" r:id="rId21"/>
    <p:sldId id="938" r:id="rId22"/>
    <p:sldId id="939" r:id="rId23"/>
    <p:sldId id="940" r:id="rId24"/>
    <p:sldId id="941" r:id="rId25"/>
    <p:sldId id="942" r:id="rId26"/>
    <p:sldId id="943" r:id="rId27"/>
    <p:sldId id="944" r:id="rId28"/>
    <p:sldId id="945" r:id="rId29"/>
    <p:sldId id="946" r:id="rId30"/>
    <p:sldId id="947" r:id="rId31"/>
    <p:sldId id="948" r:id="rId32"/>
    <p:sldId id="949" r:id="rId33"/>
    <p:sldId id="950" r:id="rId34"/>
    <p:sldId id="951" r:id="rId35"/>
    <p:sldId id="952" r:id="rId36"/>
    <p:sldId id="259" r:id="rId37"/>
    <p:sldId id="953" r:id="rId38"/>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10" d="100"/>
          <a:sy n="110" d="100"/>
        </p:scale>
        <p:origin x="-1662" y="-4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Click to edit Master text styles</a:t>
            </a:r>
          </a:p>
          <a:p>
            <a:pPr lvl="1"/>
            <a:r>
              <a:rPr lang="de-DE" altLang="de-DE" smtClean="0"/>
              <a:t>Second level</a:t>
            </a:r>
          </a:p>
          <a:p>
            <a:pPr lvl="2"/>
            <a:r>
              <a:rPr lang="de-DE" altLang="de-DE" smtClean="0"/>
              <a:t>Third level</a:t>
            </a:r>
          </a:p>
          <a:p>
            <a:pPr lvl="3"/>
            <a:r>
              <a:rPr lang="de-DE" altLang="de-DE" smtClean="0"/>
              <a:t>Fourth level</a:t>
            </a:r>
          </a:p>
          <a:p>
            <a:pPr lvl="4"/>
            <a:r>
              <a:rPr lang="de-DE" altLang="de-DE" smtClean="0"/>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smtClean="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smtClean="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44624"/>
            <a:ext cx="8753279" cy="1569660"/>
          </a:xfrm>
        </p:spPr>
        <p:txBody>
          <a:bodyPr wrap="square">
            <a:spAutoFit/>
          </a:bodyPr>
          <a:lstStyle/>
          <a:p>
            <a:pPr algn="l"/>
            <a:r>
              <a:rPr lang="de-CH" altLang="de-DE" sz="4800" dirty="0" smtClean="0">
                <a:solidFill>
                  <a:schemeClr val="tx1"/>
                </a:solidFill>
                <a:effectLst/>
                <a:latin typeface="Univers LT Std 47 Cn Lt" pitchFamily="34" charset="0"/>
              </a:rPr>
              <a:t>Johannes –</a:t>
            </a:r>
            <a:br>
              <a:rPr lang="de-CH" altLang="de-DE" sz="4800" dirty="0" smtClean="0">
                <a:solidFill>
                  <a:schemeClr val="tx1"/>
                </a:solidFill>
                <a:effectLst/>
                <a:latin typeface="Univers LT Std 47 Cn Lt" pitchFamily="34" charset="0"/>
              </a:rPr>
            </a:br>
            <a:r>
              <a:rPr lang="de-CH" altLang="de-DE" sz="4800" dirty="0" smtClean="0">
                <a:solidFill>
                  <a:schemeClr val="tx1"/>
                </a:solidFill>
                <a:effectLst/>
                <a:latin typeface="Univers LT Std 47 Cn Lt" pitchFamily="34" charset="0"/>
              </a:rPr>
              <a:t>seine spektakuläre Ankündigung</a:t>
            </a:r>
            <a:endParaRPr lang="de-DE" altLang="de-DE" sz="48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955927" y="6093296"/>
            <a:ext cx="6984776" cy="461665"/>
          </a:xfrm>
        </p:spPr>
        <p:txBody>
          <a:bodyPr wrap="square">
            <a:spAutoFit/>
          </a:bodyPr>
          <a:lstStyle/>
          <a:p>
            <a:pPr algn="r"/>
            <a:r>
              <a:rPr lang="de-DE" altLang="de-DE" sz="2400" dirty="0" smtClean="0">
                <a:effectLst/>
                <a:latin typeface="Univers LT Std 47 Cn Lt" pitchFamily="34" charset="0"/>
              </a:rPr>
              <a:t>Reihe: </a:t>
            </a:r>
            <a:r>
              <a:rPr lang="de-CH" altLang="de-DE" sz="2400" dirty="0" smtClean="0">
                <a:effectLst/>
                <a:latin typeface="Univers LT Std 47 Cn Lt" pitchFamily="34" charset="0"/>
              </a:rPr>
              <a:t>Johannes der Täufer im Auftrag des Höchsten</a:t>
            </a:r>
            <a:r>
              <a:rPr lang="de-DE" altLang="de-DE" sz="2400" dirty="0" smtClean="0">
                <a:effectLst/>
                <a:latin typeface="Univers LT Std 47 Cn Lt" pitchFamily="34" charset="0"/>
              </a:rPr>
              <a:t> (1/6)</a:t>
            </a:r>
          </a:p>
        </p:txBody>
      </p:sp>
      <p:sp>
        <p:nvSpPr>
          <p:cNvPr id="4" name="Rectangle 3"/>
          <p:cNvSpPr txBox="1">
            <a:spLocks noChangeArrowheads="1"/>
          </p:cNvSpPr>
          <p:nvPr/>
        </p:nvSpPr>
        <p:spPr bwMode="auto">
          <a:xfrm>
            <a:off x="2583574" y="2780928"/>
            <a:ext cx="63367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2400" kern="0" dirty="0" smtClean="0">
                <a:effectLst/>
                <a:latin typeface="Univers LT Std 47 Cn Lt" pitchFamily="34" charset="0"/>
              </a:rPr>
              <a:t>Lukas-Evangelium 1,5-25</a:t>
            </a:r>
            <a:endParaRPr lang="de-DE" altLang="de-DE" sz="2400" kern="0" dirty="0">
              <a:effectLst/>
              <a:latin typeface="Univers LT Std 47 Cn Lt" pitchFamily="34" charset="0"/>
            </a:endParaRPr>
          </a:p>
        </p:txBody>
      </p:sp>
    </p:spTree>
    <p:extLst>
      <p:ext uri="{BB962C8B-B14F-4D97-AF65-F5344CB8AC3E}">
        <p14:creationId xmlns:p14="http://schemas.microsoft.com/office/powerpoint/2010/main" val="2767730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627784" y="188640"/>
            <a:ext cx="6400800" cy="400110"/>
          </a:xfrm>
        </p:spPr>
        <p:txBody>
          <a:bodyPr>
            <a:spAutoFit/>
          </a:bodyPr>
          <a:lstStyle/>
          <a:p>
            <a:pPr algn="r"/>
            <a:r>
              <a:rPr lang="de-CH" altLang="de-DE" sz="2000" dirty="0" smtClean="0">
                <a:effectLst/>
                <a:latin typeface="Univers LT Std 47 Cn Lt" pitchFamily="34" charset="0"/>
              </a:rPr>
              <a:t>Lukas-Evangelium 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860032" y="1628800"/>
            <a:ext cx="4176464" cy="3539430"/>
          </a:xfrm>
        </p:spPr>
        <p:txBody>
          <a:bodyPr wrap="square">
            <a:spAutoFit/>
          </a:bodyPr>
          <a:lstStyle/>
          <a:p>
            <a:pPr algn="l"/>
            <a:r>
              <a:rPr lang="de-CH" altLang="de-DE" sz="3200" dirty="0">
                <a:solidFill>
                  <a:schemeClr val="tx1"/>
                </a:solidFill>
                <a:effectLst/>
                <a:latin typeface="Univers LT Std 47 Cn Lt" pitchFamily="34" charset="0"/>
              </a:rPr>
              <a:t>„Zacharias wurde nach der für das Priesteramt geltenden Ordnung durch das Los dazu bestimmt, in den Tempel des Herrn zu gehen und das Rauchopfer darzubringen.“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804820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9455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627784" y="188640"/>
            <a:ext cx="6400800" cy="400110"/>
          </a:xfrm>
        </p:spPr>
        <p:txBody>
          <a:bodyPr>
            <a:spAutoFit/>
          </a:bodyPr>
          <a:lstStyle/>
          <a:p>
            <a:pPr algn="r"/>
            <a:r>
              <a:rPr lang="de-CH" altLang="de-DE" sz="2000" dirty="0" smtClean="0">
                <a:effectLst/>
                <a:latin typeface="Univers LT Std 47 Cn Lt" pitchFamily="34" charset="0"/>
              </a:rPr>
              <a:t>Lukas-Evangelium 1,10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5508104" y="1593497"/>
            <a:ext cx="3384376" cy="3539430"/>
          </a:xfrm>
        </p:spPr>
        <p:txBody>
          <a:bodyPr wrap="square">
            <a:spAutoFit/>
          </a:bodyPr>
          <a:lstStyle/>
          <a:p>
            <a:pPr algn="l"/>
            <a:r>
              <a:rPr lang="de-CH" altLang="de-DE" sz="3200" dirty="0">
                <a:solidFill>
                  <a:schemeClr val="tx1"/>
                </a:solidFill>
                <a:effectLst/>
                <a:latin typeface="Univers LT Std 47 Cn Lt" pitchFamily="34" charset="0"/>
              </a:rPr>
              <a:t>„Während der </a:t>
            </a:r>
            <a:r>
              <a:rPr lang="de-CH" altLang="de-DE" sz="3200" dirty="0" smtClean="0">
                <a:solidFill>
                  <a:schemeClr val="tx1"/>
                </a:solidFill>
                <a:effectLst/>
                <a:latin typeface="Univers LT Std 47 Cn Lt" pitchFamily="34" charset="0"/>
              </a:rPr>
              <a:t>Zeit, in </a:t>
            </a:r>
            <a:r>
              <a:rPr lang="de-CH" altLang="de-DE" sz="3200" dirty="0">
                <a:solidFill>
                  <a:schemeClr val="tx1"/>
                </a:solidFill>
                <a:effectLst/>
                <a:latin typeface="Univers LT Std 47 Cn Lt" pitchFamily="34" charset="0"/>
              </a:rPr>
              <a:t>der das Rauchopfer dargebracht wurde, stand die ganze Volksmenge draussen und betete.“</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13413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a:effectLst/>
                <a:latin typeface="Univers LT Std 47 Cn Lt" pitchFamily="34" charset="0"/>
              </a:rPr>
              <a:t>Strack/Billerbeck: II, S. </a:t>
            </a:r>
            <a:r>
              <a:rPr lang="de-CH" altLang="de-DE" sz="2000" dirty="0" smtClean="0">
                <a:effectLst/>
                <a:latin typeface="Univers LT Std 47 Cn Lt" pitchFamily="34" charset="0"/>
              </a:rPr>
              <a:t>65.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735288" y="692696"/>
            <a:ext cx="6408712" cy="5016758"/>
          </a:xfrm>
        </p:spPr>
        <p:txBody>
          <a:bodyPr wrap="square">
            <a:spAutoFit/>
          </a:bodyPr>
          <a:lstStyle/>
          <a:p>
            <a:pPr algn="l"/>
            <a:r>
              <a:rPr lang="de-CH" altLang="de-DE" sz="3200" dirty="0">
                <a:solidFill>
                  <a:schemeClr val="tx1"/>
                </a:solidFill>
                <a:effectLst/>
                <a:latin typeface="Univers LT Std 47 Cn Lt" pitchFamily="34" charset="0"/>
              </a:rPr>
              <a:t>„Kam die Zeit der Dienstklasse heran, hinaufzuziehen zum Tempeldienst, so zogen die Priester und die Leviten nach Jerusalem hinauf. Die Israeliten aber, die zu jener Dienstklasse als Opferbeistände gehörten, versammelten sich soweit sie nicht nach Jerusalem hinaufgezogen waren in ihren Städten und lasen aus der Schöpfungsgeschichte und feierten von der Arbeit die ganze Woche hindurch.“</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61279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a:effectLst/>
                <a:latin typeface="Univers LT Std 47 Cn Lt" pitchFamily="34" charset="0"/>
              </a:rPr>
              <a:t>Strack/Billerbeck: II, S. 79.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126110" y="1988840"/>
            <a:ext cx="6013176" cy="2062103"/>
          </a:xfrm>
        </p:spPr>
        <p:txBody>
          <a:bodyPr wrap="square">
            <a:spAutoFit/>
          </a:bodyPr>
          <a:lstStyle/>
          <a:p>
            <a:pPr algn="l"/>
            <a:r>
              <a:rPr lang="de-CH" altLang="de-DE" sz="3200" dirty="0">
                <a:solidFill>
                  <a:schemeClr val="tx1"/>
                </a:solidFill>
                <a:effectLst/>
                <a:latin typeface="Univers LT Std 47 Cn Lt" pitchFamily="34" charset="0"/>
              </a:rPr>
              <a:t>"Es komme der Gott der Barmherzigkeit in das Heiligtum und nehme mit Wohlgefallen das Opfer </a:t>
            </a:r>
            <a:r>
              <a:rPr lang="de-CH" altLang="de-DE" sz="3200" dirty="0" smtClean="0">
                <a:solidFill>
                  <a:schemeClr val="tx1"/>
                </a:solidFill>
                <a:effectLst/>
                <a:latin typeface="Univers LT Std 47 Cn Lt" pitchFamily="34" charset="0"/>
              </a:rPr>
              <a:t>seines</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Volkes </a:t>
            </a:r>
            <a:r>
              <a:rPr lang="de-CH" altLang="de-DE" sz="3200" dirty="0">
                <a:solidFill>
                  <a:schemeClr val="tx1"/>
                </a:solidFill>
                <a:effectLst/>
                <a:latin typeface="Univers LT Std 47 Cn Lt" pitchFamily="34" charset="0"/>
              </a:rPr>
              <a:t>an!"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01944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60648"/>
            <a:ext cx="7488832" cy="707886"/>
          </a:xfrm>
        </p:spPr>
        <p:txBody>
          <a:bodyPr wrap="square">
            <a:spAutoFit/>
          </a:bodyPr>
          <a:lstStyle/>
          <a:p>
            <a:pPr algn="l"/>
            <a:r>
              <a:rPr lang="de-CH" altLang="de-DE" sz="4000" dirty="0" smtClean="0">
                <a:solidFill>
                  <a:schemeClr val="tx1"/>
                </a:solidFill>
                <a:effectLst/>
                <a:latin typeface="Univers LT Std 47 Cn Lt" pitchFamily="34" charset="0"/>
              </a:rPr>
              <a:t>II. Jetzt </a:t>
            </a:r>
            <a:r>
              <a:rPr lang="de-CH" altLang="de-DE" sz="4000" dirty="0">
                <a:solidFill>
                  <a:schemeClr val="tx1"/>
                </a:solidFill>
                <a:effectLst/>
                <a:latin typeface="Univers LT Std 47 Cn Lt" pitchFamily="34" charset="0"/>
              </a:rPr>
              <a:t>wird eine neue Zeit anbrechen!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0081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981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88024" y="1772816"/>
            <a:ext cx="4320480" cy="2554545"/>
          </a:xfrm>
        </p:spPr>
        <p:txBody>
          <a:bodyPr wrap="square">
            <a:spAutoFit/>
          </a:bodyPr>
          <a:lstStyle/>
          <a:p>
            <a:pPr algn="l"/>
            <a:r>
              <a:rPr lang="de-CH" altLang="de-DE" sz="3200" dirty="0">
                <a:solidFill>
                  <a:schemeClr val="tx1"/>
                </a:solidFill>
                <a:effectLst/>
                <a:latin typeface="Univers LT Std 47 Cn Lt" pitchFamily="34" charset="0"/>
              </a:rPr>
              <a:t>„Ein Engel des Herrn erschien dem </a:t>
            </a:r>
            <a:r>
              <a:rPr lang="de-CH" altLang="de-DE" sz="3200" dirty="0" smtClean="0">
                <a:solidFill>
                  <a:schemeClr val="tx1"/>
                </a:solidFill>
                <a:effectLst/>
                <a:latin typeface="Univers LT Std 47 Cn Lt" pitchFamily="34" charset="0"/>
              </a:rPr>
              <a:t>Zacharias;</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er </a:t>
            </a:r>
            <a:r>
              <a:rPr lang="de-CH" altLang="de-DE" sz="3200" dirty="0">
                <a:solidFill>
                  <a:schemeClr val="tx1"/>
                </a:solidFill>
                <a:effectLst/>
                <a:latin typeface="Univers LT Std 47 Cn Lt" pitchFamily="34" charset="0"/>
              </a:rPr>
              <a:t>sah ihn auf der rechten Seite des Rauchopferaltars stehen.“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274812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88024" y="2511479"/>
            <a:ext cx="4320480" cy="1077218"/>
          </a:xfrm>
        </p:spPr>
        <p:txBody>
          <a:bodyPr wrap="square">
            <a:spAutoFit/>
          </a:bodyPr>
          <a:lstStyle/>
          <a:p>
            <a:pPr algn="l"/>
            <a:r>
              <a:rPr lang="de-CH" altLang="de-DE" sz="3200" dirty="0">
                <a:solidFill>
                  <a:schemeClr val="tx1"/>
                </a:solidFill>
                <a:effectLst/>
                <a:latin typeface="Univers LT Std 47 Cn Lt" pitchFamily="34" charset="0"/>
              </a:rPr>
              <a:t>„Zacharias erschrak und wurde von Furcht gepackt.“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447524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88024" y="2511479"/>
            <a:ext cx="4320480" cy="1077218"/>
          </a:xfrm>
        </p:spPr>
        <p:txBody>
          <a:bodyPr wrap="square">
            <a:spAutoFit/>
          </a:bodyPr>
          <a:lstStyle/>
          <a:p>
            <a:pPr algn="l"/>
            <a:r>
              <a:rPr lang="de-CH" altLang="de-DE" sz="3200" dirty="0">
                <a:solidFill>
                  <a:schemeClr val="tx1"/>
                </a:solidFill>
                <a:effectLst/>
                <a:latin typeface="Univers LT Std 47 Cn Lt" pitchFamily="34" charset="0"/>
              </a:rPr>
              <a:t>„Zacharias erschrak und wurde von Furcht gepackt.“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7003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7,28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1916832"/>
            <a:ext cx="4896544" cy="2554545"/>
          </a:xfrm>
        </p:spPr>
        <p:txBody>
          <a:bodyPr wrap="square">
            <a:spAutoFit/>
          </a:bodyPr>
          <a:lstStyle/>
          <a:p>
            <a:pPr algn="l"/>
            <a:r>
              <a:rPr lang="de-CH" altLang="de-DE" sz="3200" dirty="0" smtClean="0">
                <a:solidFill>
                  <a:schemeClr val="tx1"/>
                </a:solidFill>
                <a:effectLst/>
                <a:latin typeface="Univers LT Std 47 Cn Lt" pitchFamily="34" charset="0"/>
              </a:rPr>
              <a:t>„</a:t>
            </a:r>
            <a:r>
              <a:rPr lang="de-CH" altLang="de-DE" sz="3200" dirty="0">
                <a:solidFill>
                  <a:schemeClr val="tx1"/>
                </a:solidFill>
                <a:effectLst/>
                <a:latin typeface="Univers LT Std 47 Cn Lt" pitchFamily="34" charset="0"/>
              </a:rPr>
              <a:t>Unter allen Menschen, die je geboren wurden, gibt es keinen Grösseren als Johannes; und doch ist selbst der </a:t>
            </a:r>
            <a:r>
              <a:rPr lang="de-CH" altLang="de-DE" sz="3200" dirty="0" smtClean="0">
                <a:solidFill>
                  <a:schemeClr val="tx1"/>
                </a:solidFill>
                <a:effectLst/>
                <a:latin typeface="Univers LT Std 47 Cn Lt" pitchFamily="34" charset="0"/>
              </a:rPr>
              <a:t>Geringste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im </a:t>
            </a:r>
            <a:r>
              <a:rPr lang="de-CH" altLang="de-DE" sz="3200" dirty="0">
                <a:solidFill>
                  <a:schemeClr val="tx1"/>
                </a:solidFill>
                <a:effectLst/>
                <a:latin typeface="Univers LT Std 47 Cn Lt" pitchFamily="34" charset="0"/>
              </a:rPr>
              <a:t>Reich Gottes grösser als er.“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6416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788024" y="2511479"/>
            <a:ext cx="4320480" cy="1077218"/>
          </a:xfrm>
        </p:spPr>
        <p:txBody>
          <a:bodyPr wrap="square">
            <a:spAutoFit/>
          </a:bodyPr>
          <a:lstStyle/>
          <a:p>
            <a:pPr algn="l"/>
            <a:r>
              <a:rPr lang="de-CH" altLang="de-DE" sz="3200" dirty="0">
                <a:solidFill>
                  <a:schemeClr val="tx1"/>
                </a:solidFill>
                <a:effectLst/>
                <a:latin typeface="Univers LT Std 47 Cn Lt" pitchFamily="34" charset="0"/>
              </a:rPr>
              <a:t>„Du brauchst dich nicht zu fürchten, Zacharias!“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3498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2026583"/>
            <a:ext cx="4968552" cy="2554545"/>
          </a:xfrm>
        </p:spPr>
        <p:txBody>
          <a:bodyPr wrap="square">
            <a:spAutoFit/>
          </a:bodyPr>
          <a:lstStyle/>
          <a:p>
            <a:pPr algn="l"/>
            <a:r>
              <a:rPr lang="de-CH" altLang="de-DE" sz="3200" dirty="0">
                <a:solidFill>
                  <a:schemeClr val="tx1"/>
                </a:solidFill>
                <a:effectLst/>
                <a:latin typeface="Univers LT Std 47 Cn Lt" pitchFamily="34" charset="0"/>
              </a:rPr>
              <a:t>„Dein Gebet ist erhört worden. Deine Frau Elisabeth wird dir einen Sohn schenken; dem sollst du den Namen Johannes geben.“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741330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1966188"/>
            <a:ext cx="4968552" cy="3046988"/>
          </a:xfrm>
        </p:spPr>
        <p:txBody>
          <a:bodyPr wrap="square">
            <a:spAutoFit/>
          </a:bodyPr>
          <a:lstStyle/>
          <a:p>
            <a:pPr algn="l"/>
            <a:r>
              <a:rPr lang="de-CH" altLang="de-DE" sz="3200" dirty="0">
                <a:solidFill>
                  <a:schemeClr val="tx1"/>
                </a:solidFill>
                <a:effectLst/>
                <a:latin typeface="Univers LT Std 47 Cn Lt" pitchFamily="34" charset="0"/>
              </a:rPr>
              <a:t>„Denn er wird gross sein in den Augen des Herrn. Er wird keinen Wein und keine starken Getränke zu sich nehmen, und schon im Mutterleib wird er mit dem Heiligen Geist erfüllt sein.“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69087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1988840"/>
            <a:ext cx="4968552" cy="2062103"/>
          </a:xfrm>
        </p:spPr>
        <p:txBody>
          <a:bodyPr wrap="square">
            <a:spAutoFit/>
          </a:bodyPr>
          <a:lstStyle/>
          <a:p>
            <a:pPr algn="l"/>
            <a:r>
              <a:rPr lang="de-CH" altLang="de-DE" sz="3200" dirty="0">
                <a:solidFill>
                  <a:schemeClr val="tx1"/>
                </a:solidFill>
                <a:effectLst/>
                <a:latin typeface="Univers LT Std 47 Cn Lt" pitchFamily="34" charset="0"/>
              </a:rPr>
              <a:t>„Du wirst voller Freude und Jubel sein, und auch viele andere werden sich </a:t>
            </a:r>
            <a:r>
              <a:rPr lang="de-CH" altLang="de-DE" sz="3200" dirty="0" smtClean="0">
                <a:solidFill>
                  <a:schemeClr val="tx1"/>
                </a:solidFill>
                <a:effectLst/>
                <a:latin typeface="Univers LT Std 47 Cn Lt" pitchFamily="34" charset="0"/>
              </a:rPr>
              <a:t>über</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seine </a:t>
            </a:r>
            <a:r>
              <a:rPr lang="de-CH" altLang="de-DE" sz="3200" dirty="0">
                <a:solidFill>
                  <a:schemeClr val="tx1"/>
                </a:solidFill>
                <a:effectLst/>
                <a:latin typeface="Univers LT Std 47 Cn Lt" pitchFamily="34" charset="0"/>
              </a:rPr>
              <a:t>Geburt freuen.“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812806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2132856"/>
            <a:ext cx="5112568" cy="1077218"/>
          </a:xfrm>
        </p:spPr>
        <p:txBody>
          <a:bodyPr wrap="square">
            <a:spAutoFit/>
          </a:bodyPr>
          <a:lstStyle/>
          <a:p>
            <a:pPr algn="l"/>
            <a:r>
              <a:rPr lang="de-CH" altLang="de-DE" sz="3200" dirty="0">
                <a:solidFill>
                  <a:schemeClr val="tx1"/>
                </a:solidFill>
                <a:effectLst/>
                <a:latin typeface="Univers LT Std 47 Cn Lt" pitchFamily="34" charset="0"/>
              </a:rPr>
              <a:t>„Viele Israeliten wird er zum Herrn, ihrem Gott, zurückführen.“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170066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915816" y="1064925"/>
            <a:ext cx="6048672" cy="4524315"/>
          </a:xfrm>
        </p:spPr>
        <p:txBody>
          <a:bodyPr wrap="square">
            <a:spAutoFit/>
          </a:bodyPr>
          <a:lstStyle/>
          <a:p>
            <a:pPr algn="l"/>
            <a:r>
              <a:rPr lang="de-CH" altLang="de-DE" sz="3200" dirty="0">
                <a:solidFill>
                  <a:schemeClr val="tx1"/>
                </a:solidFill>
                <a:effectLst/>
                <a:latin typeface="Univers LT Std 47 Cn Lt" pitchFamily="34" charset="0"/>
              </a:rPr>
              <a:t>„Erfüllt mit dem Geist und der Kraft des Elia, wird er vor dem Herrn hergehen. Durch ihn werden sich die Herzen der Väter den Kindern zuwenden, und die Ungehorsamen werden ihre Gesinnung ändern und sich nach denen </a:t>
            </a:r>
            <a:r>
              <a:rPr lang="de-CH" altLang="de-DE" sz="3200" dirty="0" smtClean="0">
                <a:solidFill>
                  <a:schemeClr val="tx1"/>
                </a:solidFill>
                <a:effectLst/>
                <a:latin typeface="Univers LT Std 47 Cn Lt" pitchFamily="34" charset="0"/>
              </a:rPr>
              <a:t>richten,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die </a:t>
            </a:r>
            <a:r>
              <a:rPr lang="de-CH" altLang="de-DE" sz="3200" dirty="0">
                <a:solidFill>
                  <a:schemeClr val="tx1"/>
                </a:solidFill>
                <a:effectLst/>
                <a:latin typeface="Univers LT Std 47 Cn Lt" pitchFamily="34" charset="0"/>
              </a:rPr>
              <a:t>so leben, wie es Gott gefällt. So wird er dem Herrn ein Volk zuführen, das für ihn bereit ist.“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550807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err="1" smtClean="0">
                <a:effectLst/>
                <a:latin typeface="Univers LT Std 47 Cn Lt" pitchFamily="34" charset="0"/>
              </a:rPr>
              <a:t>Maleachi</a:t>
            </a:r>
            <a:r>
              <a:rPr lang="de-CH" altLang="de-DE" sz="2000" dirty="0" smtClean="0">
                <a:effectLst/>
                <a:latin typeface="Univers LT Std 47 Cn Lt" pitchFamily="34" charset="0"/>
              </a:rPr>
              <a:t> 3,1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915816" y="1311146"/>
            <a:ext cx="6048672" cy="4031873"/>
          </a:xfrm>
        </p:spPr>
        <p:txBody>
          <a:bodyPr wrap="square">
            <a:spAutoFit/>
          </a:bodyPr>
          <a:lstStyle/>
          <a:p>
            <a:pPr algn="l"/>
            <a:r>
              <a:rPr lang="de-CH" altLang="de-DE" sz="3200" dirty="0">
                <a:solidFill>
                  <a:schemeClr val="tx1"/>
                </a:solidFill>
                <a:effectLst/>
                <a:latin typeface="Univers LT Std 47 Cn Lt" pitchFamily="34" charset="0"/>
              </a:rPr>
              <a:t>Jahwe, der Herrscher der Welt sagt: „Gebt Acht! Ich sende meinen Boten, der mir den Weg bahnen soll. Der Engel meines Bundes, nach dem ihr ausschaut, ist schon unterwegs. Dann werde ich, der Herr, auf den ihr wartet, ganz plötzlich in meinem Tempel Einzug halten.“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3232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260648"/>
            <a:ext cx="8712968" cy="707886"/>
          </a:xfrm>
        </p:spPr>
        <p:txBody>
          <a:bodyPr wrap="square">
            <a:spAutoFit/>
          </a:bodyPr>
          <a:lstStyle/>
          <a:p>
            <a:pPr algn="l"/>
            <a:r>
              <a:rPr lang="de-CH" altLang="de-DE" sz="4000" dirty="0" smtClean="0">
                <a:solidFill>
                  <a:schemeClr val="tx1"/>
                </a:solidFill>
                <a:effectLst/>
                <a:latin typeface="Univers LT Std 47 Cn Lt" pitchFamily="34" charset="0"/>
              </a:rPr>
              <a:t>III. </a:t>
            </a:r>
            <a:r>
              <a:rPr lang="de-CH" altLang="de-DE" sz="4000" dirty="0">
                <a:solidFill>
                  <a:schemeClr val="tx1"/>
                </a:solidFill>
                <a:effectLst/>
                <a:latin typeface="Univers LT Std 47 Cn Lt" pitchFamily="34" charset="0"/>
              </a:rPr>
              <a:t>Die Zweifel eines tiefgläubigen Mannes</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54081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2060848"/>
            <a:ext cx="5616624" cy="2062103"/>
          </a:xfrm>
        </p:spPr>
        <p:txBody>
          <a:bodyPr wrap="square">
            <a:spAutoFit/>
          </a:bodyPr>
          <a:lstStyle/>
          <a:p>
            <a:pPr algn="l"/>
            <a:r>
              <a:rPr lang="de-CH" altLang="de-DE" sz="3200" dirty="0">
                <a:solidFill>
                  <a:schemeClr val="tx1"/>
                </a:solidFill>
                <a:effectLst/>
                <a:latin typeface="Univers LT Std 47 Cn Lt" pitchFamily="34" charset="0"/>
              </a:rPr>
              <a:t>„Woran soll ich erkennen, dass das alles geschehen wird? Ich bin </a:t>
            </a:r>
            <a:r>
              <a:rPr lang="de-CH" altLang="de-DE" sz="3200" dirty="0" smtClean="0">
                <a:solidFill>
                  <a:schemeClr val="tx1"/>
                </a:solidFill>
                <a:effectLst/>
                <a:latin typeface="Univers LT Std 47 Cn Lt" pitchFamily="34" charset="0"/>
              </a:rPr>
              <a:t>doch</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ein </a:t>
            </a:r>
            <a:r>
              <a:rPr lang="de-CH" altLang="de-DE" sz="3200" dirty="0">
                <a:solidFill>
                  <a:schemeClr val="tx1"/>
                </a:solidFill>
                <a:effectLst/>
                <a:latin typeface="Univers LT Std 47 Cn Lt" pitchFamily="34" charset="0"/>
              </a:rPr>
              <a:t>alter Mann, und meine Frau </a:t>
            </a:r>
            <a:r>
              <a:rPr lang="de-CH" altLang="de-DE" sz="3200" dirty="0" smtClean="0">
                <a:solidFill>
                  <a:schemeClr val="tx1"/>
                </a:solidFill>
                <a:effectLst/>
                <a:latin typeface="Univers LT Std 47 Cn Lt" pitchFamily="34" charset="0"/>
              </a:rPr>
              <a:t>ist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auch </a:t>
            </a:r>
            <a:r>
              <a:rPr lang="de-CH" altLang="de-DE" sz="3200" dirty="0">
                <a:solidFill>
                  <a:schemeClr val="tx1"/>
                </a:solidFill>
                <a:effectLst/>
                <a:latin typeface="Univers LT Std 47 Cn Lt" pitchFamily="34" charset="0"/>
              </a:rPr>
              <a:t>nicht mehr jung.“</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66204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1,19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2060848"/>
            <a:ext cx="5616624" cy="2062103"/>
          </a:xfrm>
        </p:spPr>
        <p:txBody>
          <a:bodyPr wrap="square">
            <a:spAutoFit/>
          </a:bodyPr>
          <a:lstStyle/>
          <a:p>
            <a:pPr algn="l"/>
            <a:r>
              <a:rPr lang="de-CH" altLang="de-DE" sz="3200" dirty="0">
                <a:solidFill>
                  <a:schemeClr val="tx1"/>
                </a:solidFill>
                <a:effectLst/>
                <a:latin typeface="Univers LT Std 47 Cn Lt" pitchFamily="34" charset="0"/>
              </a:rPr>
              <a:t>„Ich bin Gabriel; ich stehe vor Gott und bin von ihm gesandt, um </a:t>
            </a:r>
            <a:r>
              <a:rPr lang="de-CH" altLang="de-DE" sz="3200" dirty="0" smtClean="0">
                <a:solidFill>
                  <a:schemeClr val="tx1"/>
                </a:solidFill>
                <a:effectLst/>
                <a:latin typeface="Univers LT Std 47 Cn Lt" pitchFamily="34" charset="0"/>
              </a:rPr>
              <a:t>mit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dir </a:t>
            </a:r>
            <a:r>
              <a:rPr lang="de-CH" altLang="de-DE" sz="3200" dirty="0">
                <a:solidFill>
                  <a:schemeClr val="tx1"/>
                </a:solidFill>
                <a:effectLst/>
                <a:latin typeface="Univers LT Std 47 Cn Lt" pitchFamily="34" charset="0"/>
              </a:rPr>
              <a:t>zu reden und dir diese gute Nachricht zu bringen.“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486485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987824" y="2276872"/>
            <a:ext cx="5904656" cy="861774"/>
          </a:xfrm>
        </p:spPr>
        <p:txBody>
          <a:bodyPr wrap="square">
            <a:spAutoFit/>
          </a:bodyPr>
          <a:lstStyle/>
          <a:p>
            <a:pPr algn="l"/>
            <a:r>
              <a:rPr lang="de-DE" altLang="de-DE" sz="5000" dirty="0" smtClean="0">
                <a:solidFill>
                  <a:schemeClr val="tx1"/>
                </a:solidFill>
                <a:effectLst/>
                <a:latin typeface="Univers LT Std 47 Cn Lt" pitchFamily="34" charset="0"/>
              </a:rPr>
              <a:t>I. </a:t>
            </a:r>
            <a:r>
              <a:rPr lang="de-CH" altLang="de-DE" sz="5000" dirty="0">
                <a:solidFill>
                  <a:schemeClr val="tx1"/>
                </a:solidFill>
                <a:effectLst/>
                <a:latin typeface="Univers LT Std 47 Cn Lt" pitchFamily="34" charset="0"/>
              </a:rPr>
              <a:t>Ein ganz normaler Tag</a:t>
            </a:r>
            <a:endParaRPr lang="de-DE" altLang="de-DE" sz="5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1,20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2049810"/>
            <a:ext cx="5616624" cy="3539430"/>
          </a:xfrm>
        </p:spPr>
        <p:txBody>
          <a:bodyPr wrap="square">
            <a:spAutoFit/>
          </a:bodyPr>
          <a:lstStyle/>
          <a:p>
            <a:pPr algn="l"/>
            <a:r>
              <a:rPr lang="de-CH" altLang="de-DE" sz="3200" dirty="0">
                <a:solidFill>
                  <a:schemeClr val="tx1"/>
                </a:solidFill>
                <a:effectLst/>
                <a:latin typeface="Univers LT Std 47 Cn Lt" pitchFamily="34" charset="0"/>
              </a:rPr>
              <a:t>„Nun höre: Du wirst stumm sein und nicht mehr reden können bis zu dem Tag, an dem diese Dinge eintreffen, denn du hast meinen Worten nicht geglaubt. Sie werden aber in Erfüllung gehen, wenn die </a:t>
            </a:r>
            <a:r>
              <a:rPr lang="de-CH" altLang="de-DE" sz="3200" dirty="0" smtClean="0">
                <a:solidFill>
                  <a:schemeClr val="tx1"/>
                </a:solidFill>
                <a:effectLst/>
                <a:latin typeface="Univers LT Std 47 Cn Lt" pitchFamily="34" charset="0"/>
              </a:rPr>
              <a:t>Zeit</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dafür </a:t>
            </a:r>
            <a:r>
              <a:rPr lang="de-CH" altLang="de-DE" sz="3200" dirty="0">
                <a:solidFill>
                  <a:schemeClr val="tx1"/>
                </a:solidFill>
                <a:effectLst/>
                <a:latin typeface="Univers LT Std 47 Cn Lt" pitchFamily="34" charset="0"/>
              </a:rPr>
              <a:t>gekommen ist.“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35476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Jakobus-Brief 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2061423"/>
            <a:ext cx="5688632" cy="4031873"/>
          </a:xfrm>
        </p:spPr>
        <p:txBody>
          <a:bodyPr wrap="square">
            <a:spAutoFit/>
          </a:bodyPr>
          <a:lstStyle/>
          <a:p>
            <a:pPr algn="l"/>
            <a:r>
              <a:rPr lang="de-CH" altLang="de-DE" sz="3200" dirty="0">
                <a:solidFill>
                  <a:schemeClr val="tx1"/>
                </a:solidFill>
                <a:effectLst/>
                <a:latin typeface="Univers LT Std 47 Cn Lt" pitchFamily="34" charset="0"/>
              </a:rPr>
              <a:t>„Doch soll der Betreffende seine Bitte in einer Haltung des Vertrauens vorbringen und nicht in der Haltung des Zweiflers; denn wer zweifelt, gleicht einer Meereswoge, die – vom Wind aufgepeitscht – einmal hierhin und dann wieder dorthin getrieben wird.“</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46090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Jakobus-Brief 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067944" y="2132856"/>
            <a:ext cx="4968552" cy="1569660"/>
          </a:xfrm>
        </p:spPr>
        <p:txBody>
          <a:bodyPr wrap="square">
            <a:spAutoFit/>
          </a:bodyPr>
          <a:lstStyle/>
          <a:p>
            <a:pPr algn="l"/>
            <a:r>
              <a:rPr lang="de-CH" altLang="de-DE" sz="3200" dirty="0">
                <a:solidFill>
                  <a:schemeClr val="tx1"/>
                </a:solidFill>
                <a:effectLst/>
                <a:latin typeface="Univers LT Std 47 Cn Lt" pitchFamily="34" charset="0"/>
              </a:rPr>
              <a:t>„Ein solcher Mensch soll nicht meinen, er werde vom </a:t>
            </a:r>
            <a:r>
              <a:rPr lang="de-CH" altLang="de-DE" sz="3200" dirty="0" smtClean="0">
                <a:solidFill>
                  <a:schemeClr val="tx1"/>
                </a:solidFill>
                <a:effectLst/>
                <a:latin typeface="Univers LT Std 47 Cn Lt" pitchFamily="34" charset="0"/>
              </a:rPr>
              <a:t>Herrn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etwas </a:t>
            </a:r>
            <a:r>
              <a:rPr lang="de-CH" altLang="de-DE" sz="3200" dirty="0">
                <a:solidFill>
                  <a:schemeClr val="tx1"/>
                </a:solidFill>
                <a:effectLst/>
                <a:latin typeface="Univers LT Std 47 Cn Lt" pitchFamily="34" charset="0"/>
              </a:rPr>
              <a:t>bekommen.“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013666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347864" y="2147372"/>
            <a:ext cx="5616624" cy="1569660"/>
          </a:xfrm>
        </p:spPr>
        <p:txBody>
          <a:bodyPr wrap="square">
            <a:spAutoFit/>
          </a:bodyPr>
          <a:lstStyle/>
          <a:p>
            <a:pPr algn="l"/>
            <a:r>
              <a:rPr lang="de-CH" altLang="de-DE" sz="3200" dirty="0">
                <a:solidFill>
                  <a:schemeClr val="tx1"/>
                </a:solidFill>
                <a:effectLst/>
                <a:latin typeface="Univers LT Std 47 Cn Lt" pitchFamily="34" charset="0"/>
              </a:rPr>
              <a:t>„Draussen wartete das Volk auf Zacharias, und alle wunderten sich, dass er so lange im Tempel blieb.“</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070361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1,24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779912" y="2060848"/>
            <a:ext cx="5112568" cy="2062103"/>
          </a:xfrm>
        </p:spPr>
        <p:txBody>
          <a:bodyPr wrap="square">
            <a:spAutoFit/>
          </a:bodyPr>
          <a:lstStyle/>
          <a:p>
            <a:pPr algn="l"/>
            <a:r>
              <a:rPr lang="de-CH" altLang="de-DE" sz="3200" dirty="0">
                <a:solidFill>
                  <a:schemeClr val="tx1"/>
                </a:solidFill>
                <a:effectLst/>
                <a:latin typeface="Univers LT Std 47 Cn Lt" pitchFamily="34" charset="0"/>
              </a:rPr>
              <a:t>„Bald darauf wurde seine Frau Elisabeth schwanger. Die </a:t>
            </a:r>
            <a:r>
              <a:rPr lang="de-CH" altLang="de-DE" sz="3200" dirty="0" smtClean="0">
                <a:solidFill>
                  <a:schemeClr val="tx1"/>
                </a:solidFill>
                <a:effectLst/>
                <a:latin typeface="Univers LT Std 47 Cn Lt" pitchFamily="34" charset="0"/>
              </a:rPr>
              <a:t>ersten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fünf </a:t>
            </a:r>
            <a:r>
              <a:rPr lang="de-CH" altLang="de-DE" sz="3200" dirty="0">
                <a:solidFill>
                  <a:schemeClr val="tx1"/>
                </a:solidFill>
                <a:effectLst/>
                <a:latin typeface="Univers LT Std 47 Cn Lt" pitchFamily="34" charset="0"/>
              </a:rPr>
              <a:t>Monate verbrachte sie in völliger Zurückgezogenheit.“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0554704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1,25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779912" y="2098591"/>
            <a:ext cx="5256584" cy="2554545"/>
          </a:xfrm>
        </p:spPr>
        <p:txBody>
          <a:bodyPr wrap="square">
            <a:spAutoFit/>
          </a:bodyPr>
          <a:lstStyle/>
          <a:p>
            <a:pPr algn="l"/>
            <a:r>
              <a:rPr lang="de-CH" altLang="de-DE" sz="3200" dirty="0">
                <a:solidFill>
                  <a:schemeClr val="tx1"/>
                </a:solidFill>
                <a:effectLst/>
                <a:latin typeface="Univers LT Std 47 Cn Lt" pitchFamily="34" charset="0"/>
              </a:rPr>
              <a:t>„Der Herr hat Grosses an mir getan! Die Menschen verachteten mich, aber er hat mich gnädig angesehen und hat </a:t>
            </a:r>
            <a:r>
              <a:rPr lang="de-CH" altLang="de-DE" sz="3200" dirty="0" smtClean="0">
                <a:solidFill>
                  <a:schemeClr val="tx1"/>
                </a:solidFill>
                <a:effectLst/>
                <a:latin typeface="Univers LT Std 47 Cn Lt" pitchFamily="34" charset="0"/>
              </a:rPr>
              <a:t>meine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Schande </a:t>
            </a:r>
            <a:r>
              <a:rPr lang="de-CH" altLang="de-DE" sz="3200" dirty="0">
                <a:solidFill>
                  <a:schemeClr val="tx1"/>
                </a:solidFill>
                <a:effectLst/>
                <a:latin typeface="Univers LT Std 47 Cn Lt" pitchFamily="34" charset="0"/>
              </a:rPr>
              <a:t>von mir genommen.“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3782820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95536" y="2060848"/>
            <a:ext cx="8568952" cy="1107996"/>
          </a:xfrm>
        </p:spPr>
        <p:txBody>
          <a:bodyPr wrap="square">
            <a:spAutoFit/>
          </a:bodyPr>
          <a:lstStyle/>
          <a:p>
            <a:pPr algn="r"/>
            <a:r>
              <a:rPr lang="de-DE" altLang="de-DE" sz="6600" dirty="0" smtClean="0">
                <a:solidFill>
                  <a:schemeClr val="tx1"/>
                </a:solidFill>
                <a:effectLst/>
                <a:latin typeface="Univers LT Std 47 Cn Lt" pitchFamily="34" charset="0"/>
              </a:rPr>
              <a:t>Schlussgedanke</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993744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Hebräer 9,28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63888" y="2049810"/>
            <a:ext cx="5472608" cy="3539430"/>
          </a:xfrm>
        </p:spPr>
        <p:txBody>
          <a:bodyPr wrap="square">
            <a:spAutoFit/>
          </a:bodyPr>
          <a:lstStyle/>
          <a:p>
            <a:pPr algn="l"/>
            <a:r>
              <a:rPr lang="de-CH" altLang="de-DE" sz="3200" dirty="0">
                <a:solidFill>
                  <a:schemeClr val="tx1"/>
                </a:solidFill>
                <a:effectLst/>
                <a:latin typeface="Univers LT Std 47 Cn Lt" pitchFamily="34" charset="0"/>
              </a:rPr>
              <a:t>„Christus wurde einmal als Opfer dargebracht – als Opfer, das die Sünden der ganzen Menschheit auf sich nahm. Wenn er wiederkommt, kommt er nicht mehr wegen der Sünde, sondern um denen Rettung zu bringen, die auf ihn warten.“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43582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547664" y="133923"/>
            <a:ext cx="6400800" cy="400110"/>
          </a:xfrm>
        </p:spPr>
        <p:txBody>
          <a:bodyPr>
            <a:spAutoFit/>
          </a:bodyPr>
          <a:lstStyle/>
          <a:p>
            <a:pPr algn="r"/>
            <a:r>
              <a:rPr lang="de-CH" altLang="de-DE" sz="2000" dirty="0" smtClean="0">
                <a:effectLst/>
                <a:latin typeface="Univers LT Std 47 Cn Lt" pitchFamily="34" charset="0"/>
              </a:rPr>
              <a:t>Lukas-Evangelium 7,28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860032" y="1424389"/>
            <a:ext cx="4032448" cy="3539430"/>
          </a:xfrm>
        </p:spPr>
        <p:txBody>
          <a:bodyPr wrap="square">
            <a:spAutoFit/>
          </a:bodyPr>
          <a:lstStyle/>
          <a:p>
            <a:pPr algn="l"/>
            <a:r>
              <a:rPr lang="de-CH" altLang="de-DE" sz="3200" dirty="0">
                <a:solidFill>
                  <a:schemeClr val="tx1"/>
                </a:solidFill>
                <a:effectLst/>
                <a:latin typeface="Univers LT Std 47 Cn Lt" pitchFamily="34" charset="0"/>
              </a:rPr>
              <a:t> „Unter allen Menschen, die je geboren wurden, gibt es keinen Grösseren als Johannes; und doch ist selbst der </a:t>
            </a:r>
            <a:r>
              <a:rPr lang="de-CH" altLang="de-DE" sz="3200" dirty="0" smtClean="0">
                <a:solidFill>
                  <a:schemeClr val="tx1"/>
                </a:solidFill>
                <a:effectLst/>
                <a:latin typeface="Univers LT Std 47 Cn Lt" pitchFamily="34" charset="0"/>
              </a:rPr>
              <a:t>Geringste</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im </a:t>
            </a:r>
            <a:r>
              <a:rPr lang="de-CH" altLang="de-DE" sz="3200" dirty="0">
                <a:solidFill>
                  <a:schemeClr val="tx1"/>
                </a:solidFill>
                <a:effectLst/>
                <a:latin typeface="Univers LT Std 47 Cn Lt" pitchFamily="34" charset="0"/>
              </a:rPr>
              <a:t>Reich Gottes grösser als er.“</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2641729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2555776" y="116632"/>
            <a:ext cx="6400800" cy="400110"/>
          </a:xfrm>
        </p:spPr>
        <p:txBody>
          <a:bodyPr>
            <a:spAutoFit/>
          </a:bodyPr>
          <a:lstStyle/>
          <a:p>
            <a:pPr algn="r"/>
            <a:r>
              <a:rPr lang="de-CH" altLang="de-DE" sz="2000" dirty="0" smtClean="0">
                <a:effectLst/>
                <a:latin typeface="Univers LT Std 47 Cn Lt" pitchFamily="34" charset="0"/>
              </a:rPr>
              <a:t>5.Mose 17,15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4860032" y="1772816"/>
            <a:ext cx="4176464" cy="3539430"/>
          </a:xfrm>
        </p:spPr>
        <p:txBody>
          <a:bodyPr wrap="square">
            <a:spAutoFit/>
          </a:bodyPr>
          <a:lstStyle/>
          <a:p>
            <a:pPr algn="l"/>
            <a:r>
              <a:rPr lang="de-CH" altLang="de-DE" sz="3200" dirty="0">
                <a:solidFill>
                  <a:schemeClr val="tx1"/>
                </a:solidFill>
                <a:effectLst/>
                <a:latin typeface="Univers LT Std 47 Cn Lt" pitchFamily="34" charset="0"/>
              </a:rPr>
              <a:t>„Ihr könnt einen König über euch </a:t>
            </a:r>
            <a:r>
              <a:rPr lang="de-CH" altLang="de-DE" sz="3200" dirty="0" smtClean="0">
                <a:solidFill>
                  <a:schemeClr val="tx1"/>
                </a:solidFill>
                <a:effectLst/>
                <a:latin typeface="Univers LT Std 47 Cn Lt" pitchFamily="34" charset="0"/>
              </a:rPr>
              <a:t>einsetzen,</a:t>
            </a:r>
            <a:br>
              <a:rPr lang="de-CH" altLang="de-DE" sz="3200" dirty="0" smtClean="0">
                <a:solidFill>
                  <a:schemeClr val="tx1"/>
                </a:solidFill>
                <a:effectLst/>
                <a:latin typeface="Univers LT Std 47 Cn Lt" pitchFamily="34" charset="0"/>
              </a:rPr>
            </a:br>
            <a:r>
              <a:rPr lang="de-CH" altLang="de-DE" sz="3200" dirty="0" smtClean="0">
                <a:solidFill>
                  <a:schemeClr val="tx1"/>
                </a:solidFill>
                <a:effectLst/>
                <a:latin typeface="Univers LT Std 47 Cn Lt" pitchFamily="34" charset="0"/>
              </a:rPr>
              <a:t>aber </a:t>
            </a:r>
            <a:r>
              <a:rPr lang="de-CH" altLang="de-DE" sz="3200" dirty="0">
                <a:solidFill>
                  <a:schemeClr val="tx1"/>
                </a:solidFill>
                <a:effectLst/>
                <a:latin typeface="Univers LT Std 47 Cn Lt" pitchFamily="34" charset="0"/>
              </a:rPr>
              <a:t>nur einen, den Jahwe, euer Gott, selbst auswählt. Er muss aus eurem Volk stammen und darf kein Ausländer sein.“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545787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051" name="Picture 3" descr="C:\Users\jür\Desktop\Bilder\20150422_1259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37" y="-1"/>
            <a:ext cx="9112040" cy="512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477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1424390"/>
            <a:ext cx="4896544" cy="3539430"/>
          </a:xfrm>
        </p:spPr>
        <p:txBody>
          <a:bodyPr wrap="square">
            <a:spAutoFit/>
          </a:bodyPr>
          <a:lstStyle/>
          <a:p>
            <a:pPr algn="l"/>
            <a:r>
              <a:rPr lang="de-CH" altLang="de-DE" sz="3200" dirty="0" smtClean="0">
                <a:solidFill>
                  <a:schemeClr val="tx1"/>
                </a:solidFill>
                <a:effectLst/>
                <a:latin typeface="Univers LT Std 47 Cn Lt" pitchFamily="34" charset="0"/>
              </a:rPr>
              <a:t>„</a:t>
            </a:r>
            <a:r>
              <a:rPr lang="de-CH" altLang="de-DE" sz="3200" dirty="0">
                <a:solidFill>
                  <a:schemeClr val="tx1"/>
                </a:solidFill>
                <a:effectLst/>
                <a:latin typeface="Univers LT Std 47 Cn Lt" pitchFamily="34" charset="0"/>
              </a:rPr>
              <a:t>In der Zeit, als Herodes König von Judäa war, lebte dort Zacharias, ein Priester, der zur Abteilung des </a:t>
            </a:r>
            <a:r>
              <a:rPr lang="de-CH" altLang="de-DE" sz="3200" dirty="0" err="1">
                <a:solidFill>
                  <a:schemeClr val="tx1"/>
                </a:solidFill>
                <a:effectLst/>
                <a:latin typeface="Univers LT Std 47 Cn Lt" pitchFamily="34" charset="0"/>
              </a:rPr>
              <a:t>Abija</a:t>
            </a:r>
            <a:r>
              <a:rPr lang="de-CH" altLang="de-DE" sz="3200" dirty="0">
                <a:solidFill>
                  <a:schemeClr val="tx1"/>
                </a:solidFill>
                <a:effectLst/>
                <a:latin typeface="Univers LT Std 47 Cn Lt" pitchFamily="34" charset="0"/>
              </a:rPr>
              <a:t> gehörte. Seine Frau stammte wie er aus dem Geschlecht Aarons; sie hiess Elisabeth.“</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8774437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1942961"/>
            <a:ext cx="4680520" cy="2062103"/>
          </a:xfrm>
        </p:spPr>
        <p:txBody>
          <a:bodyPr wrap="square">
            <a:spAutoFit/>
          </a:bodyPr>
          <a:lstStyle/>
          <a:p>
            <a:pPr algn="l"/>
            <a:r>
              <a:rPr lang="de-CH" altLang="de-DE" sz="3200" dirty="0">
                <a:solidFill>
                  <a:schemeClr val="tx1"/>
                </a:solidFill>
                <a:effectLst/>
                <a:latin typeface="Univers LT Std 47 Cn Lt" pitchFamily="34" charset="0"/>
              </a:rPr>
              <a:t>„Beide lebten so, wie es Gott gefiel, und hielten sich in allem genau an die Gebote und Weisungen des Herrn.“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9322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179512" y="188640"/>
            <a:ext cx="6400800" cy="400110"/>
          </a:xfrm>
        </p:spPr>
        <p:txBody>
          <a:bodyPr>
            <a:spAutoFit/>
          </a:bodyPr>
          <a:lstStyle/>
          <a:p>
            <a:pPr algn="l"/>
            <a:r>
              <a:rPr lang="de-CH" altLang="de-DE" sz="2000" dirty="0" smtClean="0">
                <a:effectLst/>
                <a:latin typeface="Univers LT Std 47 Cn Lt" pitchFamily="34" charset="0"/>
              </a:rPr>
              <a:t>Lukas-Evangelium 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995936" y="2060848"/>
            <a:ext cx="4968552" cy="1569660"/>
          </a:xfrm>
        </p:spPr>
        <p:txBody>
          <a:bodyPr wrap="square">
            <a:spAutoFit/>
          </a:bodyPr>
          <a:lstStyle/>
          <a:p>
            <a:pPr algn="l"/>
            <a:r>
              <a:rPr lang="de-CH" altLang="de-DE" sz="3200" dirty="0">
                <a:solidFill>
                  <a:schemeClr val="tx1"/>
                </a:solidFill>
                <a:effectLst/>
                <a:latin typeface="Univers LT Std 47 Cn Lt" pitchFamily="34" charset="0"/>
              </a:rPr>
              <a:t>„Sie hatten keine Kinder, denn Elisabeth war unfruchtbar, und jetzt waren sie beide alt.“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56113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869</Words>
  <Application>Microsoft Office PowerPoint</Application>
  <PresentationFormat>Bildschirmpräsentation (4:3)</PresentationFormat>
  <Paragraphs>102</Paragraphs>
  <Slides>37</Slides>
  <Notes>37</Notes>
  <HiddenSlides>0</HiddenSlides>
  <MMClips>0</MMClips>
  <ScaleCrop>false</ScaleCrop>
  <HeadingPairs>
    <vt:vector size="4" baseType="variant">
      <vt:variant>
        <vt:lpstr>Design</vt:lpstr>
      </vt:variant>
      <vt:variant>
        <vt:i4>1</vt:i4>
      </vt:variant>
      <vt:variant>
        <vt:lpstr>Folientitel</vt:lpstr>
      </vt:variant>
      <vt:variant>
        <vt:i4>37</vt:i4>
      </vt:variant>
    </vt:vector>
  </HeadingPairs>
  <TitlesOfParts>
    <vt:vector size="38" baseType="lpstr">
      <vt:lpstr>Designvorlage 'Berggipfel'</vt:lpstr>
      <vt:lpstr>Johannes – seine spektakuläre Ankündigung</vt:lpstr>
      <vt:lpstr>„Unter allen Menschen, die je geboren wurden, gibt es keinen Grösseren als Johannes; und doch ist selbst der Geringste im Reich Gottes grösser als er.“</vt:lpstr>
      <vt:lpstr>I. Ein ganz normaler Tag</vt:lpstr>
      <vt:lpstr> „Unter allen Menschen, die je geboren wurden, gibt es keinen Grösseren als Johannes; und doch ist selbst der Geringste im Reich Gottes grösser als er.“</vt:lpstr>
      <vt:lpstr>„Ihr könnt einen König über euch einsetzen, aber nur einen, den Jahwe, euer Gott, selbst auswählt. Er muss aus eurem Volk stammen und darf kein Ausländer sein.“</vt:lpstr>
      <vt:lpstr>PowerPoint-Präsentation</vt:lpstr>
      <vt:lpstr>„In der Zeit, als Herodes König von Judäa war, lebte dort Zacharias, ein Priester, der zur Abteilung des Abija gehörte. Seine Frau stammte wie er aus dem Geschlecht Aarons; sie hiess Elisabeth.“</vt:lpstr>
      <vt:lpstr>„Beide lebten so, wie es Gott gefiel, und hielten sich in allem genau an die Gebote und Weisungen des Herrn.“</vt:lpstr>
      <vt:lpstr>„Sie hatten keine Kinder, denn Elisabeth war unfruchtbar, und jetzt waren sie beide alt.“</vt:lpstr>
      <vt:lpstr>„Zacharias wurde nach der für das Priesteramt geltenden Ordnung durch das Los dazu bestimmt, in den Tempel des Herrn zu gehen und das Rauchopfer darzubringen.“</vt:lpstr>
      <vt:lpstr>PowerPoint-Präsentation</vt:lpstr>
      <vt:lpstr>„Während der Zeit, in der das Rauchopfer dargebracht wurde, stand die ganze Volksmenge draussen und betete.“</vt:lpstr>
      <vt:lpstr>„Kam die Zeit der Dienstklasse heran, hinaufzuziehen zum Tempeldienst, so zogen die Priester und die Leviten nach Jerusalem hinauf. Die Israeliten aber, die zu jener Dienstklasse als Opferbeistände gehörten, versammelten sich soweit sie nicht nach Jerusalem hinaufgezogen waren in ihren Städten und lasen aus der Schöpfungsgeschichte und feierten von der Arbeit die ganze Woche hindurch.“</vt:lpstr>
      <vt:lpstr>"Es komme der Gott der Barmherzigkeit in das Heiligtum und nehme mit Wohlgefallen das Opfer seines Volkes an!"</vt:lpstr>
      <vt:lpstr>II. Jetzt wird eine neue Zeit anbrechen!</vt:lpstr>
      <vt:lpstr>PowerPoint-Präsentation</vt:lpstr>
      <vt:lpstr>„Ein Engel des Herrn erschien dem Zacharias; er sah ihn auf der rechten Seite des Rauchopferaltars stehen.“</vt:lpstr>
      <vt:lpstr>„Zacharias erschrak und wurde von Furcht gepackt.“</vt:lpstr>
      <vt:lpstr>„Zacharias erschrak und wurde von Furcht gepackt.“</vt:lpstr>
      <vt:lpstr>„Du brauchst dich nicht zu fürchten, Zacharias!“</vt:lpstr>
      <vt:lpstr>„Dein Gebet ist erhört worden. Deine Frau Elisabeth wird dir einen Sohn schenken; dem sollst du den Namen Johannes geben.“</vt:lpstr>
      <vt:lpstr>„Denn er wird gross sein in den Augen des Herrn. Er wird keinen Wein und keine starken Getränke zu sich nehmen, und schon im Mutterleib wird er mit dem Heiligen Geist erfüllt sein.“</vt:lpstr>
      <vt:lpstr>„Du wirst voller Freude und Jubel sein, und auch viele andere werden sich über seine Geburt freuen.“</vt:lpstr>
      <vt:lpstr>„Viele Israeliten wird er zum Herrn, ihrem Gott, zurückführen.“</vt:lpstr>
      <vt:lpstr>„Erfüllt mit dem Geist und der Kraft des Elia, wird er vor dem Herrn hergehen. Durch ihn werden sich die Herzen der Väter den Kindern zuwenden, und die Ungehorsamen werden ihre Gesinnung ändern und sich nach denen richten, die so leben, wie es Gott gefällt. So wird er dem Herrn ein Volk zuführen, das für ihn bereit ist.“</vt:lpstr>
      <vt:lpstr>Jahwe, der Herrscher der Welt sagt: „Gebt Acht! Ich sende meinen Boten, der mir den Weg bahnen soll. Der Engel meines Bundes, nach dem ihr ausschaut, ist schon unterwegs. Dann werde ich, der Herr, auf den ihr wartet, ganz plötzlich in meinem Tempel Einzug halten.“</vt:lpstr>
      <vt:lpstr>III. Die Zweifel eines tiefgläubigen Mannes</vt:lpstr>
      <vt:lpstr>„Woran soll ich erkennen, dass das alles geschehen wird? Ich bin doch ein alter Mann, und meine Frau ist auch nicht mehr jung.“</vt:lpstr>
      <vt:lpstr>„Ich bin Gabriel; ich stehe vor Gott und bin von ihm gesandt, um mit dir zu reden und dir diese gute Nachricht zu bringen.“</vt:lpstr>
      <vt:lpstr>„Nun höre: Du wirst stumm sein und nicht mehr reden können bis zu dem Tag, an dem diese Dinge eintreffen, denn du hast meinen Worten nicht geglaubt. Sie werden aber in Erfüllung gehen, wenn die Zeit dafür gekommen ist.“</vt:lpstr>
      <vt:lpstr>„Doch soll der Betreffende seine Bitte in einer Haltung des Vertrauens vorbringen und nicht in der Haltung des Zweiflers; denn wer zweifelt, gleicht einer Meereswoge, die – vom Wind aufgepeitscht – einmal hierhin und dann wieder dorthin getrieben wird.“</vt:lpstr>
      <vt:lpstr>„Ein solcher Mensch soll nicht meinen, er werde vom Herrn etwas bekommen.“</vt:lpstr>
      <vt:lpstr>„Draussen wartete das Volk auf Zacharias, und alle wunderten sich, dass er so lange im Tempel blieb.“</vt:lpstr>
      <vt:lpstr>„Bald darauf wurde seine Frau Elisabeth schwanger. Die ersten fünf Monate verbrachte sie in völliger Zurückgezogenheit.“</vt:lpstr>
      <vt:lpstr>„Der Herr hat Grosses an mir getan! Die Menschen verachteten mich, aber er hat mich gnädig angesehen und hat meine Schande von mir genommen.“</vt:lpstr>
      <vt:lpstr>Schlussgedanke</vt:lpstr>
      <vt:lpstr>„Christus wurde einmal als Opfer dargebracht – als Opfer, das die Sünden der ganzen Menschheit auf sich nahm. Wenn er wiederkommt, kommt er nicht mehr wegen der Sünde, sondern um denen Rettung zu bringen, die auf ihn warten.“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der Täufer im Auftrag des Höchsten - Teil 1/6 - Johannes – seine spektakuläre Ankündigung - Folien</dc:title>
  <dc:creator>Jürg Birnstiel</dc:creator>
  <cp:lastModifiedBy>Me</cp:lastModifiedBy>
  <cp:revision>507</cp:revision>
  <dcterms:created xsi:type="dcterms:W3CDTF">2013-11-12T15:20:47Z</dcterms:created>
  <dcterms:modified xsi:type="dcterms:W3CDTF">2016-01-26T20:48:57Z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