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9"/>
  </p:notesMasterIdLst>
  <p:handoutMasterIdLst>
    <p:handoutMasterId r:id="rId40"/>
  </p:handoutMasterIdLst>
  <p:sldIdLst>
    <p:sldId id="1110" r:id="rId2"/>
    <p:sldId id="1201" r:id="rId3"/>
    <p:sldId id="1238" r:id="rId4"/>
    <p:sldId id="1239" r:id="rId5"/>
    <p:sldId id="1240" r:id="rId6"/>
    <p:sldId id="1241" r:id="rId7"/>
    <p:sldId id="1242" r:id="rId8"/>
    <p:sldId id="1243" r:id="rId9"/>
    <p:sldId id="1244" r:id="rId10"/>
    <p:sldId id="1245" r:id="rId11"/>
    <p:sldId id="1246" r:id="rId12"/>
    <p:sldId id="1247" r:id="rId13"/>
    <p:sldId id="1248" r:id="rId14"/>
    <p:sldId id="1249" r:id="rId15"/>
    <p:sldId id="1250" r:id="rId16"/>
    <p:sldId id="1237" r:id="rId17"/>
    <p:sldId id="1251" r:id="rId18"/>
    <p:sldId id="1252" r:id="rId19"/>
    <p:sldId id="1253" r:id="rId20"/>
    <p:sldId id="1254" r:id="rId21"/>
    <p:sldId id="1255" r:id="rId22"/>
    <p:sldId id="1256" r:id="rId23"/>
    <p:sldId id="1268" r:id="rId24"/>
    <p:sldId id="1257" r:id="rId25"/>
    <p:sldId id="1258" r:id="rId26"/>
    <p:sldId id="1259" r:id="rId27"/>
    <p:sldId id="1260" r:id="rId28"/>
    <p:sldId id="1261" r:id="rId29"/>
    <p:sldId id="1262" r:id="rId30"/>
    <p:sldId id="1106" r:id="rId31"/>
    <p:sldId id="1263" r:id="rId32"/>
    <p:sldId id="1264" r:id="rId33"/>
    <p:sldId id="1265" r:id="rId34"/>
    <p:sldId id="1107" r:id="rId35"/>
    <p:sldId id="1266" r:id="rId36"/>
    <p:sldId id="1267" r:id="rId37"/>
    <p:sldId id="1269" r:id="rId38"/>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CFF33"/>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94698" autoAdjust="0"/>
  </p:normalViewPr>
  <p:slideViewPr>
    <p:cSldViewPr>
      <p:cViewPr varScale="1">
        <p:scale>
          <a:sx n="158" d="100"/>
          <a:sy n="158" d="100"/>
        </p:scale>
        <p:origin x="-3066"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870572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810878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99843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833831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040505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84749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609698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918371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568777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581024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25363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305677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839454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040045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554273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84743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915863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59818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072932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174452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8854013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63746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5472028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8907157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8413344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0998255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0232672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8307223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9052076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9227136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75520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624820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5128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223850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39650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477555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95105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5000" r="-5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536160" y="188640"/>
            <a:ext cx="4439816" cy="5816977"/>
          </a:xfrm>
        </p:spPr>
        <p:txBody>
          <a:bodyPr wrap="square">
            <a:spAutoFit/>
          </a:bodyPr>
          <a:lstStyle/>
          <a:p>
            <a:pPr algn="l"/>
            <a:r>
              <a:rPr lang="de-DE" altLang="de-DE" sz="3600" dirty="0">
                <a:solidFill>
                  <a:schemeClr val="tx1"/>
                </a:solidFill>
                <a:effectLst/>
                <a:latin typeface="Source Sans Pro Black" panose="020B0803030403020204" pitchFamily="34" charset="0"/>
                <a:ea typeface="Source Sans Pro Black" panose="020B0803030403020204" pitchFamily="34" charset="0"/>
              </a:rPr>
              <a:t>Der Heilige Geist lässt uns mutig werden</a:t>
            </a: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Serie:</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Leben mit der Kraft von oben! (4/4)</a:t>
            </a:r>
          </a:p>
        </p:txBody>
      </p:sp>
    </p:spTree>
    <p:extLst>
      <p:ext uri="{BB962C8B-B14F-4D97-AF65-F5344CB8AC3E}">
        <p14:creationId xmlns:p14="http://schemas.microsoft.com/office/powerpoint/2010/main" val="845251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3338774"/>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Apostelgeschichte 4,26</a:t>
            </a:r>
            <a:endParaRPr lang="de-DE" altLang="de-DE" sz="1200" dirty="0">
              <a:effectLst/>
            </a:endParaRPr>
          </a:p>
        </p:txBody>
      </p:sp>
      <p:sp>
        <p:nvSpPr>
          <p:cNvPr id="7" name="Rectangle 2"/>
          <p:cNvSpPr>
            <a:spLocks noGrp="1" noChangeArrowheads="1"/>
          </p:cNvSpPr>
          <p:nvPr>
            <p:ph type="ctrTitle"/>
          </p:nvPr>
        </p:nvSpPr>
        <p:spPr>
          <a:xfrm>
            <a:off x="8400256" y="188640"/>
            <a:ext cx="3672408" cy="304698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Die Könige dieser Welt haben sich zum Angriff bereitgemacht, und die Machthaber haben sich miteinander verbündet zum Kampf gegen den Herrn und gegen seinen Gesalbten.‹</a:t>
            </a:r>
          </a:p>
        </p:txBody>
      </p:sp>
    </p:spTree>
    <p:extLst>
      <p:ext uri="{BB962C8B-B14F-4D97-AF65-F5344CB8AC3E}">
        <p14:creationId xmlns:p14="http://schemas.microsoft.com/office/powerpoint/2010/main" val="2682594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4077072"/>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Apostelgeschichte 4,27</a:t>
            </a:r>
            <a:endParaRPr lang="de-DE" altLang="de-DE" sz="1200" dirty="0">
              <a:effectLst/>
            </a:endParaRPr>
          </a:p>
        </p:txBody>
      </p:sp>
      <p:sp>
        <p:nvSpPr>
          <p:cNvPr id="7" name="Rectangle 2"/>
          <p:cNvSpPr>
            <a:spLocks noGrp="1" noChangeArrowheads="1"/>
          </p:cNvSpPr>
          <p:nvPr>
            <p:ph type="ctrTitle"/>
          </p:nvPr>
        </p:nvSpPr>
        <p:spPr>
          <a:xfrm>
            <a:off x="8400256" y="116632"/>
            <a:ext cx="3672408" cy="378565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Und so ist es tatsächlich gekommen: Hier in dieser Stadt haben sich Herodes und Pontius Pilatus zusammen mit den heidnischen Nationen und den Stämmen Israels gegen deinen heiligen Diener Jesus verbündet, den du gesalbt hast.</a:t>
            </a:r>
          </a:p>
        </p:txBody>
      </p:sp>
    </p:spTree>
    <p:extLst>
      <p:ext uri="{BB962C8B-B14F-4D97-AF65-F5344CB8AC3E}">
        <p14:creationId xmlns:p14="http://schemas.microsoft.com/office/powerpoint/2010/main" val="3168573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15315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Apostelgeschichte 4,28</a:t>
            </a:r>
            <a:endParaRPr lang="de-DE" altLang="de-DE" sz="1200" dirty="0">
              <a:effectLst/>
            </a:endParaRPr>
          </a:p>
        </p:txBody>
      </p:sp>
      <p:sp>
        <p:nvSpPr>
          <p:cNvPr id="7" name="Rectangle 2"/>
          <p:cNvSpPr>
            <a:spLocks noGrp="1" noChangeArrowheads="1"/>
          </p:cNvSpPr>
          <p:nvPr>
            <p:ph type="ctrTitle"/>
          </p:nvPr>
        </p:nvSpPr>
        <p:spPr>
          <a:xfrm>
            <a:off x="8400256" y="188640"/>
            <a:ext cx="3672408" cy="2677656"/>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Doch indem sie so vorgingen, ist genau das eingetreten, was du in deiner Macht vorherbestimmt hattest und was nach deinem</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Plan geschehen sollte.</a:t>
            </a:r>
          </a:p>
        </p:txBody>
      </p:sp>
    </p:spTree>
    <p:extLst>
      <p:ext uri="{BB962C8B-B14F-4D97-AF65-F5344CB8AC3E}">
        <p14:creationId xmlns:p14="http://schemas.microsoft.com/office/powerpoint/2010/main" val="253545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95175" y="234888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Apostelgeschichte 4,29</a:t>
            </a:r>
            <a:endParaRPr lang="de-DE" altLang="de-DE" sz="1200" dirty="0">
              <a:effectLst/>
            </a:endParaRPr>
          </a:p>
        </p:txBody>
      </p:sp>
      <p:sp>
        <p:nvSpPr>
          <p:cNvPr id="7" name="Rectangle 2"/>
          <p:cNvSpPr>
            <a:spLocks noGrp="1" noChangeArrowheads="1"/>
          </p:cNvSpPr>
          <p:nvPr>
            <p:ph type="ctrTitle"/>
          </p:nvPr>
        </p:nvSpPr>
        <p:spPr>
          <a:xfrm>
            <a:off x="8328248" y="188640"/>
            <a:ext cx="3672408" cy="193899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Höre nun, Herr, wie sie uns drohen, und hilf uns als deinen Dienern, furchtlos und unerschrocken deine Botschaft zu verkünden.</a:t>
            </a:r>
          </a:p>
        </p:txBody>
      </p:sp>
    </p:spTree>
    <p:extLst>
      <p:ext uri="{BB962C8B-B14F-4D97-AF65-F5344CB8AC3E}">
        <p14:creationId xmlns:p14="http://schemas.microsoft.com/office/powerpoint/2010/main" val="3580798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996952"/>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Apostelgeschichte 4,30</a:t>
            </a:r>
            <a:endParaRPr lang="de-DE" altLang="de-DE" sz="1200" dirty="0">
              <a:effectLst/>
            </a:endParaRPr>
          </a:p>
        </p:txBody>
      </p:sp>
      <p:sp>
        <p:nvSpPr>
          <p:cNvPr id="7" name="Rectangle 2"/>
          <p:cNvSpPr>
            <a:spLocks noGrp="1" noChangeArrowheads="1"/>
          </p:cNvSpPr>
          <p:nvPr>
            <p:ph type="ctrTitle"/>
          </p:nvPr>
        </p:nvSpPr>
        <p:spPr>
          <a:xfrm>
            <a:off x="8400256" y="188640"/>
            <a:ext cx="3672408" cy="2677656"/>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Erweise deine Macht,</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und lass durch den Namen deines heiligen Dieners Jesus Kranke geheilt werden und Wunder und </a:t>
            </a:r>
            <a:r>
              <a:rPr lang="de-DE" altLang="de-DE" sz="2400" dirty="0" err="1">
                <a:solidFill>
                  <a:schemeClr val="tx1"/>
                </a:solidFill>
                <a:effectLst/>
                <a:latin typeface="Source Sans Pro" panose="020B0503030403020204" pitchFamily="34" charset="0"/>
                <a:ea typeface="Source Sans Pro" panose="020B0503030403020204" pitchFamily="34" charset="0"/>
              </a:rPr>
              <a:t>aussergewöhnliche</a:t>
            </a:r>
            <a:r>
              <a:rPr lang="de-DE" altLang="de-DE" sz="2400" dirty="0">
                <a:solidFill>
                  <a:schemeClr val="tx1"/>
                </a:solidFill>
                <a:effectLst/>
                <a:latin typeface="Source Sans Pro" panose="020B0503030403020204" pitchFamily="34" charset="0"/>
                <a:ea typeface="Source Sans Pro" panose="020B0503030403020204" pitchFamily="34" charset="0"/>
              </a:rPr>
              <a:t> Dinge geschehen!«</a:t>
            </a:r>
          </a:p>
        </p:txBody>
      </p:sp>
    </p:spTree>
    <p:extLst>
      <p:ext uri="{BB962C8B-B14F-4D97-AF65-F5344CB8AC3E}">
        <p14:creationId xmlns:p14="http://schemas.microsoft.com/office/powerpoint/2010/main" val="35911964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386104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Apostelgeschichte 4,31</a:t>
            </a:r>
            <a:endParaRPr lang="de-DE" altLang="de-DE" sz="1200" dirty="0">
              <a:effectLst/>
            </a:endParaRPr>
          </a:p>
        </p:txBody>
      </p:sp>
      <p:sp>
        <p:nvSpPr>
          <p:cNvPr id="7" name="Rectangle 2"/>
          <p:cNvSpPr>
            <a:spLocks noGrp="1" noChangeArrowheads="1"/>
          </p:cNvSpPr>
          <p:nvPr>
            <p:ph type="ctrTitle"/>
          </p:nvPr>
        </p:nvSpPr>
        <p:spPr>
          <a:xfrm>
            <a:off x="8400256" y="188640"/>
            <a:ext cx="3672408" cy="341632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Nachdem sie in dieser Weise gebetet hatten, bebte die Erde an dem Ort, an dem sie versammelt waren. Sie wurden alle mit dem Heiligen Geist erfüllt und verkündeten die Botschaft Gottes weiterhin frei und unerschrocken.</a:t>
            </a:r>
          </a:p>
        </p:txBody>
      </p:sp>
    </p:spTree>
    <p:extLst>
      <p:ext uri="{BB962C8B-B14F-4D97-AF65-F5344CB8AC3E}">
        <p14:creationId xmlns:p14="http://schemas.microsoft.com/office/powerpoint/2010/main" val="19944913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8112224" y="635204"/>
            <a:ext cx="3935760" cy="1077218"/>
          </a:xfrm>
        </p:spPr>
        <p:txBody>
          <a:bodyPr wrap="square">
            <a:spAutoFit/>
          </a:bodyPr>
          <a:lstStyle/>
          <a:p>
            <a:pPr algn="l"/>
            <a:r>
              <a:rPr lang="de-CH" altLang="de-DE" sz="3200" dirty="0">
                <a:solidFill>
                  <a:schemeClr val="tx1"/>
                </a:solidFill>
                <a:effectLst/>
                <a:latin typeface="Source Sans Pro Black" panose="020B0803030403020204" pitchFamily="34" charset="0"/>
                <a:ea typeface="Source Sans Pro Black" panose="020B0803030403020204" pitchFamily="34" charset="0"/>
              </a:rPr>
              <a:t>I. </a:t>
            </a:r>
            <a:r>
              <a:rPr lang="de-DE" altLang="de-DE" sz="3200" dirty="0">
                <a:solidFill>
                  <a:schemeClr val="tx1"/>
                </a:solidFill>
                <a:effectLst/>
                <a:latin typeface="Source Sans Pro Black" panose="020B0803030403020204" pitchFamily="34" charset="0"/>
                <a:ea typeface="Source Sans Pro Black" panose="020B0803030403020204" pitchFamily="34" charset="0"/>
              </a:rPr>
              <a:t>Wir wollen nicht schweigen!</a:t>
            </a:r>
          </a:p>
        </p:txBody>
      </p:sp>
    </p:spTree>
    <p:extLst>
      <p:ext uri="{BB962C8B-B14F-4D97-AF65-F5344CB8AC3E}">
        <p14:creationId xmlns:p14="http://schemas.microsoft.com/office/powerpoint/2010/main" val="11729880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278092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Apostelgeschichte 4,24</a:t>
            </a:r>
            <a:endParaRPr lang="de-DE" altLang="de-DE" sz="1200" dirty="0">
              <a:effectLst/>
            </a:endParaRPr>
          </a:p>
        </p:txBody>
      </p:sp>
      <p:sp>
        <p:nvSpPr>
          <p:cNvPr id="7" name="Rectangle 2"/>
          <p:cNvSpPr>
            <a:spLocks noGrp="1" noChangeArrowheads="1"/>
          </p:cNvSpPr>
          <p:nvPr>
            <p:ph type="ctrTitle"/>
          </p:nvPr>
        </p:nvSpPr>
        <p:spPr>
          <a:xfrm>
            <a:off x="8400256" y="188640"/>
            <a:ext cx="3672408" cy="230832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„Du </a:t>
            </a:r>
            <a:r>
              <a:rPr lang="de-DE" altLang="de-DE" sz="2400" dirty="0" err="1">
                <a:solidFill>
                  <a:schemeClr val="tx1"/>
                </a:solidFill>
                <a:effectLst/>
                <a:latin typeface="Source Sans Pro" panose="020B0503030403020204" pitchFamily="34" charset="0"/>
                <a:ea typeface="Source Sans Pro" panose="020B0503030403020204" pitchFamily="34" charset="0"/>
              </a:rPr>
              <a:t>grosser</a:t>
            </a:r>
            <a:r>
              <a:rPr lang="de-DE" altLang="de-DE" sz="2400" dirty="0">
                <a:solidFill>
                  <a:schemeClr val="tx1"/>
                </a:solidFill>
                <a:effectLst/>
                <a:latin typeface="Source Sans Pro" panose="020B0503030403020204" pitchFamily="34" charset="0"/>
                <a:ea typeface="Source Sans Pro" panose="020B0503030403020204" pitchFamily="34" charset="0"/>
              </a:rPr>
              <a:t> Herrscher!</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Du bist es, der den Himmel, die Erde und das Meer geschaffen hat, das ganze Universum mit allem,</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was darin ist.“</a:t>
            </a:r>
          </a:p>
        </p:txBody>
      </p:sp>
    </p:spTree>
    <p:extLst>
      <p:ext uri="{BB962C8B-B14F-4D97-AF65-F5344CB8AC3E}">
        <p14:creationId xmlns:p14="http://schemas.microsoft.com/office/powerpoint/2010/main" val="10673573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06084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Apostelgeschichte 4,25</a:t>
            </a:r>
            <a:endParaRPr lang="de-DE" altLang="de-DE" sz="1200" dirty="0">
              <a:effectLst/>
            </a:endParaRPr>
          </a:p>
        </p:txBody>
      </p:sp>
      <p:sp>
        <p:nvSpPr>
          <p:cNvPr id="7" name="Rectangle 2"/>
          <p:cNvSpPr>
            <a:spLocks noGrp="1" noChangeArrowheads="1"/>
          </p:cNvSpPr>
          <p:nvPr>
            <p:ph type="ctrTitle"/>
          </p:nvPr>
        </p:nvSpPr>
        <p:spPr>
          <a:xfrm>
            <a:off x="8400256" y="260648"/>
            <a:ext cx="3672408" cy="156966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„Was soll das Aufbegehren der Nationen? Was bringt es den Völkern, nutzlose Pläne zu schmieden?“</a:t>
            </a:r>
          </a:p>
        </p:txBody>
      </p:sp>
    </p:spTree>
    <p:extLst>
      <p:ext uri="{BB962C8B-B14F-4D97-AF65-F5344CB8AC3E}">
        <p14:creationId xmlns:p14="http://schemas.microsoft.com/office/powerpoint/2010/main" val="4005062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29050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Apostelgeschichte 4,26</a:t>
            </a:r>
            <a:endParaRPr lang="de-DE" altLang="de-DE" sz="1200" dirty="0">
              <a:effectLst/>
            </a:endParaRPr>
          </a:p>
        </p:txBody>
      </p:sp>
      <p:sp>
        <p:nvSpPr>
          <p:cNvPr id="7" name="Rectangle 2"/>
          <p:cNvSpPr>
            <a:spLocks noGrp="1" noChangeArrowheads="1"/>
          </p:cNvSpPr>
          <p:nvPr>
            <p:ph type="ctrTitle"/>
          </p:nvPr>
        </p:nvSpPr>
        <p:spPr>
          <a:xfrm>
            <a:off x="8400256" y="188640"/>
            <a:ext cx="3672408" cy="304698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„Die Könige dieser Welt haben sich zum Angriff bereitgemacht, und die Machthaber haben sich miteinander verbündet zum Kampf gegen den Herrn und gegen seinen Gesalbten.“</a:t>
            </a:r>
          </a:p>
        </p:txBody>
      </p:sp>
    </p:spTree>
    <p:extLst>
      <p:ext uri="{BB962C8B-B14F-4D97-AF65-F5344CB8AC3E}">
        <p14:creationId xmlns:p14="http://schemas.microsoft.com/office/powerpoint/2010/main" val="2892013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206084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Apostelgeschichte 2,47</a:t>
            </a:r>
            <a:endParaRPr lang="de-DE" altLang="de-DE" sz="1200" dirty="0">
              <a:effectLst/>
            </a:endParaRPr>
          </a:p>
        </p:txBody>
      </p:sp>
      <p:sp>
        <p:nvSpPr>
          <p:cNvPr id="7" name="Rectangle 2"/>
          <p:cNvSpPr>
            <a:spLocks noGrp="1" noChangeArrowheads="1"/>
          </p:cNvSpPr>
          <p:nvPr>
            <p:ph type="ctrTitle"/>
          </p:nvPr>
        </p:nvSpPr>
        <p:spPr>
          <a:xfrm>
            <a:off x="8400256" y="260648"/>
            <a:ext cx="3672408" cy="156966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„Jeden Tag rettete der Herr weitere Menschen, sodass die Gemeinde immer grösser wurde.“</a:t>
            </a:r>
          </a:p>
        </p:txBody>
      </p:sp>
    </p:spTree>
    <p:extLst>
      <p:ext uri="{BB962C8B-B14F-4D97-AF65-F5344CB8AC3E}">
        <p14:creationId xmlns:p14="http://schemas.microsoft.com/office/powerpoint/2010/main" val="22688630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1196752"/>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Apostelgeschichte 9,4</a:t>
            </a:r>
            <a:endParaRPr lang="de-DE" altLang="de-DE" sz="1200" dirty="0">
              <a:effectLst/>
            </a:endParaRPr>
          </a:p>
        </p:txBody>
      </p:sp>
      <p:sp>
        <p:nvSpPr>
          <p:cNvPr id="7" name="Rectangle 2"/>
          <p:cNvSpPr>
            <a:spLocks noGrp="1" noChangeArrowheads="1"/>
          </p:cNvSpPr>
          <p:nvPr>
            <p:ph type="ctrTitle"/>
          </p:nvPr>
        </p:nvSpPr>
        <p:spPr>
          <a:xfrm>
            <a:off x="8328248" y="260648"/>
            <a:ext cx="3672408" cy="830997"/>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„Saul, Saul, warum verfolgst du mich?“</a:t>
            </a:r>
          </a:p>
        </p:txBody>
      </p:sp>
    </p:spTree>
    <p:extLst>
      <p:ext uri="{BB962C8B-B14F-4D97-AF65-F5344CB8AC3E}">
        <p14:creationId xmlns:p14="http://schemas.microsoft.com/office/powerpoint/2010/main" val="2390496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4077072"/>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Apostelgeschichte 4,27</a:t>
            </a:r>
            <a:endParaRPr lang="de-DE" altLang="de-DE" sz="1200" dirty="0">
              <a:effectLst/>
            </a:endParaRPr>
          </a:p>
        </p:txBody>
      </p:sp>
      <p:sp>
        <p:nvSpPr>
          <p:cNvPr id="7" name="Rectangle 2"/>
          <p:cNvSpPr>
            <a:spLocks noGrp="1" noChangeArrowheads="1"/>
          </p:cNvSpPr>
          <p:nvPr>
            <p:ph type="ctrTitle"/>
          </p:nvPr>
        </p:nvSpPr>
        <p:spPr>
          <a:xfrm>
            <a:off x="8400256" y="116632"/>
            <a:ext cx="3672408" cy="378565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„Und so ist es tatsächlich gekommen: Hier in dieser Stadt haben sich Herodes und Pontius Pilatus zusammen mit den heidnischen Nationen und den Stämmen Israels gegen deinen heiligen Diener Jesus verbündet, den du gesalbt hast.“</a:t>
            </a:r>
          </a:p>
        </p:txBody>
      </p:sp>
    </p:spTree>
    <p:extLst>
      <p:ext uri="{BB962C8B-B14F-4D97-AF65-F5344CB8AC3E}">
        <p14:creationId xmlns:p14="http://schemas.microsoft.com/office/powerpoint/2010/main" val="27181761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270892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Apostelgeschichte 4,28</a:t>
            </a:r>
            <a:endParaRPr lang="de-DE" altLang="de-DE" sz="1200" dirty="0">
              <a:effectLst/>
            </a:endParaRPr>
          </a:p>
        </p:txBody>
      </p:sp>
      <p:sp>
        <p:nvSpPr>
          <p:cNvPr id="7" name="Rectangle 2"/>
          <p:cNvSpPr>
            <a:spLocks noGrp="1" noChangeArrowheads="1"/>
          </p:cNvSpPr>
          <p:nvPr>
            <p:ph type="ctrTitle"/>
          </p:nvPr>
        </p:nvSpPr>
        <p:spPr>
          <a:xfrm>
            <a:off x="8400256" y="188640"/>
            <a:ext cx="3672408" cy="230832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„Indem sie so vorgingen, ist genau das eingetreten, was du in deiner Macht vorherbestimmt hattest und was nach deinem Plan geschehen sollte.“</a:t>
            </a:r>
          </a:p>
        </p:txBody>
      </p:sp>
    </p:spTree>
    <p:extLst>
      <p:ext uri="{BB962C8B-B14F-4D97-AF65-F5344CB8AC3E}">
        <p14:creationId xmlns:p14="http://schemas.microsoft.com/office/powerpoint/2010/main" val="6310995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88644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492896"/>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Matthäus-Evangelium 24,9</a:t>
            </a:r>
            <a:endParaRPr lang="de-DE" altLang="de-DE" sz="1200" dirty="0">
              <a:effectLst/>
            </a:endParaRPr>
          </a:p>
        </p:txBody>
      </p:sp>
      <p:sp>
        <p:nvSpPr>
          <p:cNvPr id="7" name="Rectangle 2"/>
          <p:cNvSpPr>
            <a:spLocks noGrp="1" noChangeArrowheads="1"/>
          </p:cNvSpPr>
          <p:nvPr>
            <p:ph type="ctrTitle"/>
          </p:nvPr>
        </p:nvSpPr>
        <p:spPr>
          <a:xfrm>
            <a:off x="8400256" y="188640"/>
            <a:ext cx="3672408" cy="193899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„Man wird euch verraten, verfolgen und töten. Um meines Namens willen werdet ihr von allen Völkern gehasst werden.“</a:t>
            </a:r>
          </a:p>
        </p:txBody>
      </p:sp>
    </p:spTree>
    <p:extLst>
      <p:ext uri="{BB962C8B-B14F-4D97-AF65-F5344CB8AC3E}">
        <p14:creationId xmlns:p14="http://schemas.microsoft.com/office/powerpoint/2010/main" val="17307525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34888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Apostelgeschichte 4,29</a:t>
            </a:r>
            <a:endParaRPr lang="de-DE" altLang="de-DE" sz="1200" dirty="0">
              <a:effectLst/>
            </a:endParaRPr>
          </a:p>
        </p:txBody>
      </p:sp>
      <p:sp>
        <p:nvSpPr>
          <p:cNvPr id="7" name="Rectangle 2"/>
          <p:cNvSpPr>
            <a:spLocks noGrp="1" noChangeArrowheads="1"/>
          </p:cNvSpPr>
          <p:nvPr>
            <p:ph type="ctrTitle"/>
          </p:nvPr>
        </p:nvSpPr>
        <p:spPr>
          <a:xfrm>
            <a:off x="8400256" y="188640"/>
            <a:ext cx="3672408" cy="193899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„Höre nun, Herr, wie sie uns drohen, und hilf uns als deinen Dienern, furchtlos und unerschrocken deine Botschaft zu verkünden.“</a:t>
            </a:r>
          </a:p>
        </p:txBody>
      </p:sp>
    </p:spTree>
    <p:extLst>
      <p:ext uri="{BB962C8B-B14F-4D97-AF65-F5344CB8AC3E}">
        <p14:creationId xmlns:p14="http://schemas.microsoft.com/office/powerpoint/2010/main" val="6450996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1916832"/>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1. Korinther-Brief 2,3</a:t>
            </a:r>
            <a:endParaRPr lang="de-DE" altLang="de-DE" sz="1200" dirty="0">
              <a:effectLst/>
            </a:endParaRPr>
          </a:p>
        </p:txBody>
      </p:sp>
      <p:sp>
        <p:nvSpPr>
          <p:cNvPr id="7" name="Rectangle 2"/>
          <p:cNvSpPr>
            <a:spLocks noGrp="1" noChangeArrowheads="1"/>
          </p:cNvSpPr>
          <p:nvPr>
            <p:ph type="ctrTitle"/>
          </p:nvPr>
        </p:nvSpPr>
        <p:spPr>
          <a:xfrm>
            <a:off x="8400256" y="260648"/>
            <a:ext cx="3672408" cy="156966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„Ich fühlte mich schwach; ich war ängstlich und sehr unsicher, als ich zu euch sprach.“</a:t>
            </a:r>
          </a:p>
        </p:txBody>
      </p:sp>
    </p:spTree>
    <p:extLst>
      <p:ext uri="{BB962C8B-B14F-4D97-AF65-F5344CB8AC3E}">
        <p14:creationId xmlns:p14="http://schemas.microsoft.com/office/powerpoint/2010/main" val="4368986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3717032"/>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Epheser-Brief 6,20</a:t>
            </a:r>
            <a:endParaRPr lang="de-DE" altLang="de-DE" sz="1200" dirty="0">
              <a:effectLst/>
            </a:endParaRPr>
          </a:p>
        </p:txBody>
      </p:sp>
      <p:sp>
        <p:nvSpPr>
          <p:cNvPr id="7" name="Rectangle 2"/>
          <p:cNvSpPr>
            <a:spLocks noGrp="1" noChangeArrowheads="1"/>
          </p:cNvSpPr>
          <p:nvPr>
            <p:ph type="ctrTitle"/>
          </p:nvPr>
        </p:nvSpPr>
        <p:spPr>
          <a:xfrm>
            <a:off x="8400256" y="188640"/>
            <a:ext cx="3672408" cy="341632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„Ich bin als Gottes Gesandter für das Evangelium tätig, und gerade deshalb bin ich zur Zeit im Gefängnis. Betet, dass ich meinen Auftrag erfüllen und diese Botschaft frei und offen weitergeben kann.“</a:t>
            </a:r>
          </a:p>
        </p:txBody>
      </p:sp>
    </p:spTree>
    <p:extLst>
      <p:ext uri="{BB962C8B-B14F-4D97-AF65-F5344CB8AC3E}">
        <p14:creationId xmlns:p14="http://schemas.microsoft.com/office/powerpoint/2010/main" val="17326286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2492896"/>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Apostelgeschichte 4,29</a:t>
            </a:r>
            <a:endParaRPr lang="de-DE" altLang="de-DE" sz="1200" dirty="0">
              <a:effectLst/>
            </a:endParaRPr>
          </a:p>
        </p:txBody>
      </p:sp>
      <p:sp>
        <p:nvSpPr>
          <p:cNvPr id="7" name="Rectangle 2"/>
          <p:cNvSpPr>
            <a:spLocks noGrp="1" noChangeArrowheads="1"/>
          </p:cNvSpPr>
          <p:nvPr>
            <p:ph type="ctrTitle"/>
          </p:nvPr>
        </p:nvSpPr>
        <p:spPr>
          <a:xfrm>
            <a:off x="8400256" y="260648"/>
            <a:ext cx="3672408" cy="193899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„Höre, Herr, wie sie uns drohen, und hilf uns, furchtlos und unerschrocken deine Botschaft zu verkünden.“</a:t>
            </a:r>
          </a:p>
        </p:txBody>
      </p:sp>
    </p:spTree>
    <p:extLst>
      <p:ext uri="{BB962C8B-B14F-4D97-AF65-F5344CB8AC3E}">
        <p14:creationId xmlns:p14="http://schemas.microsoft.com/office/powerpoint/2010/main" val="21979037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10313" y="2996952"/>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Apostelgeschichte 4,30</a:t>
            </a:r>
            <a:endParaRPr lang="de-DE" altLang="de-DE" sz="1200" dirty="0">
              <a:effectLst/>
            </a:endParaRPr>
          </a:p>
        </p:txBody>
      </p:sp>
      <p:sp>
        <p:nvSpPr>
          <p:cNvPr id="7" name="Rectangle 2"/>
          <p:cNvSpPr>
            <a:spLocks noGrp="1" noChangeArrowheads="1"/>
          </p:cNvSpPr>
          <p:nvPr>
            <p:ph type="ctrTitle"/>
          </p:nvPr>
        </p:nvSpPr>
        <p:spPr>
          <a:xfrm>
            <a:off x="8328248" y="188640"/>
            <a:ext cx="3672408" cy="2677656"/>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„Erweise deine Macht, und lass durch den Namen deines heiligen Dieners Jesus Kranke geheilt werden und Wunder und </a:t>
            </a:r>
            <a:r>
              <a:rPr lang="de-DE" altLang="de-DE" sz="2400" dirty="0" err="1">
                <a:solidFill>
                  <a:schemeClr val="tx1"/>
                </a:solidFill>
                <a:effectLst/>
                <a:latin typeface="Source Sans Pro" panose="020B0503030403020204" pitchFamily="34" charset="0"/>
                <a:ea typeface="Source Sans Pro" panose="020B0503030403020204" pitchFamily="34" charset="0"/>
              </a:rPr>
              <a:t>aussergewöhnliche</a:t>
            </a:r>
            <a:r>
              <a:rPr lang="de-DE" altLang="de-DE" sz="2400" dirty="0">
                <a:solidFill>
                  <a:schemeClr val="tx1"/>
                </a:solidFill>
                <a:effectLst/>
                <a:latin typeface="Source Sans Pro" panose="020B0503030403020204" pitchFamily="34" charset="0"/>
                <a:ea typeface="Source Sans Pro" panose="020B0503030403020204" pitchFamily="34" charset="0"/>
              </a:rPr>
              <a:t> Dinge geschehen!“</a:t>
            </a:r>
          </a:p>
        </p:txBody>
      </p:sp>
    </p:spTree>
    <p:extLst>
      <p:ext uri="{BB962C8B-B14F-4D97-AF65-F5344CB8AC3E}">
        <p14:creationId xmlns:p14="http://schemas.microsoft.com/office/powerpoint/2010/main" val="3099171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486916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Apostelgeschichte 4,1-2</a:t>
            </a:r>
            <a:endParaRPr lang="de-DE" altLang="de-DE" sz="1200" dirty="0">
              <a:effectLst/>
            </a:endParaRPr>
          </a:p>
        </p:txBody>
      </p:sp>
      <p:sp>
        <p:nvSpPr>
          <p:cNvPr id="7" name="Rectangle 2"/>
          <p:cNvSpPr>
            <a:spLocks noGrp="1" noChangeArrowheads="1"/>
          </p:cNvSpPr>
          <p:nvPr>
            <p:ph type="ctrTitle"/>
          </p:nvPr>
        </p:nvSpPr>
        <p:spPr>
          <a:xfrm>
            <a:off x="8400256" y="188640"/>
            <a:ext cx="3672408" cy="452431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„Plötzlich traten einige Priester, der Kommandant der Tempelwache und eine Anzahl Sadduzäer auf sie zu, voll Zorn darüber, dass die Apostel es wagten, vor dem Volk als Lehrer aufzutreten, und dass sie die Auferstehung Jesu bezeugten und damit verkündeten, die Toten würden auferstehen.“</a:t>
            </a:r>
          </a:p>
        </p:txBody>
      </p:sp>
    </p:spTree>
    <p:extLst>
      <p:ext uri="{BB962C8B-B14F-4D97-AF65-F5344CB8AC3E}">
        <p14:creationId xmlns:p14="http://schemas.microsoft.com/office/powerpoint/2010/main" val="2923241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896200" y="707212"/>
            <a:ext cx="4223792" cy="1077218"/>
          </a:xfrm>
        </p:spPr>
        <p:txBody>
          <a:bodyPr wrap="square">
            <a:spAutoFit/>
          </a:bodyPr>
          <a:lstStyle/>
          <a:p>
            <a:pPr algn="l"/>
            <a:r>
              <a:rPr lang="de-CH" altLang="de-DE" sz="3200" dirty="0">
                <a:solidFill>
                  <a:schemeClr val="tx1"/>
                </a:solidFill>
                <a:effectLst/>
                <a:latin typeface="Source Sans Pro Black" panose="020B0803030403020204" pitchFamily="34" charset="0"/>
                <a:ea typeface="Source Sans Pro Black" panose="020B0803030403020204" pitchFamily="34" charset="0"/>
              </a:rPr>
              <a:t>II. </a:t>
            </a:r>
            <a:r>
              <a:rPr lang="de-DE" altLang="de-DE" sz="3200" dirty="0">
                <a:solidFill>
                  <a:schemeClr val="tx1"/>
                </a:solidFill>
                <a:effectLst/>
                <a:latin typeface="Source Sans Pro Black" panose="020B0803030403020204" pitchFamily="34" charset="0"/>
                <a:ea typeface="Source Sans Pro Black" panose="020B0803030403020204" pitchFamily="34" charset="0"/>
              </a:rPr>
              <a:t>Wir machen trotzdem weiter!</a:t>
            </a:r>
          </a:p>
        </p:txBody>
      </p:sp>
    </p:spTree>
    <p:extLst>
      <p:ext uri="{BB962C8B-B14F-4D97-AF65-F5344CB8AC3E}">
        <p14:creationId xmlns:p14="http://schemas.microsoft.com/office/powerpoint/2010/main" val="41277973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65870" y="2276872"/>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Apostelgeschichte 4,31</a:t>
            </a:r>
            <a:endParaRPr lang="de-DE" altLang="de-DE" sz="1200" dirty="0">
              <a:effectLst/>
            </a:endParaRPr>
          </a:p>
        </p:txBody>
      </p:sp>
      <p:sp>
        <p:nvSpPr>
          <p:cNvPr id="7" name="Rectangle 2"/>
          <p:cNvSpPr>
            <a:spLocks noGrp="1" noChangeArrowheads="1"/>
          </p:cNvSpPr>
          <p:nvPr>
            <p:ph type="ctrTitle"/>
          </p:nvPr>
        </p:nvSpPr>
        <p:spPr>
          <a:xfrm>
            <a:off x="8400256" y="188640"/>
            <a:ext cx="3672408" cy="193899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„Sie wurden alle mit dem Heiligen Geist erfüllt und verkündeten die Botschaft Gottes weiterhin frei und unerschrocken.“</a:t>
            </a:r>
          </a:p>
        </p:txBody>
      </p:sp>
    </p:spTree>
    <p:extLst>
      <p:ext uri="{BB962C8B-B14F-4D97-AF65-F5344CB8AC3E}">
        <p14:creationId xmlns:p14="http://schemas.microsoft.com/office/powerpoint/2010/main" val="7620892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84947" y="1556792"/>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Apostelgeschichte 4,31</a:t>
            </a:r>
            <a:endParaRPr lang="de-DE" altLang="de-DE" sz="1200" dirty="0">
              <a:effectLst/>
            </a:endParaRPr>
          </a:p>
        </p:txBody>
      </p:sp>
      <p:sp>
        <p:nvSpPr>
          <p:cNvPr id="7" name="Rectangle 2"/>
          <p:cNvSpPr>
            <a:spLocks noGrp="1" noChangeArrowheads="1"/>
          </p:cNvSpPr>
          <p:nvPr>
            <p:ph type="ctrTitle"/>
          </p:nvPr>
        </p:nvSpPr>
        <p:spPr>
          <a:xfrm>
            <a:off x="8400256" y="260648"/>
            <a:ext cx="3672408" cy="120032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„Sie verkündeten die Botschaft Gottes weiterhin frei und unerschrocken.“</a:t>
            </a:r>
          </a:p>
        </p:txBody>
      </p:sp>
    </p:spTree>
    <p:extLst>
      <p:ext uri="{BB962C8B-B14F-4D97-AF65-F5344CB8AC3E}">
        <p14:creationId xmlns:p14="http://schemas.microsoft.com/office/powerpoint/2010/main" val="19524431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42088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Apostelgeschichte 4,29</a:t>
            </a:r>
            <a:endParaRPr lang="de-DE" altLang="de-DE" sz="1200" dirty="0">
              <a:effectLst/>
            </a:endParaRPr>
          </a:p>
        </p:txBody>
      </p:sp>
      <p:sp>
        <p:nvSpPr>
          <p:cNvPr id="7" name="Rectangle 2"/>
          <p:cNvSpPr>
            <a:spLocks noGrp="1" noChangeArrowheads="1"/>
          </p:cNvSpPr>
          <p:nvPr>
            <p:ph type="ctrTitle"/>
          </p:nvPr>
        </p:nvSpPr>
        <p:spPr>
          <a:xfrm>
            <a:off x="8400256" y="188640"/>
            <a:ext cx="3672408" cy="193899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„Höre nun, Herr, wie sie uns drohen, und hilf uns als deinen Dienern, furchtlos und unerschrocken deine Botschaft zu verkünden.“</a:t>
            </a:r>
          </a:p>
        </p:txBody>
      </p:sp>
    </p:spTree>
    <p:extLst>
      <p:ext uri="{BB962C8B-B14F-4D97-AF65-F5344CB8AC3E}">
        <p14:creationId xmlns:p14="http://schemas.microsoft.com/office/powerpoint/2010/main" val="22953469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720541" y="692696"/>
            <a:ext cx="4439816" cy="769441"/>
          </a:xfrm>
        </p:spPr>
        <p:txBody>
          <a:bodyPr wrap="square">
            <a:spAutoFit/>
          </a:bodyPr>
          <a:lstStyle/>
          <a:p>
            <a:pPr algn="l"/>
            <a:r>
              <a:rPr lang="de-CH" altLang="de-DE" sz="4400" dirty="0">
                <a:solidFill>
                  <a:schemeClr val="tx1"/>
                </a:solidFill>
                <a:effectLst/>
                <a:latin typeface="Source Sans Pro Black" panose="020B0803030403020204" pitchFamily="34" charset="0"/>
                <a:ea typeface="Source Sans Pro Black" panose="020B0803030403020204" pitchFamily="34" charset="0"/>
              </a:rPr>
              <a:t>Schlussgedanke</a:t>
            </a:r>
            <a:endParaRPr lang="de-DE" altLang="de-DE" sz="4400" dirty="0">
              <a:solidFill>
                <a:schemeClr val="tx1"/>
              </a:solidFill>
              <a:effectLst/>
              <a:latin typeface="Source Sans Pro Black" panose="020B0803030403020204" pitchFamily="34" charset="0"/>
              <a:ea typeface="Source Sans Pro Black" panose="020B0803030403020204" pitchFamily="34" charset="0"/>
            </a:endParaRPr>
          </a:p>
        </p:txBody>
      </p:sp>
    </p:spTree>
    <p:extLst>
      <p:ext uri="{BB962C8B-B14F-4D97-AF65-F5344CB8AC3E}">
        <p14:creationId xmlns:p14="http://schemas.microsoft.com/office/powerpoint/2010/main" val="14072940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78092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Römer-Brief 10,10</a:t>
            </a:r>
            <a:endParaRPr lang="de-DE" altLang="de-DE" sz="1200" dirty="0">
              <a:effectLst/>
            </a:endParaRPr>
          </a:p>
        </p:txBody>
      </p:sp>
      <p:sp>
        <p:nvSpPr>
          <p:cNvPr id="7" name="Rectangle 2"/>
          <p:cNvSpPr>
            <a:spLocks noGrp="1" noChangeArrowheads="1"/>
          </p:cNvSpPr>
          <p:nvPr>
            <p:ph type="ctrTitle"/>
          </p:nvPr>
        </p:nvSpPr>
        <p:spPr>
          <a:xfrm>
            <a:off x="8400256" y="188640"/>
            <a:ext cx="3672408" cy="230832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„Man wird für gerecht erklärt, wenn man mit dem Herzen glaubt; man wird gerettet, wenn man den Glauben mit dem Mund bekennt.“</a:t>
            </a:r>
          </a:p>
        </p:txBody>
      </p:sp>
    </p:spTree>
    <p:extLst>
      <p:ext uri="{BB962C8B-B14F-4D97-AF65-F5344CB8AC3E}">
        <p14:creationId xmlns:p14="http://schemas.microsoft.com/office/powerpoint/2010/main" val="23043475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4365104"/>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Römer-Brief 10,11-12</a:t>
            </a:r>
            <a:endParaRPr lang="de-DE" altLang="de-DE" sz="1200" dirty="0">
              <a:effectLst/>
            </a:endParaRPr>
          </a:p>
        </p:txBody>
      </p:sp>
      <p:sp>
        <p:nvSpPr>
          <p:cNvPr id="7" name="Rectangle 2"/>
          <p:cNvSpPr>
            <a:spLocks noGrp="1" noChangeArrowheads="1"/>
          </p:cNvSpPr>
          <p:nvPr>
            <p:ph type="ctrTitle"/>
          </p:nvPr>
        </p:nvSpPr>
        <p:spPr>
          <a:xfrm>
            <a:off x="8400256" y="168022"/>
            <a:ext cx="3672408" cy="378565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„Jeder, der Jesus vertraut, wird vor dem Verderben bewahrt werden. Ob jemand Jude oder Nichtjude ist, macht dabei keinen Unterschied: Alle haben denselben Herrn, und er lässt alle an seinem Reichtum teilhaben, die ihn im Gebet anrufen.“</a:t>
            </a:r>
          </a:p>
        </p:txBody>
      </p:sp>
    </p:spTree>
    <p:extLst>
      <p:ext uri="{BB962C8B-B14F-4D97-AF65-F5344CB8AC3E}">
        <p14:creationId xmlns:p14="http://schemas.microsoft.com/office/powerpoint/2010/main" val="6617759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996952"/>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3,16</a:t>
            </a:r>
            <a:endParaRPr lang="de-DE" altLang="de-DE" sz="1200" dirty="0">
              <a:effectLst/>
            </a:endParaRPr>
          </a:p>
        </p:txBody>
      </p:sp>
      <p:sp>
        <p:nvSpPr>
          <p:cNvPr id="7" name="Rectangle 2"/>
          <p:cNvSpPr>
            <a:spLocks noGrp="1" noChangeArrowheads="1"/>
          </p:cNvSpPr>
          <p:nvPr>
            <p:ph type="ctrTitle"/>
          </p:nvPr>
        </p:nvSpPr>
        <p:spPr>
          <a:xfrm>
            <a:off x="8400256" y="116632"/>
            <a:ext cx="3672408" cy="2677656"/>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„Gott hat der Welt seine Liebe dadurch gezeigt, dass er seinen einzigen Sohn für sie hergab, damit jeder, der an ihn glaubt, das ewige Leben hat und nicht verloren geht.“</a:t>
            </a:r>
          </a:p>
        </p:txBody>
      </p:sp>
    </p:spTree>
    <p:extLst>
      <p:ext uri="{BB962C8B-B14F-4D97-AF65-F5344CB8AC3E}">
        <p14:creationId xmlns:p14="http://schemas.microsoft.com/office/powerpoint/2010/main" val="851339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564904"/>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15,20</a:t>
            </a:r>
            <a:endParaRPr lang="de-DE" altLang="de-DE" sz="1200" dirty="0">
              <a:effectLst/>
            </a:endParaRPr>
          </a:p>
        </p:txBody>
      </p:sp>
      <p:sp>
        <p:nvSpPr>
          <p:cNvPr id="7" name="Rectangle 2"/>
          <p:cNvSpPr>
            <a:spLocks noGrp="1" noChangeArrowheads="1"/>
          </p:cNvSpPr>
          <p:nvPr>
            <p:ph type="ctrTitle"/>
          </p:nvPr>
        </p:nvSpPr>
        <p:spPr>
          <a:xfrm>
            <a:off x="8400256" y="260648"/>
            <a:ext cx="3672408" cy="193899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„Ein Diener ist nicht grösser als sein Herr.</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Wenn sie mich verfolgt haben, werden sie auch euch verfolgen.“</a:t>
            </a:r>
          </a:p>
        </p:txBody>
      </p:sp>
    </p:spTree>
    <p:extLst>
      <p:ext uri="{BB962C8B-B14F-4D97-AF65-F5344CB8AC3E}">
        <p14:creationId xmlns:p14="http://schemas.microsoft.com/office/powerpoint/2010/main" val="3202343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483873"/>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Apostelgeschichte 4,18</a:t>
            </a:r>
            <a:endParaRPr lang="de-DE" altLang="de-DE" sz="1200" dirty="0">
              <a:effectLst/>
            </a:endParaRPr>
          </a:p>
        </p:txBody>
      </p:sp>
      <p:sp>
        <p:nvSpPr>
          <p:cNvPr id="7" name="Rectangle 2"/>
          <p:cNvSpPr>
            <a:spLocks noGrp="1" noChangeArrowheads="1"/>
          </p:cNvSpPr>
          <p:nvPr>
            <p:ph type="ctrTitle"/>
          </p:nvPr>
        </p:nvSpPr>
        <p:spPr>
          <a:xfrm>
            <a:off x="8400256" y="188640"/>
            <a:ext cx="3672408" cy="304698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„Sie verboten ihnen streng, die Botschaft von Jesus noch weiter in der Öffentlichkeit zu verbreiten und unter Berufung auf seinen Namen vor dem Volk als Lehrer aufzutreten.“</a:t>
            </a:r>
          </a:p>
        </p:txBody>
      </p:sp>
    </p:spTree>
    <p:extLst>
      <p:ext uri="{BB962C8B-B14F-4D97-AF65-F5344CB8AC3E}">
        <p14:creationId xmlns:p14="http://schemas.microsoft.com/office/powerpoint/2010/main" val="2345296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1844824"/>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Apostelgeschichte 4,20</a:t>
            </a:r>
            <a:endParaRPr lang="de-DE" altLang="de-DE" sz="1200" dirty="0">
              <a:effectLst/>
            </a:endParaRPr>
          </a:p>
        </p:txBody>
      </p:sp>
      <p:sp>
        <p:nvSpPr>
          <p:cNvPr id="7" name="Rectangle 2"/>
          <p:cNvSpPr>
            <a:spLocks noGrp="1" noChangeArrowheads="1"/>
          </p:cNvSpPr>
          <p:nvPr>
            <p:ph type="ctrTitle"/>
          </p:nvPr>
        </p:nvSpPr>
        <p:spPr>
          <a:xfrm>
            <a:off x="8400256" y="188640"/>
            <a:ext cx="3672408" cy="156966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„Wir können nicht verschweigen, was wir gesehen und gehört haben!“</a:t>
            </a:r>
          </a:p>
        </p:txBody>
      </p:sp>
    </p:spTree>
    <p:extLst>
      <p:ext uri="{BB962C8B-B14F-4D97-AF65-F5344CB8AC3E}">
        <p14:creationId xmlns:p14="http://schemas.microsoft.com/office/powerpoint/2010/main" val="2589961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42088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Apostelgeschichte 4,23</a:t>
            </a:r>
            <a:endParaRPr lang="de-DE" altLang="de-DE" sz="1200" dirty="0">
              <a:effectLst/>
            </a:endParaRPr>
          </a:p>
        </p:txBody>
      </p:sp>
      <p:sp>
        <p:nvSpPr>
          <p:cNvPr id="7" name="Rectangle 2"/>
          <p:cNvSpPr>
            <a:spLocks noGrp="1" noChangeArrowheads="1"/>
          </p:cNvSpPr>
          <p:nvPr>
            <p:ph type="ctrTitle"/>
          </p:nvPr>
        </p:nvSpPr>
        <p:spPr>
          <a:xfrm>
            <a:off x="8400256" y="188640"/>
            <a:ext cx="3672408" cy="193899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„Sie berichteten den Christen, was die führenden Priester und</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die Ratsältesten zu ihnen gesagt hatten.“</a:t>
            </a:r>
          </a:p>
        </p:txBody>
      </p:sp>
    </p:spTree>
    <p:extLst>
      <p:ext uri="{BB962C8B-B14F-4D97-AF65-F5344CB8AC3E}">
        <p14:creationId xmlns:p14="http://schemas.microsoft.com/office/powerpoint/2010/main" val="2905587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486916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Apostelgeschichte 4,24</a:t>
            </a:r>
            <a:endParaRPr lang="de-DE" altLang="de-DE" sz="1200" dirty="0">
              <a:effectLst/>
            </a:endParaRPr>
          </a:p>
        </p:txBody>
      </p:sp>
      <p:sp>
        <p:nvSpPr>
          <p:cNvPr id="7" name="Rectangle 2"/>
          <p:cNvSpPr>
            <a:spLocks noGrp="1" noChangeArrowheads="1"/>
          </p:cNvSpPr>
          <p:nvPr>
            <p:ph type="ctrTitle"/>
          </p:nvPr>
        </p:nvSpPr>
        <p:spPr>
          <a:xfrm>
            <a:off x="8400256" y="188640"/>
            <a:ext cx="3672408" cy="452431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Die Reaktion der Versammelten auf das, was sie hörten, war, dass sich alle gemeinsam und einmütig an Gott wandten. Mit lauter Stimme beteten sie: »Du </a:t>
            </a:r>
            <a:r>
              <a:rPr lang="de-DE" altLang="de-DE" sz="2400" dirty="0" err="1">
                <a:solidFill>
                  <a:schemeClr val="tx1"/>
                </a:solidFill>
                <a:effectLst/>
                <a:latin typeface="Source Sans Pro" panose="020B0503030403020204" pitchFamily="34" charset="0"/>
                <a:ea typeface="Source Sans Pro" panose="020B0503030403020204" pitchFamily="34" charset="0"/>
              </a:rPr>
              <a:t>grosser</a:t>
            </a:r>
            <a:r>
              <a:rPr lang="de-DE" altLang="de-DE" sz="2400" dirty="0">
                <a:solidFill>
                  <a:schemeClr val="tx1"/>
                </a:solidFill>
                <a:effectLst/>
                <a:latin typeface="Source Sans Pro" panose="020B0503030403020204" pitchFamily="34" charset="0"/>
                <a:ea typeface="Source Sans Pro" panose="020B0503030403020204" pitchFamily="34" charset="0"/>
              </a:rPr>
              <a:t> Herrscher! Du bist es, der den Himmel, die Erde und das Meer geschaffen hat, das ganze Universum mit allem, was darin ist.</a:t>
            </a:r>
          </a:p>
        </p:txBody>
      </p:sp>
    </p:spTree>
    <p:extLst>
      <p:ext uri="{BB962C8B-B14F-4D97-AF65-F5344CB8AC3E}">
        <p14:creationId xmlns:p14="http://schemas.microsoft.com/office/powerpoint/2010/main" val="3415745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386104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Apostelgeschichte 4,25</a:t>
            </a:r>
            <a:endParaRPr lang="de-DE" altLang="de-DE" sz="1200" dirty="0">
              <a:effectLst/>
            </a:endParaRPr>
          </a:p>
        </p:txBody>
      </p:sp>
      <p:sp>
        <p:nvSpPr>
          <p:cNvPr id="7" name="Rectangle 2"/>
          <p:cNvSpPr>
            <a:spLocks noGrp="1" noChangeArrowheads="1"/>
          </p:cNvSpPr>
          <p:nvPr>
            <p:ph type="ctrTitle"/>
          </p:nvPr>
        </p:nvSpPr>
        <p:spPr>
          <a:xfrm>
            <a:off x="8400256" y="188640"/>
            <a:ext cx="3672408" cy="341632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Du bist es auch, der durch unseren Vater David, deinen Diener, geredet hat, als dieser, vom Heiligen Geist geleitet, sagte: ›Was soll das Aufbegehren der Nationen? Was bringt es den Völkern, nutzlose Pläne zu schmieden?</a:t>
            </a:r>
          </a:p>
        </p:txBody>
      </p:sp>
    </p:spTree>
    <p:extLst>
      <p:ext uri="{BB962C8B-B14F-4D97-AF65-F5344CB8AC3E}">
        <p14:creationId xmlns:p14="http://schemas.microsoft.com/office/powerpoint/2010/main" val="594083673"/>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959</Words>
  <Application>Microsoft Office PowerPoint</Application>
  <PresentationFormat>Benutzerdefiniert</PresentationFormat>
  <Paragraphs>105</Paragraphs>
  <Slides>37</Slides>
  <Notes>37</Notes>
  <HiddenSlides>0</HiddenSlides>
  <MMClips>0</MMClips>
  <ScaleCrop>false</ScaleCrop>
  <HeadingPairs>
    <vt:vector size="4" baseType="variant">
      <vt:variant>
        <vt:lpstr>Design</vt:lpstr>
      </vt:variant>
      <vt:variant>
        <vt:i4>1</vt:i4>
      </vt:variant>
      <vt:variant>
        <vt:lpstr>Folientitel</vt:lpstr>
      </vt:variant>
      <vt:variant>
        <vt:i4>37</vt:i4>
      </vt:variant>
    </vt:vector>
  </HeadingPairs>
  <TitlesOfParts>
    <vt:vector size="38" baseType="lpstr">
      <vt:lpstr>Designvorlage 'Berggipfel'</vt:lpstr>
      <vt:lpstr>Der Heilige Geist lässt uns mutig werden         Serie: Leben mit der Kraft von oben! (4/4)</vt:lpstr>
      <vt:lpstr>„Jeden Tag rettete der Herr weitere Menschen, sodass die Gemeinde immer grösser wurde.“</vt:lpstr>
      <vt:lpstr>„Plötzlich traten einige Priester, der Kommandant der Tempelwache und eine Anzahl Sadduzäer auf sie zu, voll Zorn darüber, dass die Apostel es wagten, vor dem Volk als Lehrer aufzutreten, und dass sie die Auferstehung Jesu bezeugten und damit verkündeten, die Toten würden auferstehen.“</vt:lpstr>
      <vt:lpstr>„Ein Diener ist nicht grösser als sein Herr. Wenn sie mich verfolgt haben, werden sie auch euch verfolgen.“</vt:lpstr>
      <vt:lpstr>„Sie verboten ihnen streng, die Botschaft von Jesus noch weiter in der Öffentlichkeit zu verbreiten und unter Berufung auf seinen Namen vor dem Volk als Lehrer aufzutreten.“</vt:lpstr>
      <vt:lpstr>„Wir können nicht verschweigen, was wir gesehen und gehört haben!“</vt:lpstr>
      <vt:lpstr>„Sie berichteten den Christen, was die führenden Priester und die Ratsältesten zu ihnen gesagt hatten.“</vt:lpstr>
      <vt:lpstr>Die Reaktion der Versammelten auf das, was sie hörten, war, dass sich alle gemeinsam und einmütig an Gott wandten. Mit lauter Stimme beteten sie: »Du grosser Herrscher! Du bist es, der den Himmel, die Erde und das Meer geschaffen hat, das ganze Universum mit allem, was darin ist.</vt:lpstr>
      <vt:lpstr>Du bist es auch, der durch unseren Vater David, deinen Diener, geredet hat, als dieser, vom Heiligen Geist geleitet, sagte: ›Was soll das Aufbegehren der Nationen? Was bringt es den Völkern, nutzlose Pläne zu schmieden?</vt:lpstr>
      <vt:lpstr>Die Könige dieser Welt haben sich zum Angriff bereitgemacht, und die Machthaber haben sich miteinander verbündet zum Kampf gegen den Herrn und gegen seinen Gesalbten.‹</vt:lpstr>
      <vt:lpstr>Und so ist es tatsächlich gekommen: Hier in dieser Stadt haben sich Herodes und Pontius Pilatus zusammen mit den heidnischen Nationen und den Stämmen Israels gegen deinen heiligen Diener Jesus verbündet, den du gesalbt hast.</vt:lpstr>
      <vt:lpstr>Doch indem sie so vorgingen, ist genau das eingetreten, was du in deiner Macht vorherbestimmt hattest und was nach deinem Plan geschehen sollte.</vt:lpstr>
      <vt:lpstr>Höre nun, Herr, wie sie uns drohen, und hilf uns als deinen Dienern, furchtlos und unerschrocken deine Botschaft zu verkünden.</vt:lpstr>
      <vt:lpstr>Erweise deine Macht, und lass durch den Namen deines heiligen Dieners Jesus Kranke geheilt werden und Wunder und aussergewöhnliche Dinge geschehen!«</vt:lpstr>
      <vt:lpstr>Nachdem sie in dieser Weise gebetet hatten, bebte die Erde an dem Ort, an dem sie versammelt waren. Sie wurden alle mit dem Heiligen Geist erfüllt und verkündeten die Botschaft Gottes weiterhin frei und unerschrocken.</vt:lpstr>
      <vt:lpstr>I. Wir wollen nicht schweigen!</vt:lpstr>
      <vt:lpstr>„Du grosser Herrscher! Du bist es, der den Himmel, die Erde und das Meer geschaffen hat, das ganze Universum mit allem, was darin ist.“</vt:lpstr>
      <vt:lpstr>„Was soll das Aufbegehren der Nationen? Was bringt es den Völkern, nutzlose Pläne zu schmieden?“</vt:lpstr>
      <vt:lpstr>„Die Könige dieser Welt haben sich zum Angriff bereitgemacht, und die Machthaber haben sich miteinander verbündet zum Kampf gegen den Herrn und gegen seinen Gesalbten.“</vt:lpstr>
      <vt:lpstr>„Saul, Saul, warum verfolgst du mich?“</vt:lpstr>
      <vt:lpstr>„Und so ist es tatsächlich gekommen: Hier in dieser Stadt haben sich Herodes und Pontius Pilatus zusammen mit den heidnischen Nationen und den Stämmen Israels gegen deinen heiligen Diener Jesus verbündet, den du gesalbt hast.“</vt:lpstr>
      <vt:lpstr>„Indem sie so vorgingen, ist genau das eingetreten, was du in deiner Macht vorherbestimmt hattest und was nach deinem Plan geschehen sollte.“</vt:lpstr>
      <vt:lpstr>PowerPoint-Präsentation</vt:lpstr>
      <vt:lpstr>„Man wird euch verraten, verfolgen und töten. Um meines Namens willen werdet ihr von allen Völkern gehasst werden.“</vt:lpstr>
      <vt:lpstr>„Höre nun, Herr, wie sie uns drohen, und hilf uns als deinen Dienern, furchtlos und unerschrocken deine Botschaft zu verkünden.“</vt:lpstr>
      <vt:lpstr>„Ich fühlte mich schwach; ich war ängstlich und sehr unsicher, als ich zu euch sprach.“</vt:lpstr>
      <vt:lpstr>„Ich bin als Gottes Gesandter für das Evangelium tätig, und gerade deshalb bin ich zur Zeit im Gefängnis. Betet, dass ich meinen Auftrag erfüllen und diese Botschaft frei und offen weitergeben kann.“</vt:lpstr>
      <vt:lpstr>„Höre, Herr, wie sie uns drohen, und hilf uns, furchtlos und unerschrocken deine Botschaft zu verkünden.“</vt:lpstr>
      <vt:lpstr>„Erweise deine Macht, und lass durch den Namen deines heiligen Dieners Jesus Kranke geheilt werden und Wunder und aussergewöhnliche Dinge geschehen!“</vt:lpstr>
      <vt:lpstr>II. Wir machen trotzdem weiter!</vt:lpstr>
      <vt:lpstr>„Sie wurden alle mit dem Heiligen Geist erfüllt und verkündeten die Botschaft Gottes weiterhin frei und unerschrocken.“</vt:lpstr>
      <vt:lpstr>„Sie verkündeten die Botschaft Gottes weiterhin frei und unerschrocken.“</vt:lpstr>
      <vt:lpstr>„Höre nun, Herr, wie sie uns drohen, und hilf uns als deinen Dienern, furchtlos und unerschrocken deine Botschaft zu verkünden.“</vt:lpstr>
      <vt:lpstr>Schlussgedanke</vt:lpstr>
      <vt:lpstr>„Man wird für gerecht erklärt, wenn man mit dem Herzen glaubt; man wird gerettet, wenn man den Glauben mit dem Mund bekennt.“</vt:lpstr>
      <vt:lpstr>„Jeder, der Jesus vertraut, wird vor dem Verderben bewahrt werden. Ob jemand Jude oder Nichtjude ist, macht dabei keinen Unterschied: Alle haben denselben Herrn, und er lässt alle an seinem Reichtum teilhaben, die ihn im Gebet anrufen.“</vt:lpstr>
      <vt:lpstr>„Gott hat der Welt seine Liebe dadurch gezeigt, dass er seinen einzigen Sohn für sie hergab, damit jeder, der an ihn glaubt, das ewige Leben hat und nicht verloren geht.“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Leben mit der Kraft von oben! - Teil 4/4 - Der Heilige Geist lässt uns mutig werden - Folien</dc:title>
  <dc:creator>Jürg Birnstiel</dc:creator>
  <cp:lastModifiedBy>Me</cp:lastModifiedBy>
  <cp:revision>1015</cp:revision>
  <dcterms:created xsi:type="dcterms:W3CDTF">2013-11-12T15:20:47Z</dcterms:created>
  <dcterms:modified xsi:type="dcterms:W3CDTF">2021-06-25T21:11:06Z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