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1028" r:id="rId2"/>
    <p:sldId id="1029" r:id="rId3"/>
    <p:sldId id="1030" r:id="rId4"/>
    <p:sldId id="1031" r:id="rId5"/>
    <p:sldId id="1032" r:id="rId6"/>
    <p:sldId id="1033" r:id="rId7"/>
    <p:sldId id="1034" r:id="rId8"/>
    <p:sldId id="1035" r:id="rId9"/>
    <p:sldId id="1036" r:id="rId10"/>
    <p:sldId id="896" r:id="rId11"/>
    <p:sldId id="1037" r:id="rId12"/>
    <p:sldId id="1038" r:id="rId13"/>
    <p:sldId id="1039" r:id="rId14"/>
    <p:sldId id="1040" r:id="rId15"/>
    <p:sldId id="962" r:id="rId16"/>
    <p:sldId id="1041" r:id="rId17"/>
    <p:sldId id="1042" r:id="rId18"/>
    <p:sldId id="1043" r:id="rId19"/>
    <p:sldId id="1044" r:id="rId20"/>
    <p:sldId id="1045" r:id="rId21"/>
    <p:sldId id="1046" r:id="rId22"/>
    <p:sldId id="1047" r:id="rId23"/>
    <p:sldId id="1048" r:id="rId24"/>
    <p:sldId id="990" r:id="rId25"/>
    <p:sldId id="1049" r:id="rId26"/>
    <p:sldId id="1050" r:id="rId27"/>
    <p:sldId id="1051" r:id="rId28"/>
    <p:sldId id="1052" r:id="rId29"/>
    <p:sldId id="1053" r:id="rId30"/>
    <p:sldId id="1054" r:id="rId31"/>
    <p:sldId id="259" r:id="rId32"/>
    <p:sldId id="1055" r:id="rId33"/>
    <p:sldId id="1056" r:id="rId34"/>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08" d="100"/>
          <a:sy n="108" d="100"/>
        </p:scale>
        <p:origin x="-672"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0348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31970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4315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5784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8834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7541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7920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744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8830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438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7633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614019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43392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7001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1573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41163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18391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68785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5563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47753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2018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247717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8669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644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0639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012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77532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43681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133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1000" b="-11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764704"/>
            <a:ext cx="11233248"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Der Prozess gegen Gott</a:t>
            </a:r>
          </a:p>
        </p:txBody>
      </p:sp>
      <p:sp>
        <p:nvSpPr>
          <p:cNvPr id="4" name="Rectangle 3"/>
          <p:cNvSpPr txBox="1">
            <a:spLocks noChangeArrowheads="1"/>
          </p:cNvSpPr>
          <p:nvPr/>
        </p:nvSpPr>
        <p:spPr bwMode="auto">
          <a:xfrm>
            <a:off x="5231904" y="3105834"/>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Lukas-Evangelium 23,13-25</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692696"/>
            <a:ext cx="10225136"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Er ist total unschuldig!</a:t>
            </a:r>
          </a:p>
        </p:txBody>
      </p:sp>
    </p:spTree>
    <p:extLst>
      <p:ext uri="{BB962C8B-B14F-4D97-AF65-F5344CB8AC3E}">
        <p14:creationId xmlns:p14="http://schemas.microsoft.com/office/powerpoint/2010/main" val="337966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377264"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„Wir haben festgestellt, dass dieser Mann unser Volk aufwiegelt; er hält die Leute davon ab, dem Kaiser Steuern zu zahlen, und behauptet,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er sei der Christus, ein König!“</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08168" y="296733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a:t>
            </a:r>
          </a:p>
        </p:txBody>
      </p:sp>
    </p:spTree>
    <p:extLst>
      <p:ext uri="{BB962C8B-B14F-4D97-AF65-F5344CB8AC3E}">
        <p14:creationId xmlns:p14="http://schemas.microsoft.com/office/powerpoint/2010/main" val="1178805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84580"/>
            <a:ext cx="10585176"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„Ihr habt diesen Mann vor mich gebracht, weil er angeblich das Volk aufwiegelt. Nun, ich habe ihn in eurem Beisein verhört und habe ihn in keinem der Anklagepunkte, die ihr gegen ihn erhebt,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für schuldig befunden.“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342900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23,14</a:t>
            </a:r>
          </a:p>
        </p:txBody>
      </p:sp>
    </p:spTree>
    <p:extLst>
      <p:ext uri="{BB962C8B-B14F-4D97-AF65-F5344CB8AC3E}">
        <p14:creationId xmlns:p14="http://schemas.microsoft.com/office/powerpoint/2010/main" val="247959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1089232"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„Der Mann hat nichts getan,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womit er den Tod verdient hätte.“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6369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23,15</a:t>
            </a:r>
          </a:p>
        </p:txBody>
      </p:sp>
    </p:spTree>
    <p:extLst>
      <p:ext uri="{BB962C8B-B14F-4D97-AF65-F5344CB8AC3E}">
        <p14:creationId xmlns:p14="http://schemas.microsoft.com/office/powerpoint/2010/main" val="3537913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476672"/>
            <a:ext cx="11809312"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„Es kommt eine Zeit, wo jeder, der euch tötet, meint, Gott damit einen Dienst zu erweisen.“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16,2</a:t>
            </a:r>
          </a:p>
        </p:txBody>
      </p:sp>
    </p:spTree>
    <p:extLst>
      <p:ext uri="{BB962C8B-B14F-4D97-AF65-F5344CB8AC3E}">
        <p14:creationId xmlns:p14="http://schemas.microsoft.com/office/powerpoint/2010/main" val="1916418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20688"/>
            <a:ext cx="100811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Töte den Unschuldigen!</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17438"/>
            <a:ext cx="11089232" cy="923330"/>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„Weg mit ihm! Gib uns Barabbas frei!“</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1328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23,19</a:t>
            </a:r>
          </a:p>
        </p:txBody>
      </p:sp>
    </p:spTree>
    <p:extLst>
      <p:ext uri="{BB962C8B-B14F-4D97-AF65-F5344CB8AC3E}">
        <p14:creationId xmlns:p14="http://schemas.microsoft.com/office/powerpoint/2010/main" val="67209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332656"/>
            <a:ext cx="11809312"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„Barabbas </a:t>
            </a:r>
            <a:r>
              <a:rPr lang="de-DE" altLang="de-DE" sz="4000" dirty="0" err="1">
                <a:solidFill>
                  <a:schemeClr val="tx1"/>
                </a:solidFill>
                <a:effectLst/>
                <a:latin typeface="Source Sans Pro" panose="020B0503030403020204" pitchFamily="34" charset="0"/>
                <a:ea typeface="Source Sans Pro" panose="020B0503030403020204" pitchFamily="34" charset="0"/>
              </a:rPr>
              <a:t>sass</a:t>
            </a:r>
            <a:r>
              <a:rPr lang="de-DE" altLang="de-DE" sz="4000" dirty="0">
                <a:solidFill>
                  <a:schemeClr val="tx1"/>
                </a:solidFill>
                <a:effectLst/>
                <a:latin typeface="Source Sans Pro" panose="020B0503030403020204" pitchFamily="34" charset="0"/>
                <a:ea typeface="Source Sans Pro" panose="020B0503030403020204" pitchFamily="34" charset="0"/>
              </a:rPr>
              <a:t> im Gefängnis, weil er an einem Aufruhr in der Stadt beteiligt gewesen war und einen Mord begangen hatte.“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23,19</a:t>
            </a:r>
          </a:p>
        </p:txBody>
      </p:sp>
    </p:spTree>
    <p:extLst>
      <p:ext uri="{BB962C8B-B14F-4D97-AF65-F5344CB8AC3E}">
        <p14:creationId xmlns:p14="http://schemas.microsoft.com/office/powerpoint/2010/main" val="3651177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12709" y="332656"/>
            <a:ext cx="11089232"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„Ich werde Jesus auspeitschen lassen und dann freigeben.“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13509" y="22048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23,16</a:t>
            </a:r>
          </a:p>
        </p:txBody>
      </p:sp>
    </p:spTree>
    <p:extLst>
      <p:ext uri="{BB962C8B-B14F-4D97-AF65-F5344CB8AC3E}">
        <p14:creationId xmlns:p14="http://schemas.microsoft.com/office/powerpoint/2010/main" val="2998382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548680"/>
            <a:ext cx="11953328" cy="923330"/>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„Lass ihn kreuzigen! Lass ihn kreuzigen!“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2768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23,21</a:t>
            </a:r>
          </a:p>
        </p:txBody>
      </p:sp>
    </p:spTree>
    <p:extLst>
      <p:ext uri="{BB962C8B-B14F-4D97-AF65-F5344CB8AC3E}">
        <p14:creationId xmlns:p14="http://schemas.microsoft.com/office/powerpoint/2010/main" val="21622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1449272" cy="440120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Pilatus rief die führenden Priester, die anderen führenden Männer und das Volk zusammen und erklärte: »Ihr habt diesen Mann vor mich gebracht, weil er angeblich das Volk aufwiegelt. Nun, ich habe ihn in eurem Beisein verhört und habe ihn in keinem der Anklagepunkte, die ihr gegen ihn erhebt,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für schuldig befunden.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23,13-14</a:t>
            </a:r>
          </a:p>
        </p:txBody>
      </p:sp>
    </p:spTree>
    <p:extLst>
      <p:ext uri="{BB962C8B-B14F-4D97-AF65-F5344CB8AC3E}">
        <p14:creationId xmlns:p14="http://schemas.microsoft.com/office/powerpoint/2010/main" val="1116781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297144"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„Was für ein Verbrechen hat er denn begangen? Ich habe nichts an ihm gefunden, wofür er den Tod verdient hätte. Darum werde ich ihn auspeitschen lassen und dann freigeben.“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0689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23,22</a:t>
            </a:r>
          </a:p>
        </p:txBody>
      </p:sp>
    </p:spTree>
    <p:extLst>
      <p:ext uri="{BB962C8B-B14F-4D97-AF65-F5344CB8AC3E}">
        <p14:creationId xmlns:p14="http://schemas.microsoft.com/office/powerpoint/2010/main" val="1359033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5340" y="404664"/>
            <a:ext cx="11881320"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„Wenn du Jesus freilässt, bist du nicht mehr der Freund des Kaisers! Jeder, der sich selbst zum König macht, stellt sich gegen den Kaiser.“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19,12</a:t>
            </a:r>
          </a:p>
        </p:txBody>
      </p:sp>
    </p:spTree>
    <p:extLst>
      <p:ext uri="{BB962C8B-B14F-4D97-AF65-F5344CB8AC3E}">
        <p14:creationId xmlns:p14="http://schemas.microsoft.com/office/powerpoint/2010/main" val="4015967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1089232"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„Mit aller Macht forderten sie,</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Jesus solle gekreuzigt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26369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23,23</a:t>
            </a:r>
          </a:p>
        </p:txBody>
      </p:sp>
    </p:spTree>
    <p:extLst>
      <p:ext uri="{BB962C8B-B14F-4D97-AF65-F5344CB8AC3E}">
        <p14:creationId xmlns:p14="http://schemas.microsoft.com/office/powerpoint/2010/main" val="819481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017224"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t>
            </a:r>
            <a:r>
              <a:rPr lang="de-DE" altLang="de-DE" sz="4000" dirty="0" err="1">
                <a:solidFill>
                  <a:schemeClr val="tx1"/>
                </a:solidFill>
                <a:effectLst/>
                <a:latin typeface="Source Sans Pro" panose="020B0503030403020204" pitchFamily="34" charset="0"/>
                <a:ea typeface="Source Sans Pro" panose="020B0503030403020204" pitchFamily="34" charset="0"/>
              </a:rPr>
              <a:t>Schliess</a:t>
            </a:r>
            <a:r>
              <a:rPr lang="de-DE" altLang="de-DE" sz="4000" dirty="0">
                <a:solidFill>
                  <a:schemeClr val="tx1"/>
                </a:solidFill>
                <a:effectLst/>
                <a:latin typeface="Source Sans Pro" panose="020B0503030403020204" pitchFamily="34" charset="0"/>
                <a:ea typeface="Source Sans Pro" panose="020B0503030403020204" pitchFamily="34" charset="0"/>
              </a:rPr>
              <a:t> dich nicht der Mehrheit an, wenn sie auf der Seite des Unrechts steht. Musst du in einer Gerichtsverhandlung als Zeuge aussagen, so beuge dich nicht einer Mehrheit, die das Recht verdreht.“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0689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Mose 23,2</a:t>
            </a:r>
          </a:p>
        </p:txBody>
      </p:sp>
    </p:spTree>
    <p:extLst>
      <p:ext uri="{BB962C8B-B14F-4D97-AF65-F5344CB8AC3E}">
        <p14:creationId xmlns:p14="http://schemas.microsoft.com/office/powerpoint/2010/main" val="2753276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764704"/>
            <a:ext cx="11377264" cy="830997"/>
          </a:xfrm>
        </p:spPr>
        <p:txBody>
          <a:bodyPr wrap="square">
            <a:spAutoFit/>
          </a:bodyPr>
          <a:lstStyle/>
          <a:p>
            <a:pPr algn="l"/>
            <a:r>
              <a:rPr lang="de-DE" altLang="de-DE" sz="4800" dirty="0">
                <a:solidFill>
                  <a:schemeClr val="tx1"/>
                </a:solidFill>
                <a:effectLst/>
                <a:latin typeface="Source Sans Pro Black" panose="020B0803030403020204" pitchFamily="34" charset="0"/>
                <a:ea typeface="Source Sans Pro Black" panose="020B0803030403020204" pitchFamily="34" charset="0"/>
              </a:rPr>
              <a:t>III. Der Unschuldige für den Schuldigen</a:t>
            </a:r>
          </a:p>
        </p:txBody>
      </p:sp>
    </p:spTree>
    <p:extLst>
      <p:ext uri="{BB962C8B-B14F-4D97-AF65-F5344CB8AC3E}">
        <p14:creationId xmlns:p14="http://schemas.microsoft.com/office/powerpoint/2010/main" val="3615467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64029" y="260648"/>
            <a:ext cx="9289032"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„Es war Pilatus klar geworden, dass die führenden Priester Jesus nur aus Neid an ihn ausgeliefert hatten.“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36160" y="238430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Markus-Evangelium 15,10</a:t>
            </a:r>
          </a:p>
        </p:txBody>
      </p:sp>
    </p:spTree>
    <p:extLst>
      <p:ext uri="{BB962C8B-B14F-4D97-AF65-F5344CB8AC3E}">
        <p14:creationId xmlns:p14="http://schemas.microsoft.com/office/powerpoint/2010/main" val="4029332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1089232"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a:t>
            </a:r>
            <a:r>
              <a:rPr lang="de-DE" altLang="de-DE" dirty="0" err="1">
                <a:solidFill>
                  <a:schemeClr val="tx1"/>
                </a:solidFill>
                <a:effectLst/>
                <a:latin typeface="Source Sans Pro" panose="020B0503030403020204" pitchFamily="34" charset="0"/>
                <a:ea typeface="Source Sans Pro" panose="020B0503030403020204" pitchFamily="34" charset="0"/>
              </a:rPr>
              <a:t>Schliesslich</a:t>
            </a:r>
            <a:r>
              <a:rPr lang="de-DE" altLang="de-DE" dirty="0">
                <a:solidFill>
                  <a:schemeClr val="tx1"/>
                </a:solidFill>
                <a:effectLst/>
                <a:latin typeface="Source Sans Pro" panose="020B0503030403020204" pitchFamily="34" charset="0"/>
                <a:ea typeface="Source Sans Pro" panose="020B0503030403020204" pitchFamily="34" charset="0"/>
              </a:rPr>
              <a:t> beugte sich Pilatus dem Druck der schreienden Menge.“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23,23</a:t>
            </a:r>
          </a:p>
        </p:txBody>
      </p:sp>
    </p:spTree>
    <p:extLst>
      <p:ext uri="{BB962C8B-B14F-4D97-AF65-F5344CB8AC3E}">
        <p14:creationId xmlns:p14="http://schemas.microsoft.com/office/powerpoint/2010/main" val="2971692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88640"/>
            <a:ext cx="11089232"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„Es steht unzweifelhaft fest, und ganz Israel soll es erkennen: Gott hat Jesus zum Herrn und Messias gemacht – den Jesus, den ihr gekreuzigt habt.“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28529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2,36</a:t>
            </a:r>
          </a:p>
        </p:txBody>
      </p:sp>
    </p:spTree>
    <p:extLst>
      <p:ext uri="{BB962C8B-B14F-4D97-AF65-F5344CB8AC3E}">
        <p14:creationId xmlns:p14="http://schemas.microsoft.com/office/powerpoint/2010/main" val="567301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1089232" cy="1938992"/>
          </a:xfrm>
        </p:spPr>
        <p:txBody>
          <a:bodyPr wrap="square">
            <a:spAutoFit/>
          </a:bodyPr>
          <a:lstStyle/>
          <a:p>
            <a:pPr algn="l"/>
            <a:r>
              <a:rPr lang="de-DE" altLang="de-DE" sz="6000" dirty="0">
                <a:solidFill>
                  <a:schemeClr val="tx1"/>
                </a:solidFill>
                <a:effectLst/>
                <a:latin typeface="Source Sans Pro" panose="020B0503030403020204" pitchFamily="34" charset="0"/>
                <a:ea typeface="Source Sans Pro" panose="020B0503030403020204" pitchFamily="34" charset="0"/>
              </a:rPr>
              <a:t>„Pilatus entschied, dass sie ihren Willen haben sollten.“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27164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23,24</a:t>
            </a:r>
          </a:p>
        </p:txBody>
      </p:sp>
    </p:spTree>
    <p:extLst>
      <p:ext uri="{BB962C8B-B14F-4D97-AF65-F5344CB8AC3E}">
        <p14:creationId xmlns:p14="http://schemas.microsoft.com/office/powerpoint/2010/main" val="3677536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9073008"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„Den, der wegen Aufruhr und Mord im Gefängnis </a:t>
            </a:r>
            <a:r>
              <a:rPr lang="de-DE" altLang="de-DE" sz="4400" dirty="0" err="1">
                <a:solidFill>
                  <a:schemeClr val="tx1"/>
                </a:solidFill>
                <a:effectLst/>
                <a:latin typeface="Source Sans Pro" panose="020B0503030403020204" pitchFamily="34" charset="0"/>
                <a:ea typeface="Source Sans Pro" panose="020B0503030403020204" pitchFamily="34" charset="0"/>
              </a:rPr>
              <a:t>sass</a:t>
            </a:r>
            <a:r>
              <a:rPr lang="de-DE" altLang="de-DE" sz="4400" dirty="0">
                <a:solidFill>
                  <a:schemeClr val="tx1"/>
                </a:solidFill>
                <a:effectLst/>
                <a:latin typeface="Source Sans Pro" panose="020B0503030403020204" pitchFamily="34" charset="0"/>
                <a:ea typeface="Source Sans Pro" panose="020B0503030403020204" pitchFamily="34" charset="0"/>
              </a:rPr>
              <a:t>, gab er frei, wie sie es gefordert hatten; Jesus aber opferte er ihrem Willen.“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08168" y="295841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23,25</a:t>
            </a:r>
          </a:p>
        </p:txBody>
      </p:sp>
    </p:spTree>
    <p:extLst>
      <p:ext uri="{BB962C8B-B14F-4D97-AF65-F5344CB8AC3E}">
        <p14:creationId xmlns:p14="http://schemas.microsoft.com/office/powerpoint/2010/main" val="423031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11089232"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Im Übrigen ist auch Herodes zu keinem anderen Schluss gekommen, sonst hätte er ihn nicht zu uns zurückgeschickt. Ihr seht also: Der Mann hat nichts getan, womit er den Tod verdient hätte. Darum werde ich ihn auspeitschen lassen und dann freigeben.«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23,15-16</a:t>
            </a:r>
          </a:p>
        </p:txBody>
      </p:sp>
    </p:spTree>
    <p:extLst>
      <p:ext uri="{BB962C8B-B14F-4D97-AF65-F5344CB8AC3E}">
        <p14:creationId xmlns:p14="http://schemas.microsoft.com/office/powerpoint/2010/main" val="3413463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26383"/>
            <a:ext cx="11665296"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„Den Schuldschein, der uns wegen der nicht befolgten Gesetzesvorschriften belastete, hat er für ungültig erklärt. Er hat ihn ans Kreuz genagelt und damit für immer beseitigt.“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78092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Kolosser-Brief 2,14</a:t>
            </a:r>
          </a:p>
        </p:txBody>
      </p:sp>
    </p:spTree>
    <p:extLst>
      <p:ext uri="{BB962C8B-B14F-4D97-AF65-F5344CB8AC3E}">
        <p14:creationId xmlns:p14="http://schemas.microsoft.com/office/powerpoint/2010/main" val="10802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92696"/>
            <a:ext cx="82809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089232" cy="2308324"/>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„Du Mensch, vergiss nicht, wer du bist!</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Du kannst dir doch nicht herausnehmen, Gott zu kritisieren!“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7243" y="25689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9,20</a:t>
            </a:r>
          </a:p>
        </p:txBody>
      </p:sp>
    </p:spTree>
    <p:extLst>
      <p:ext uri="{BB962C8B-B14F-4D97-AF65-F5344CB8AC3E}">
        <p14:creationId xmlns:p14="http://schemas.microsoft.com/office/powerpoint/2010/main" val="615938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1089232"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„Ihr wisst, um welchen Preis ihr freigekauft worden seid, damit ihr nun nicht mehr ein so sinn– und nutzloses Leben führen müsst, wie ihr es von euren Vorfahren übernommen habt. Nicht mit Silber und Gold seid ihr freigekauft worden – sie verlieren ihren Wert –, sondern mit dem kostbaren Blut eines reinen und fehlerlosen Opferlammes, dem Blut von Christus.“ </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44371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Petrus-Brief 1,18-19</a:t>
            </a:r>
          </a:p>
        </p:txBody>
      </p:sp>
    </p:spTree>
    <p:extLst>
      <p:ext uri="{BB962C8B-B14F-4D97-AF65-F5344CB8AC3E}">
        <p14:creationId xmlns:p14="http://schemas.microsoft.com/office/powerpoint/2010/main" val="247450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05488" y="404664"/>
            <a:ext cx="11089232" cy="132343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(»Er musste ihnen aber zum Fest einen Gefangenen losgeben.« Lk.23,17.) </a:t>
            </a:r>
            <a:r>
              <a:rPr lang="de-DE" altLang="de-DE" sz="2000" dirty="0">
                <a:solidFill>
                  <a:schemeClr val="tx1"/>
                </a:solidFill>
                <a:effectLst/>
                <a:latin typeface="Source Sans Pro" panose="020B0503030403020204" pitchFamily="34" charset="0"/>
                <a:ea typeface="Source Sans Pro" panose="020B0503030403020204" pitchFamily="34" charset="0"/>
              </a:rPr>
              <a:t>(später hinzugefügt)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08168"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23,17</a:t>
            </a:r>
          </a:p>
        </p:txBody>
      </p:sp>
    </p:spTree>
    <p:extLst>
      <p:ext uri="{BB962C8B-B14F-4D97-AF65-F5344CB8AC3E}">
        <p14:creationId xmlns:p14="http://schemas.microsoft.com/office/powerpoint/2010/main" val="229816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305256"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Doch da schrien sie alle im Chor: »Weg mit ihm!</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Gib uns Barabbas frei!« Barabbas </a:t>
            </a:r>
            <a:r>
              <a:rPr lang="de-DE" altLang="de-DE" sz="4000" dirty="0" err="1">
                <a:solidFill>
                  <a:schemeClr val="tx1"/>
                </a:solidFill>
                <a:effectLst/>
                <a:latin typeface="Source Sans Pro" panose="020B0503030403020204" pitchFamily="34" charset="0"/>
                <a:ea typeface="Source Sans Pro" panose="020B0503030403020204" pitchFamily="34" charset="0"/>
              </a:rPr>
              <a:t>sass</a:t>
            </a:r>
            <a:r>
              <a:rPr lang="de-DE" altLang="de-DE" sz="4000" dirty="0">
                <a:solidFill>
                  <a:schemeClr val="tx1"/>
                </a:solidFill>
                <a:effectLst/>
                <a:latin typeface="Source Sans Pro" panose="020B0503030403020204" pitchFamily="34" charset="0"/>
                <a:ea typeface="Source Sans Pro" panose="020B0503030403020204" pitchFamily="34" charset="0"/>
              </a:rPr>
              <a:t> im Gefängnis, weil er an einem Aufruhr in der Stadt beteiligt gewesen war und einen Mord begangen hatte.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19816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23,18-19</a:t>
            </a:r>
          </a:p>
        </p:txBody>
      </p:sp>
    </p:spTree>
    <p:extLst>
      <p:ext uri="{BB962C8B-B14F-4D97-AF65-F5344CB8AC3E}">
        <p14:creationId xmlns:p14="http://schemas.microsoft.com/office/powerpoint/2010/main" val="2767004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37537"/>
            <a:ext cx="11089232"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Pilatus, der Jesus freilassen wollte, versuchte noch einmal, sich bei der Menge Gehör zu verschaffen. Sie aber schrien nur umso lauter: »Lass ihn kreuzigen! Lass ihn kreuzigen!«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35699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23,20-21</a:t>
            </a:r>
          </a:p>
        </p:txBody>
      </p:sp>
    </p:spTree>
    <p:extLst>
      <p:ext uri="{BB962C8B-B14F-4D97-AF65-F5344CB8AC3E}">
        <p14:creationId xmlns:p14="http://schemas.microsoft.com/office/powerpoint/2010/main" val="178194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58901"/>
            <a:ext cx="11089232"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Pilatus machte noch einen dritten Versuch. »Was für ein Verbrechen hat er denn begangen?«, fragte er sie. »Ich habe nichts an ihm gefunden, wofür er den Tod verdient hätte. Darum werde ich ihn auspeitschen lassen und dann freigeben.«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64502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23,22</a:t>
            </a:r>
          </a:p>
        </p:txBody>
      </p:sp>
    </p:spTree>
    <p:extLst>
      <p:ext uri="{BB962C8B-B14F-4D97-AF65-F5344CB8AC3E}">
        <p14:creationId xmlns:p14="http://schemas.microsoft.com/office/powerpoint/2010/main" val="232977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665296"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Doch sie gaben nicht nach. Mit aller Macht forderten sie, Jesus solle gekreuzigt werden. </a:t>
            </a:r>
            <a:r>
              <a:rPr lang="de-DE" altLang="de-DE" sz="4000" dirty="0" err="1">
                <a:solidFill>
                  <a:schemeClr val="tx1"/>
                </a:solidFill>
                <a:effectLst/>
                <a:latin typeface="Source Sans Pro" panose="020B0503030403020204" pitchFamily="34" charset="0"/>
                <a:ea typeface="Source Sans Pro" panose="020B0503030403020204" pitchFamily="34" charset="0"/>
              </a:rPr>
              <a:t>Schliesslich</a:t>
            </a:r>
            <a:r>
              <a:rPr lang="de-DE" altLang="de-DE" sz="4000" dirty="0">
                <a:solidFill>
                  <a:schemeClr val="tx1"/>
                </a:solidFill>
                <a:effectLst/>
                <a:latin typeface="Source Sans Pro" panose="020B0503030403020204" pitchFamily="34" charset="0"/>
                <a:ea typeface="Source Sans Pro" panose="020B0503030403020204" pitchFamily="34" charset="0"/>
              </a:rPr>
              <a:t> beugte sich Pilatus dem Druck der schreienden Menge und entschied, dass sie ihren Willen haben sollten.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80366" y="319816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23,23-24</a:t>
            </a:r>
          </a:p>
        </p:txBody>
      </p:sp>
    </p:spTree>
    <p:extLst>
      <p:ext uri="{BB962C8B-B14F-4D97-AF65-F5344CB8AC3E}">
        <p14:creationId xmlns:p14="http://schemas.microsoft.com/office/powerpoint/2010/main" val="380972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1377264"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Den, der wegen Aufruhr und Mord im Gefängnis </a:t>
            </a:r>
            <a:r>
              <a:rPr lang="de-DE" altLang="de-DE" sz="4000" dirty="0" err="1">
                <a:solidFill>
                  <a:schemeClr val="tx1"/>
                </a:solidFill>
                <a:effectLst/>
                <a:latin typeface="Source Sans Pro" panose="020B0503030403020204" pitchFamily="34" charset="0"/>
                <a:ea typeface="Source Sans Pro" panose="020B0503030403020204" pitchFamily="34" charset="0"/>
              </a:rPr>
              <a:t>sass</a:t>
            </a:r>
            <a:r>
              <a:rPr lang="de-DE" altLang="de-DE" sz="4000" dirty="0">
                <a:solidFill>
                  <a:schemeClr val="tx1"/>
                </a:solidFill>
                <a:effectLst/>
                <a:latin typeface="Source Sans Pro" panose="020B0503030403020204" pitchFamily="34" charset="0"/>
                <a:ea typeface="Source Sans Pro" panose="020B0503030403020204" pitchFamily="34" charset="0"/>
              </a:rPr>
              <a:t>, gab er frei, wie sie es gefordert hatten;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Jesus aber opferte er ihrem Willen.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23,25</a:t>
            </a:r>
          </a:p>
        </p:txBody>
      </p:sp>
    </p:spTree>
    <p:extLst>
      <p:ext uri="{BB962C8B-B14F-4D97-AF65-F5344CB8AC3E}">
        <p14:creationId xmlns:p14="http://schemas.microsoft.com/office/powerpoint/2010/main" val="257865715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858</Words>
  <Application>Microsoft Office PowerPoint</Application>
  <PresentationFormat>Benutzerdefiniert</PresentationFormat>
  <Paragraphs>95</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Der Prozess gegen Gott</vt:lpstr>
      <vt:lpstr>Pilatus rief die führenden Priester, die anderen führenden Männer und das Volk zusammen und erklärte: »Ihr habt diesen Mann vor mich gebracht, weil er angeblich das Volk aufwiegelt. Nun, ich habe ihn in eurem Beisein verhört und habe ihn in keinem der Anklagepunkte, die ihr gegen ihn erhebt, für schuldig befunden.</vt:lpstr>
      <vt:lpstr>Im Übrigen ist auch Herodes zu keinem anderen Schluss gekommen, sonst hätte er ihn nicht zu uns zurückgeschickt. Ihr seht also: Der Mann hat nichts getan, womit er den Tod verdient hätte. Darum werde ich ihn auspeitschen lassen und dann freigeben.«</vt:lpstr>
      <vt:lpstr>(»Er musste ihnen aber zum Fest einen Gefangenen losgeben.« Lk.23,17.) (später hinzugefügt)</vt:lpstr>
      <vt:lpstr>Doch da schrien sie alle im Chor: »Weg mit ihm! Gib uns Barabbas frei!« Barabbas sass im Gefängnis, weil er an einem Aufruhr in der Stadt beteiligt gewesen war und einen Mord begangen hatte.</vt:lpstr>
      <vt:lpstr>Pilatus, der Jesus freilassen wollte, versuchte noch einmal, sich bei der Menge Gehör zu verschaffen. Sie aber schrien nur umso lauter: »Lass ihn kreuzigen! Lass ihn kreuzigen!«</vt:lpstr>
      <vt:lpstr>Pilatus machte noch einen dritten Versuch. »Was für ein Verbrechen hat er denn begangen?«, fragte er sie. »Ich habe nichts an ihm gefunden, wofür er den Tod verdient hätte. Darum werde ich ihn auspeitschen lassen und dann freigeben.«</vt:lpstr>
      <vt:lpstr>Doch sie gaben nicht nach. Mit aller Macht forderten sie, Jesus solle gekreuzigt werden. Schliesslich beugte sich Pilatus dem Druck der schreienden Menge und entschied, dass sie ihren Willen haben sollten.</vt:lpstr>
      <vt:lpstr>Den, der wegen Aufruhr und Mord im Gefängnis sass, gab er frei, wie sie es gefordert hatten; Jesus aber opferte er ihrem Willen.</vt:lpstr>
      <vt:lpstr>I. Er ist total unschuldig!</vt:lpstr>
      <vt:lpstr>„Wir haben festgestellt, dass dieser Mann unser Volk aufwiegelt; er hält die Leute davon ab, dem Kaiser Steuern zu zahlen, und behauptet, er sei der Christus, ein König!“</vt:lpstr>
      <vt:lpstr>„Ihr habt diesen Mann vor mich gebracht, weil er angeblich das Volk aufwiegelt. Nun, ich habe ihn in eurem Beisein verhört und habe ihn in keinem der Anklagepunkte, die ihr gegen ihn erhebt, für schuldig befunden.“</vt:lpstr>
      <vt:lpstr>„Der Mann hat nichts getan, womit er den Tod verdient hätte.“</vt:lpstr>
      <vt:lpstr>„Es kommt eine Zeit, wo jeder, der euch tötet, meint, Gott damit einen Dienst zu erweisen.“</vt:lpstr>
      <vt:lpstr>II. Töte den Unschuldigen!</vt:lpstr>
      <vt:lpstr>„Weg mit ihm! Gib uns Barabbas frei!“</vt:lpstr>
      <vt:lpstr>„Barabbas sass im Gefängnis, weil er an einem Aufruhr in der Stadt beteiligt gewesen war und einen Mord begangen hatte.“</vt:lpstr>
      <vt:lpstr>„Ich werde Jesus auspeitschen lassen und dann freigeben.“</vt:lpstr>
      <vt:lpstr>„Lass ihn kreuzigen! Lass ihn kreuzigen!“</vt:lpstr>
      <vt:lpstr>„Was für ein Verbrechen hat er denn begangen? Ich habe nichts an ihm gefunden, wofür er den Tod verdient hätte. Darum werde ich ihn auspeitschen lassen und dann freigeben.“</vt:lpstr>
      <vt:lpstr>„Wenn du Jesus freilässt, bist du nicht mehr der Freund des Kaisers! Jeder, der sich selbst zum König macht, stellt sich gegen den Kaiser.“</vt:lpstr>
      <vt:lpstr>„Mit aller Macht forderten sie, Jesus solle gekreuzigt werden.“</vt:lpstr>
      <vt:lpstr>„Schliess dich nicht der Mehrheit an, wenn sie auf der Seite des Unrechts steht. Musst du in einer Gerichtsverhandlung als Zeuge aussagen, so beuge dich nicht einer Mehrheit, die das Recht verdreht.“</vt:lpstr>
      <vt:lpstr>III. Der Unschuldige für den Schuldigen</vt:lpstr>
      <vt:lpstr>„Es war Pilatus klar geworden, dass die führenden Priester Jesus nur aus Neid an ihn ausgeliefert hatten.“</vt:lpstr>
      <vt:lpstr>„Schliesslich beugte sich Pilatus dem Druck der schreienden Menge.“</vt:lpstr>
      <vt:lpstr>„Es steht unzweifelhaft fest, und ganz Israel soll es erkennen: Gott hat Jesus zum Herrn und Messias gemacht – den Jesus, den ihr gekreuzigt habt.“</vt:lpstr>
      <vt:lpstr>„Pilatus entschied, dass sie ihren Willen haben sollten.“</vt:lpstr>
      <vt:lpstr>„Den, der wegen Aufruhr und Mord im Gefängnis sass, gab er frei, wie sie es gefordert hatten; Jesus aber opferte er ihrem Willen.“</vt:lpstr>
      <vt:lpstr>„Den Schuldschein, der uns wegen der nicht befolgten Gesetzesvorschriften belastete, hat er für ungültig erklärt. Er hat ihn ans Kreuz genagelt und damit für immer beseitigt.“</vt:lpstr>
      <vt:lpstr>Schlussgedanke</vt:lpstr>
      <vt:lpstr>„Du Mensch, vergiss nicht, wer du bist! Du kannst dir doch nicht herausnehmen, Gott zu kritisieren!“</vt:lpstr>
      <vt:lpstr>„Ihr wisst, um welchen Preis ihr freigekauft worden seid, damit ihr nun nicht mehr ein so sinn– und nutzloses Leben führen müsst, wie ihr es von euren Vorfahren übernommen habt. Nicht mit Silber und Gold seid ihr freigekauft worden – sie verlieren ihren Wert –, sondern mit dem kostbaren Blut eines reinen und fehlerlosen Opferlammes, dem Blut von Christus.“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Prozess gegen Gott - Folien</dc:title>
  <dc:creator>Jürg Birnstiel</dc:creator>
  <cp:lastModifiedBy>Me</cp:lastModifiedBy>
  <cp:revision>767</cp:revision>
  <dcterms:created xsi:type="dcterms:W3CDTF">2013-11-12T15:20:47Z</dcterms:created>
  <dcterms:modified xsi:type="dcterms:W3CDTF">2022-11-14T17:55:11Z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