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0"/>
  </p:notesMasterIdLst>
  <p:handoutMasterIdLst>
    <p:handoutMasterId r:id="rId31"/>
  </p:handoutMasterIdLst>
  <p:sldIdLst>
    <p:sldId id="735" r:id="rId2"/>
    <p:sldId id="837" r:id="rId3"/>
    <p:sldId id="838" r:id="rId4"/>
    <p:sldId id="839" r:id="rId5"/>
    <p:sldId id="258" r:id="rId6"/>
    <p:sldId id="804" r:id="rId7"/>
    <p:sldId id="840" r:id="rId8"/>
    <p:sldId id="841" r:id="rId9"/>
    <p:sldId id="842" r:id="rId10"/>
    <p:sldId id="843" r:id="rId11"/>
    <p:sldId id="844" r:id="rId12"/>
    <p:sldId id="845" r:id="rId13"/>
    <p:sldId id="846" r:id="rId14"/>
    <p:sldId id="847" r:id="rId15"/>
    <p:sldId id="848" r:id="rId16"/>
    <p:sldId id="849" r:id="rId17"/>
    <p:sldId id="850" r:id="rId18"/>
    <p:sldId id="314" r:id="rId19"/>
    <p:sldId id="802" r:id="rId20"/>
    <p:sldId id="851" r:id="rId21"/>
    <p:sldId id="852" r:id="rId22"/>
    <p:sldId id="853" r:id="rId23"/>
    <p:sldId id="855" r:id="rId24"/>
    <p:sldId id="856" r:id="rId25"/>
    <p:sldId id="854" r:id="rId26"/>
    <p:sldId id="259" r:id="rId27"/>
    <p:sldId id="820" r:id="rId28"/>
    <p:sldId id="857" r:id="rId2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15616" y="716796"/>
            <a:ext cx="7840960" cy="1107996"/>
          </a:xfrm>
        </p:spPr>
        <p:txBody>
          <a:bodyPr wrap="square">
            <a:spAutoFit/>
          </a:bodyPr>
          <a:lstStyle/>
          <a:p>
            <a:pPr algn="r"/>
            <a:r>
              <a:rPr lang="de-DE" altLang="de-DE" sz="6600" dirty="0" smtClean="0">
                <a:solidFill>
                  <a:schemeClr val="tx1"/>
                </a:solidFill>
                <a:effectLst/>
                <a:latin typeface="Univers LT Std 47 Cn Lt" pitchFamily="34" charset="0"/>
              </a:rPr>
              <a:t>Mir ist alles erlaubt!?</a:t>
            </a:r>
            <a:endParaRPr lang="de-DE" altLang="de-DE" sz="66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6093296"/>
            <a:ext cx="6336704" cy="461665"/>
          </a:xfrm>
        </p:spPr>
        <p:txBody>
          <a:bodyPr wrap="square">
            <a:spAutoFit/>
          </a:bodyPr>
          <a:lstStyle/>
          <a:p>
            <a:pPr algn="r"/>
            <a:r>
              <a:rPr lang="de-DE" altLang="de-DE" sz="2400" dirty="0" smtClean="0">
                <a:effectLst/>
                <a:latin typeface="Univers LT Std 47 Cn Lt" pitchFamily="34" charset="0"/>
              </a:rPr>
              <a:t>Reihe: Was wir über Sünde wissen müssen (7/7)</a:t>
            </a:r>
            <a:endParaRPr lang="de-DE" altLang="de-DE" sz="240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55576" y="116632"/>
            <a:ext cx="8352928" cy="2554545"/>
          </a:xfrm>
        </p:spPr>
        <p:txBody>
          <a:bodyPr wrap="square">
            <a:spAutoFit/>
          </a:bodyPr>
          <a:lstStyle/>
          <a:p>
            <a:pPr algn="l"/>
            <a:r>
              <a:rPr lang="de-CH" altLang="de-DE" sz="4000" dirty="0">
                <a:solidFill>
                  <a:schemeClr val="tx1"/>
                </a:solidFill>
                <a:effectLst/>
                <a:latin typeface="Univers LT Std 47 Cn Lt" pitchFamily="34" charset="0"/>
              </a:rPr>
              <a:t>„Genauso unaufrichtig verhielten sich in der Folge die anderen jüdischen Geschwister. Sogar Barnabas liess sich dazu hinreissen, dieses heuchlerische Spiel mitzumachen.“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94800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487580" y="34746"/>
            <a:ext cx="6620924" cy="3970318"/>
          </a:xfrm>
        </p:spPr>
        <p:txBody>
          <a:bodyPr wrap="square">
            <a:spAutoFit/>
          </a:bodyPr>
          <a:lstStyle/>
          <a:p>
            <a:pPr algn="l"/>
            <a:r>
              <a:rPr lang="de-CH" altLang="de-DE" sz="3600" dirty="0">
                <a:solidFill>
                  <a:schemeClr val="tx1"/>
                </a:solidFill>
                <a:effectLst/>
                <a:latin typeface="Univers LT Std 47 Cn Lt" pitchFamily="34" charset="0"/>
              </a:rPr>
              <a:t>„Du selbst nimmst dir – obwohl du ein Jude bist – die Freiheit, dich über die jüdische Lebensweise hinwegzusetzen und wie ein Nichtjude zu leben. Wieso zwingst du dann die Nichtjuden, sich der jüdischen Lebensweise anzupassen?“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48505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4,10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03604" y="188640"/>
            <a:ext cx="6332892" cy="2308324"/>
          </a:xfrm>
        </p:spPr>
        <p:txBody>
          <a:bodyPr wrap="square">
            <a:spAutoFit/>
          </a:bodyPr>
          <a:lstStyle/>
          <a:p>
            <a:pPr algn="l"/>
            <a:r>
              <a:rPr lang="de-CH" altLang="de-DE" sz="3600" dirty="0">
                <a:solidFill>
                  <a:schemeClr val="tx1"/>
                </a:solidFill>
                <a:effectLst/>
                <a:latin typeface="Univers LT Std 47 Cn Lt" pitchFamily="34" charset="0"/>
              </a:rPr>
              <a:t>„Ihr seid ängstlich darauf bedacht, bestimmte Tage heilig zu halten und die monatlichen und jährlichen Feste zu feiern.“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95339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4,11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339752" y="188640"/>
            <a:ext cx="6696744" cy="1754326"/>
          </a:xfrm>
        </p:spPr>
        <p:txBody>
          <a:bodyPr wrap="square">
            <a:spAutoFit/>
          </a:bodyPr>
          <a:lstStyle/>
          <a:p>
            <a:pPr algn="l"/>
            <a:r>
              <a:rPr lang="de-CH" altLang="de-DE" sz="3600" dirty="0">
                <a:solidFill>
                  <a:schemeClr val="tx1"/>
                </a:solidFill>
                <a:effectLst/>
                <a:latin typeface="Univers LT Std 47 Cn Lt" pitchFamily="34" charset="0"/>
              </a:rPr>
              <a:t>„Ich bin in Sorge wegen euch! Sollte es etwa umsonst gewesen sein, dass ich mich euretwegen abgemüht habe?“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40828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5,1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112564"/>
            <a:ext cx="6408712" cy="2308324"/>
          </a:xfrm>
        </p:spPr>
        <p:txBody>
          <a:bodyPr wrap="square">
            <a:spAutoFit/>
          </a:bodyPr>
          <a:lstStyle/>
          <a:p>
            <a:pPr algn="l"/>
            <a:r>
              <a:rPr lang="de-CH" altLang="de-DE" sz="3600" dirty="0">
                <a:solidFill>
                  <a:schemeClr val="tx1"/>
                </a:solidFill>
                <a:effectLst/>
                <a:latin typeface="Univers LT Std 47 Cn Lt" pitchFamily="34" charset="0"/>
              </a:rPr>
              <a:t>„Zur Freiheit hat Christus uns befreit! Bleibt daher standhaft und lasst euch nicht wieder unter das Joch der Sklaverei zwingen!“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96088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10,4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162506"/>
            <a:ext cx="6408712" cy="1754326"/>
          </a:xfrm>
        </p:spPr>
        <p:txBody>
          <a:bodyPr wrap="square">
            <a:spAutoFit/>
          </a:bodyPr>
          <a:lstStyle/>
          <a:p>
            <a:pPr algn="l"/>
            <a:r>
              <a:rPr lang="de-CH" altLang="de-DE" sz="3600" dirty="0">
                <a:solidFill>
                  <a:schemeClr val="tx1"/>
                </a:solidFill>
                <a:effectLst/>
                <a:latin typeface="Univers LT Std 47 Cn Lt" pitchFamily="34" charset="0"/>
              </a:rPr>
              <a:t>„Mit Christus ist das Ziel erreicht, um das es im Gesetz geht: Jeder, der an ihn glaubt, wird für gerecht erklärt.“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4502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1.Timotheus-Brief 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75656" y="188640"/>
            <a:ext cx="7560840" cy="3416320"/>
          </a:xfrm>
        </p:spPr>
        <p:txBody>
          <a:bodyPr wrap="square">
            <a:spAutoFit/>
          </a:bodyPr>
          <a:lstStyle/>
          <a:p>
            <a:pPr algn="l"/>
            <a:r>
              <a:rPr lang="de-CH" altLang="de-DE" sz="3600" dirty="0">
                <a:solidFill>
                  <a:schemeClr val="tx1"/>
                </a:solidFill>
                <a:effectLst/>
                <a:latin typeface="Univers LT Std 47 Cn Lt" pitchFamily="34" charset="0"/>
              </a:rPr>
              <a:t>„Diese Leute verbieten das Heiraten und fordern den Verzicht auf bestimmte Speisen – auf Speisen, die doch von Gott geschaffen wurden, sodass die, die an ihn </a:t>
            </a:r>
            <a:r>
              <a:rPr lang="de-CH" altLang="de-DE" sz="3600" dirty="0" smtClean="0">
                <a:solidFill>
                  <a:schemeClr val="tx1"/>
                </a:solidFill>
                <a:effectLst/>
                <a:latin typeface="Univers LT Std 47 Cn Lt" pitchFamily="34" charset="0"/>
              </a:rPr>
              <a:t>glauben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die Wahrheit erkannt haben, sie mit Dankbarkeit geniessen können.“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58822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27784" y="116632"/>
            <a:ext cx="6408712" cy="3416320"/>
          </a:xfrm>
        </p:spPr>
        <p:txBody>
          <a:bodyPr wrap="square">
            <a:spAutoFit/>
          </a:bodyPr>
          <a:lstStyle/>
          <a:p>
            <a:pPr algn="l"/>
            <a:r>
              <a:rPr lang="de-CH" altLang="de-DE" sz="3600" dirty="0">
                <a:solidFill>
                  <a:schemeClr val="tx1"/>
                </a:solidFill>
                <a:effectLst/>
                <a:latin typeface="Univers LT Std 47 Cn Lt" pitchFamily="34" charset="0"/>
              </a:rPr>
              <a:t>„Wenn jemand mit Jesus Christus verbunden ist, spielt es keine </a:t>
            </a:r>
            <a:r>
              <a:rPr lang="de-CH" altLang="de-DE" sz="3600" dirty="0" smtClean="0">
                <a:solidFill>
                  <a:schemeClr val="tx1"/>
                </a:solidFill>
                <a:effectLst/>
                <a:latin typeface="Univers LT Std 47 Cn Lt" pitchFamily="34" charset="0"/>
              </a:rPr>
              <a:t>Rolle,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ob </a:t>
            </a:r>
            <a:r>
              <a:rPr lang="de-CH" altLang="de-DE" sz="3600" dirty="0">
                <a:solidFill>
                  <a:schemeClr val="tx1"/>
                </a:solidFill>
                <a:effectLst/>
                <a:latin typeface="Univers LT Std 47 Cn Lt" pitchFamily="34" charset="0"/>
              </a:rPr>
              <a:t>er beschnitten oder </a:t>
            </a:r>
            <a:r>
              <a:rPr lang="de-CH" altLang="de-DE" sz="3600" dirty="0" err="1">
                <a:solidFill>
                  <a:schemeClr val="tx1"/>
                </a:solidFill>
                <a:effectLst/>
                <a:latin typeface="Univers LT Std 47 Cn Lt" pitchFamily="34" charset="0"/>
              </a:rPr>
              <a:t>unbeschnitten</a:t>
            </a:r>
            <a:r>
              <a:rPr lang="de-CH" altLang="de-DE" sz="3600" dirty="0">
                <a:solidFill>
                  <a:schemeClr val="tx1"/>
                </a:solidFill>
                <a:effectLst/>
                <a:latin typeface="Univers LT Std 47 Cn Lt" pitchFamily="34" charset="0"/>
              </a:rPr>
              <a:t> ist. Das einzige, was zählt, ist der Glaube – ein Glaube, der sich durch tatkräftige Liebe als echt erweist.“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66761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Frei für ein erfülltes Leben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5,13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131840" y="116632"/>
            <a:ext cx="5881598" cy="3416320"/>
          </a:xfrm>
        </p:spPr>
        <p:txBody>
          <a:bodyPr wrap="square">
            <a:spAutoFit/>
          </a:bodyPr>
          <a:lstStyle/>
          <a:p>
            <a:pPr algn="l"/>
            <a:r>
              <a:rPr lang="de-CH" altLang="de-DE" sz="3600" dirty="0">
                <a:solidFill>
                  <a:schemeClr val="tx1"/>
                </a:solidFill>
                <a:effectLst/>
                <a:latin typeface="Univers LT Std 47 Cn Lt" pitchFamily="34" charset="0"/>
              </a:rPr>
              <a:t>„Geschwister, ihr seid zur Freiheit berufen! Doch gebraucht eure Freiheit nicht als Vorwand, </a:t>
            </a:r>
            <a:r>
              <a:rPr lang="de-CH" altLang="de-DE" sz="3600" dirty="0" smtClean="0">
                <a:solidFill>
                  <a:schemeClr val="tx1"/>
                </a:solidFill>
                <a:effectLst/>
                <a:latin typeface="Univers LT Std 47 Cn Lt" pitchFamily="34" charset="0"/>
              </a:rPr>
              <a:t>um die </a:t>
            </a:r>
            <a:r>
              <a:rPr lang="de-CH" altLang="de-DE" sz="3600" dirty="0">
                <a:solidFill>
                  <a:schemeClr val="tx1"/>
                </a:solidFill>
                <a:effectLst/>
                <a:latin typeface="Univers LT Std 47 Cn Lt" pitchFamily="34" charset="0"/>
              </a:rPr>
              <a:t>Wünsche eurer selbstsüchtigen Natur zu befriedigen, sondern dient einander in Liebe.“</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16061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5,13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79712" y="692696"/>
            <a:ext cx="7056784" cy="830997"/>
          </a:xfrm>
        </p:spPr>
        <p:txBody>
          <a:bodyPr wrap="square">
            <a:spAutoFit/>
          </a:bodyPr>
          <a:lstStyle/>
          <a:p>
            <a:pPr algn="l"/>
            <a:r>
              <a:rPr lang="de-CH" altLang="de-DE" sz="4800" dirty="0">
                <a:solidFill>
                  <a:schemeClr val="tx1"/>
                </a:solidFill>
                <a:effectLst/>
                <a:latin typeface="Univers LT Std 47 Cn Lt" pitchFamily="34" charset="0"/>
              </a:rPr>
              <a:t>„Ihr seid zur Freiheit berufen!“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81420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1.Petrus-Brief 2,16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131840" y="116632"/>
            <a:ext cx="5881598" cy="3416320"/>
          </a:xfrm>
        </p:spPr>
        <p:txBody>
          <a:bodyPr wrap="square">
            <a:spAutoFit/>
          </a:bodyPr>
          <a:lstStyle/>
          <a:p>
            <a:pPr algn="l"/>
            <a:r>
              <a:rPr lang="de-CH" altLang="de-DE" sz="3600" dirty="0">
                <a:solidFill>
                  <a:schemeClr val="tx1"/>
                </a:solidFill>
                <a:effectLst/>
                <a:latin typeface="Univers LT Std 47 Cn Lt" pitchFamily="34" charset="0"/>
              </a:rPr>
              <a:t>„Ihr seid freie Menschen. Doch missbraucht eure Freiheit nicht als Deckmantel für Böses, sondern zeigt durch die Art und Weise, wie ihr mit eurer Freiheit umgeht, dass ihr Diener Gottes seid.“</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968447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10,23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131840" y="188640"/>
            <a:ext cx="5881598" cy="2308324"/>
          </a:xfrm>
        </p:spPr>
        <p:txBody>
          <a:bodyPr wrap="square">
            <a:spAutoFit/>
          </a:bodyPr>
          <a:lstStyle/>
          <a:p>
            <a:pPr algn="l"/>
            <a:r>
              <a:rPr lang="de-CH" altLang="de-DE" sz="3600" dirty="0">
                <a:solidFill>
                  <a:schemeClr val="tx1"/>
                </a:solidFill>
                <a:effectLst/>
                <a:latin typeface="Univers LT Std 47 Cn Lt" pitchFamily="34" charset="0"/>
              </a:rPr>
              <a:t>„Alles ist erlaubt, aber nicht alles ist deshalb auch hilfreich. – Alles ist erlaubt!« Aber nicht alles dient der Gemeinde.“</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57619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1.Timotheus-Brief 4,8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03848" y="106754"/>
            <a:ext cx="5881598" cy="3970318"/>
          </a:xfrm>
        </p:spPr>
        <p:txBody>
          <a:bodyPr wrap="square">
            <a:spAutoFit/>
          </a:bodyPr>
          <a:lstStyle/>
          <a:p>
            <a:pPr algn="l"/>
            <a:r>
              <a:rPr lang="de-CH" altLang="de-DE" sz="3600" dirty="0">
                <a:solidFill>
                  <a:schemeClr val="tx1"/>
                </a:solidFill>
                <a:effectLst/>
                <a:latin typeface="Univers LT Std 47 Cn Lt" pitchFamily="34" charset="0"/>
              </a:rPr>
              <a:t>„Den Körper zu trainieren bringt nur wenig Nutzen, aber sich in der Ehrfurcht vor Gott zu üben ist in jeder Hinsicht nützlich, weil dem, der Gott ehrt, wahres Leben versprochen ist – sowohl in dieser Welt als auch in der zukünftigen.“</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461720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6,12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03848" y="332656"/>
            <a:ext cx="5616624" cy="2308324"/>
          </a:xfrm>
        </p:spPr>
        <p:txBody>
          <a:bodyPr wrap="square">
            <a:spAutoFit/>
          </a:bodyPr>
          <a:lstStyle/>
          <a:p>
            <a:pPr algn="l"/>
            <a:r>
              <a:rPr lang="de-CH" altLang="de-DE" sz="3600" dirty="0">
                <a:solidFill>
                  <a:schemeClr val="tx1"/>
                </a:solidFill>
                <a:effectLst/>
                <a:latin typeface="Univers LT Std 47 Cn Lt" pitchFamily="34" charset="0"/>
              </a:rPr>
              <a:t>„Alles ist mir erlaubt, aber nicht alles dient zum Guten. Alles ist mir erlaubt, aber es soll mich nichts gefangen nehmen.“</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535140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Philipper-Brief 3,13-14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03648" y="116632"/>
            <a:ext cx="7632848" cy="3970318"/>
          </a:xfrm>
        </p:spPr>
        <p:txBody>
          <a:bodyPr wrap="square">
            <a:spAutoFit/>
          </a:bodyPr>
          <a:lstStyle/>
          <a:p>
            <a:pPr algn="l"/>
            <a:r>
              <a:rPr lang="de-CH" altLang="de-DE" sz="3600" dirty="0">
                <a:solidFill>
                  <a:schemeClr val="tx1"/>
                </a:solidFill>
                <a:effectLst/>
                <a:latin typeface="Univers LT Std 47 Cn Lt" pitchFamily="34" charset="0"/>
              </a:rPr>
              <a:t>„Ich lasse das, was hinter mir liegt, bewusst zurück, konzentriere mich völlig auf das, was vor mir liegt, und laufe mit ganzer Kraft dem Ziel entgegen, um den Siegespreis zu bekommen – den Preis, der in der Teilhabe an der himmlischen Welt besteht, zu der uns Gott durch Jesus Christus berufen hat.“</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825998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10,31-32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11560" y="116632"/>
            <a:ext cx="8424936" cy="2862322"/>
          </a:xfrm>
        </p:spPr>
        <p:txBody>
          <a:bodyPr wrap="square">
            <a:spAutoFit/>
          </a:bodyPr>
          <a:lstStyle/>
          <a:p>
            <a:pPr algn="l"/>
            <a:r>
              <a:rPr lang="de-CH" altLang="de-DE" sz="3600" dirty="0">
                <a:solidFill>
                  <a:schemeClr val="tx1"/>
                </a:solidFill>
                <a:effectLst/>
                <a:latin typeface="Univers LT Std 47 Cn Lt" pitchFamily="34" charset="0"/>
              </a:rPr>
              <a:t>„Was immer ihr tut, ob ihr esst oder trinkt oder was es auch sei – verhaltet euch so, dass Gott dadurch geehrt wird und dass ihr für niemand ein Glaubenshindernis seid, weder für Juden noch für Nichtjuden, noch für die Gemeinde Gottes.“</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605164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88640"/>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Prediger 11,9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99792" y="116632"/>
            <a:ext cx="6264696" cy="2554545"/>
          </a:xfrm>
        </p:spPr>
        <p:txBody>
          <a:bodyPr wrap="square">
            <a:spAutoFit/>
          </a:bodyPr>
          <a:lstStyle/>
          <a:p>
            <a:pPr algn="l"/>
            <a:r>
              <a:rPr lang="de-CH" altLang="de-DE" sz="3200" dirty="0">
                <a:solidFill>
                  <a:schemeClr val="tx1"/>
                </a:solidFill>
                <a:effectLst/>
                <a:latin typeface="Univers LT Std 47 Cn Lt" pitchFamily="34" charset="0"/>
              </a:rPr>
              <a:t>„Freu dich, junger Mensch! Sei glücklich, solange du noch jung bist! Tu, was dir Spass macht, wozu deine Augen dich locken! Aber vergiss nicht, dass Gott für alles von dir Rechenschaft fordern wird.“</a:t>
            </a:r>
            <a:endParaRPr lang="de-DE" altLang="de-DE" sz="32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628154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5,25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987824" y="44624"/>
            <a:ext cx="6048672" cy="3170099"/>
          </a:xfrm>
        </p:spPr>
        <p:txBody>
          <a:bodyPr wrap="square">
            <a:spAutoFit/>
          </a:bodyPr>
          <a:lstStyle/>
          <a:p>
            <a:pPr algn="l"/>
            <a:r>
              <a:rPr lang="de-CH" altLang="de-DE" sz="4000" dirty="0">
                <a:solidFill>
                  <a:schemeClr val="tx1"/>
                </a:solidFill>
                <a:effectLst/>
                <a:latin typeface="Univers LT Std 47 Cn Lt" pitchFamily="34" charset="0"/>
              </a:rPr>
              <a:t>„Da wir also durch Gottes Geist ein neues Leben haben, wollen wir uns jetzt auch auf Schritt und Tritt von diesem Geist bestimmen lassen.“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483306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1.Petrus-Brief 2,16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79712" y="692696"/>
            <a:ext cx="7056784" cy="830997"/>
          </a:xfrm>
        </p:spPr>
        <p:txBody>
          <a:bodyPr wrap="square">
            <a:spAutoFit/>
          </a:bodyPr>
          <a:lstStyle/>
          <a:p>
            <a:pPr algn="r"/>
            <a:r>
              <a:rPr lang="de-CH" altLang="de-DE" sz="4800" dirty="0">
                <a:solidFill>
                  <a:schemeClr val="tx1"/>
                </a:solidFill>
                <a:effectLst/>
                <a:latin typeface="Univers LT Std 47 Cn Lt" pitchFamily="34" charset="0"/>
              </a:rPr>
              <a:t>„Ihr seid freie Menschen.“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59216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10,23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79712" y="692696"/>
            <a:ext cx="7056784" cy="830997"/>
          </a:xfrm>
        </p:spPr>
        <p:txBody>
          <a:bodyPr wrap="square">
            <a:spAutoFit/>
          </a:bodyPr>
          <a:lstStyle/>
          <a:p>
            <a:pPr algn="r"/>
            <a:r>
              <a:rPr lang="de-CH" altLang="de-DE" sz="4800" dirty="0">
                <a:solidFill>
                  <a:schemeClr val="tx1"/>
                </a:solidFill>
                <a:effectLst/>
                <a:latin typeface="Univers LT Std 47 Cn Lt" pitchFamily="34" charset="0"/>
              </a:rPr>
              <a:t>„Alles ist erlaubt!“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68483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63434"/>
            <a:ext cx="8568952" cy="861774"/>
          </a:xfrm>
        </p:spPr>
        <p:txBody>
          <a:bodyPr wrap="square">
            <a:spAutoFit/>
          </a:bodyPr>
          <a:lstStyle/>
          <a:p>
            <a:pPr algn="l"/>
            <a:r>
              <a:rPr lang="de-DE" altLang="de-DE" sz="5000" dirty="0" smtClean="0">
                <a:solidFill>
                  <a:schemeClr val="tx1"/>
                </a:solidFill>
                <a:effectLst/>
                <a:latin typeface="Univers LT Std 47 Cn Lt" pitchFamily="34" charset="0"/>
              </a:rPr>
              <a:t>I. Frei von zwingenden Vorschriften</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3,28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483768" y="116632"/>
            <a:ext cx="6552728" cy="3170099"/>
          </a:xfrm>
        </p:spPr>
        <p:txBody>
          <a:bodyPr wrap="square">
            <a:spAutoFit/>
          </a:bodyPr>
          <a:lstStyle/>
          <a:p>
            <a:pPr algn="l"/>
            <a:r>
              <a:rPr lang="de-CH" altLang="de-DE" sz="4000" dirty="0">
                <a:solidFill>
                  <a:schemeClr val="tx1"/>
                </a:solidFill>
                <a:effectLst/>
                <a:latin typeface="Univers LT Std 47 Cn Lt" pitchFamily="34" charset="0"/>
              </a:rPr>
              <a:t>„Wir gehen davon aus, dass man aufgrund des Glaubens für gerecht erklärt wird, und zwar unabhängig von Leistungen, wie das Gesetz sie fordert.“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6819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1.Timotheus-Brief 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843808" y="116632"/>
            <a:ext cx="6192688" cy="3170099"/>
          </a:xfrm>
        </p:spPr>
        <p:txBody>
          <a:bodyPr wrap="square">
            <a:spAutoFit/>
          </a:bodyPr>
          <a:lstStyle/>
          <a:p>
            <a:pPr algn="l"/>
            <a:r>
              <a:rPr lang="de-CH" altLang="de-DE" sz="4000" dirty="0">
                <a:solidFill>
                  <a:schemeClr val="tx1"/>
                </a:solidFill>
                <a:effectLst/>
                <a:latin typeface="Univers LT Std 47 Cn Lt" pitchFamily="34" charset="0"/>
              </a:rPr>
              <a:t>„Alles, was Gott geschaffen hat, ist gut. Wie sollte es da verkehrt sein, etwas zu essen, was wir mit einem Dankgebet von ihm entgegennehmen?“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00663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843808" y="75396"/>
            <a:ext cx="6192688" cy="3785652"/>
          </a:xfrm>
        </p:spPr>
        <p:txBody>
          <a:bodyPr wrap="square">
            <a:spAutoFit/>
          </a:bodyPr>
          <a:lstStyle/>
          <a:p>
            <a:pPr algn="l"/>
            <a:r>
              <a:rPr lang="de-CH" altLang="de-DE" sz="4000" dirty="0">
                <a:solidFill>
                  <a:schemeClr val="tx1"/>
                </a:solidFill>
                <a:effectLst/>
                <a:latin typeface="Univers LT Std 47 Cn Lt" pitchFamily="34" charset="0"/>
              </a:rPr>
              <a:t>„Als Petrus nach Antiochia kam, sah ich mich gezwungen, ihn vor der ganzen Gemeinde zur Rede zu stellen; denn so, wie er sich dort verhielt, sprach er sich selbst das Urteil.“</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50233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Galater-Brief 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67544" y="44624"/>
            <a:ext cx="8568952" cy="3970318"/>
          </a:xfrm>
        </p:spPr>
        <p:txBody>
          <a:bodyPr wrap="square">
            <a:spAutoFit/>
          </a:bodyPr>
          <a:lstStyle/>
          <a:p>
            <a:pPr algn="l"/>
            <a:r>
              <a:rPr lang="de-CH" altLang="de-DE" sz="3600" dirty="0">
                <a:solidFill>
                  <a:schemeClr val="tx1"/>
                </a:solidFill>
                <a:effectLst/>
                <a:latin typeface="Univers LT Std 47 Cn Lt" pitchFamily="34" charset="0"/>
              </a:rPr>
              <a:t>„Zunächst hatte Petrus zusammen mit den nichtjüdischen Geschwistern an den gemeinsamen Mahlzeiten teilgenommen. Als dann aber einige Leute aus dem Kreis um Jakobus kamen, zog sich Petrus aus Angst vor den Verfechtern der Beschneidung zurück und sonderte </a:t>
            </a:r>
            <a:r>
              <a:rPr lang="de-CH" altLang="de-DE" sz="3600" dirty="0" smtClean="0">
                <a:solidFill>
                  <a:schemeClr val="tx1"/>
                </a:solidFill>
                <a:effectLst/>
                <a:latin typeface="Univers LT Std 47 Cn Lt" pitchFamily="34" charset="0"/>
              </a:rPr>
              <a:t>sich</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von </a:t>
            </a:r>
            <a:r>
              <a:rPr lang="de-CH" altLang="de-DE" sz="3600" dirty="0">
                <a:solidFill>
                  <a:schemeClr val="tx1"/>
                </a:solidFill>
                <a:effectLst/>
                <a:latin typeface="Univers LT Std 47 Cn Lt" pitchFamily="34" charset="0"/>
              </a:rPr>
              <a:t>den Nichtjuden ab.“</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86656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813</Words>
  <Application>Microsoft Office PowerPoint</Application>
  <PresentationFormat>Bildschirmpräsentation (4:3)</PresentationFormat>
  <Paragraphs>81</Paragraphs>
  <Slides>28</Slides>
  <Notes>28</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Designvorlage 'Berggipfel'</vt:lpstr>
      <vt:lpstr>Mir ist alles erlaubt!?</vt:lpstr>
      <vt:lpstr>„Ihr seid zur Freiheit berufen!“</vt:lpstr>
      <vt:lpstr>„Ihr seid freie Menschen.“</vt:lpstr>
      <vt:lpstr>„Alles ist erlaubt!“</vt:lpstr>
      <vt:lpstr>I. Frei von zwingenden Vorschriften</vt:lpstr>
      <vt:lpstr>„Wir gehen davon aus, dass man aufgrund des Glaubens für gerecht erklärt wird, und zwar unabhängig von Leistungen, wie das Gesetz sie fordert.“</vt:lpstr>
      <vt:lpstr>„Alles, was Gott geschaffen hat, ist gut. Wie sollte es da verkehrt sein, etwas zu essen, was wir mit einem Dankgebet von ihm entgegennehmen?“</vt:lpstr>
      <vt:lpstr>„Als Petrus nach Antiochia kam, sah ich mich gezwungen, ihn vor der ganzen Gemeinde zur Rede zu stellen; denn so, wie er sich dort verhielt, sprach er sich selbst das Urteil.“</vt:lpstr>
      <vt:lpstr>„Zunächst hatte Petrus zusammen mit den nichtjüdischen Geschwistern an den gemeinsamen Mahlzeiten teilgenommen. Als dann aber einige Leute aus dem Kreis um Jakobus kamen, zog sich Petrus aus Angst vor den Verfechtern der Beschneidung zurück und sonderte sich von den Nichtjuden ab.“</vt:lpstr>
      <vt:lpstr>„Genauso unaufrichtig verhielten sich in der Folge die anderen jüdischen Geschwister. Sogar Barnabas liess sich dazu hinreissen, dieses heuchlerische Spiel mitzumachen.“</vt:lpstr>
      <vt:lpstr>„Du selbst nimmst dir – obwohl du ein Jude bist – die Freiheit, dich über die jüdische Lebensweise hinwegzusetzen und wie ein Nichtjude zu leben. Wieso zwingst du dann die Nichtjuden, sich der jüdischen Lebensweise anzupassen?“</vt:lpstr>
      <vt:lpstr>„Ihr seid ängstlich darauf bedacht, bestimmte Tage heilig zu halten und die monatlichen und jährlichen Feste zu feiern.“</vt:lpstr>
      <vt:lpstr>„Ich bin in Sorge wegen euch! Sollte es etwa umsonst gewesen sein, dass ich mich euretwegen abgemüht habe?“</vt:lpstr>
      <vt:lpstr>„Zur Freiheit hat Christus uns befreit! Bleibt daher standhaft und lasst euch nicht wieder unter das Joch der Sklaverei zwingen!“</vt:lpstr>
      <vt:lpstr>„Mit Christus ist das Ziel erreicht, um das es im Gesetz geht: Jeder, der an ihn glaubt, wird für gerecht erklärt.“</vt:lpstr>
      <vt:lpstr>„Diese Leute verbieten das Heiraten und fordern den Verzicht auf bestimmte Speisen – auf Speisen, die doch von Gott geschaffen wurden, sodass die, die an ihn glauben und die Wahrheit erkannt haben, sie mit Dankbarkeit geniessen können.“</vt:lpstr>
      <vt:lpstr>„Wenn jemand mit Jesus Christus verbunden ist, spielt es keine Rolle, ob er beschnitten oder unbeschnitten ist. Das einzige, was zählt, ist der Glaube – ein Glaube, der sich durch tatkräftige Liebe als echt erweist.“</vt:lpstr>
      <vt:lpstr>II. Frei für ein erfülltes Leben</vt:lpstr>
      <vt:lpstr>„Geschwister, ihr seid zur Freiheit berufen! Doch gebraucht eure Freiheit nicht als Vorwand, um die Wünsche eurer selbstsüchtigen Natur zu befriedigen, sondern dient einander in Liebe.“</vt:lpstr>
      <vt:lpstr>„Ihr seid freie Menschen. Doch missbraucht eure Freiheit nicht als Deckmantel für Böses, sondern zeigt durch die Art und Weise, wie ihr mit eurer Freiheit umgeht, dass ihr Diener Gottes seid.“</vt:lpstr>
      <vt:lpstr>„Alles ist erlaubt, aber nicht alles ist deshalb auch hilfreich. – Alles ist erlaubt!« Aber nicht alles dient der Gemeinde.“</vt:lpstr>
      <vt:lpstr>„Den Körper zu trainieren bringt nur wenig Nutzen, aber sich in der Ehrfurcht vor Gott zu üben ist in jeder Hinsicht nützlich, weil dem, der Gott ehrt, wahres Leben versprochen ist – sowohl in dieser Welt als auch in der zukünftigen.“</vt:lpstr>
      <vt:lpstr>„Alles ist mir erlaubt, aber nicht alles dient zum Guten. Alles ist mir erlaubt, aber es soll mich nichts gefangen nehmen.“</vt:lpstr>
      <vt:lpstr>„Ich lasse das, was hinter mir liegt, bewusst zurück, konzentriere mich völlig auf das, was vor mir liegt, und laufe mit ganzer Kraft dem Ziel entgegen, um den Siegespreis zu bekommen – den Preis, der in der Teilhabe an der himmlischen Welt besteht, zu der uns Gott durch Jesus Christus berufen hat.“</vt:lpstr>
      <vt:lpstr>„Was immer ihr tut, ob ihr esst oder trinkt oder was es auch sei – verhaltet euch so, dass Gott dadurch geehrt wird und dass ihr für niemand ein Glaubenshindernis seid, weder für Juden noch für Nichtjuden, noch für die Gemeinde Gottes.“</vt:lpstr>
      <vt:lpstr>Schlussgedanke</vt:lpstr>
      <vt:lpstr>„Freu dich, junger Mensch! Sei glücklich, solange du noch jung bist! Tu, was dir Spass macht, wozu deine Augen dich locken! Aber vergiss nicht, dass Gott für alles von dir Rechenschaft fordern wird.“</vt:lpstr>
      <vt:lpstr>„Da wir also durch Gottes Geist ein neues Leben haben, wollen wir uns jetzt auch auf Schritt und Tritt von diesem Geist bestimmen lassen.“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wir über Sünde wissen müssen - Teil 7/7 - Mir ist alles erlaubt!? - Folien</dc:title>
  <dc:creator>Jürg Birnstiel</dc:creator>
  <cp:lastModifiedBy>Me</cp:lastModifiedBy>
  <cp:revision>370</cp:revision>
  <dcterms:created xsi:type="dcterms:W3CDTF">2013-11-12T15:20:47Z</dcterms:created>
  <dcterms:modified xsi:type="dcterms:W3CDTF">2015-03-27T06:35:13Z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