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9"/>
  </p:notesMasterIdLst>
  <p:handoutMasterIdLst>
    <p:handoutMasterId r:id="rId30"/>
  </p:handoutMasterIdLst>
  <p:sldIdLst>
    <p:sldId id="1110" r:id="rId2"/>
    <p:sldId id="1201" r:id="rId3"/>
    <p:sldId id="1261" r:id="rId4"/>
    <p:sldId id="1237" r:id="rId5"/>
    <p:sldId id="1263" r:id="rId6"/>
    <p:sldId id="1264" r:id="rId7"/>
    <p:sldId id="1277" r:id="rId8"/>
    <p:sldId id="1278" r:id="rId9"/>
    <p:sldId id="1279" r:id="rId10"/>
    <p:sldId id="1280" r:id="rId11"/>
    <p:sldId id="1281" r:id="rId12"/>
    <p:sldId id="1106" r:id="rId13"/>
    <p:sldId id="1271" r:id="rId14"/>
    <p:sldId id="1282" r:id="rId15"/>
    <p:sldId id="1283" r:id="rId16"/>
    <p:sldId id="1284" r:id="rId17"/>
    <p:sldId id="1285" r:id="rId18"/>
    <p:sldId id="1286" r:id="rId19"/>
    <p:sldId id="1287" r:id="rId20"/>
    <p:sldId id="1288" r:id="rId21"/>
    <p:sldId id="1289" r:id="rId22"/>
    <p:sldId id="1290" r:id="rId23"/>
    <p:sldId id="1291" r:id="rId24"/>
    <p:sldId id="1292" r:id="rId25"/>
    <p:sldId id="1107" r:id="rId26"/>
    <p:sldId id="1274" r:id="rId27"/>
    <p:sldId id="1293" r:id="rId28"/>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FF33"/>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7057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41234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07395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9071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904306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2236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0925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111496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813614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74118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30054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30567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018825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273443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345369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702685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781208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30722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653926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0569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2507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1837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69272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17125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38021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51480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53230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536160" y="445314"/>
            <a:ext cx="4439816" cy="4893647"/>
          </a:xfrm>
        </p:spPr>
        <p:txBody>
          <a:bodyPr wrap="square">
            <a:spAutoFit/>
          </a:bodyPr>
          <a:lstStyle/>
          <a:p>
            <a:pPr algn="l"/>
            <a:r>
              <a:rPr lang="de-DE" altLang="de-DE" sz="3600" dirty="0">
                <a:solidFill>
                  <a:schemeClr val="tx1"/>
                </a:solidFill>
                <a:effectLst/>
                <a:latin typeface="Source Sans Pro Black" panose="020B0803030403020204" pitchFamily="34" charset="0"/>
                <a:ea typeface="Source Sans Pro Black" panose="020B0803030403020204" pitchFamily="34" charset="0"/>
              </a:rPr>
              <a:t>Die erstaunliche Gelassenheit</a:t>
            </a: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Jona 1,4-16</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Reihe:</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Widerstand gegen Gott – </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Der Fall Jona (2/5)</a:t>
            </a: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Black" panose="020B0803030403020204" pitchFamily="34" charset="0"/>
                <a:ea typeface="Source Sans Pro Black" panose="020B0803030403020204" pitchFamily="34" charset="0"/>
              </a:rPr>
              <a:t/>
            </a:r>
            <a:br>
              <a:rPr lang="de-CH" altLang="de-DE" sz="2400" dirty="0">
                <a:solidFill>
                  <a:schemeClr val="tx1"/>
                </a:solidFill>
                <a:effectLst/>
                <a:latin typeface="Source Sans Pro Black" panose="020B0803030403020204" pitchFamily="34" charset="0"/>
                <a:ea typeface="Source Sans Pro Black" panose="020B0803030403020204" pitchFamily="34" charset="0"/>
              </a:rPr>
            </a:br>
            <a:endParaRPr lang="de-DE" altLang="de-DE" sz="2400" dirty="0">
              <a:solidFill>
                <a:schemeClr val="tx1"/>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845251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285293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1,6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0699" y="246127"/>
            <a:ext cx="3672408" cy="224676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„Steh auf, rufe zu deinem Gott!</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Vielleicht hilft er uns, und wir müssen nicht untergehen!“</a:t>
            </a:r>
          </a:p>
        </p:txBody>
      </p:sp>
    </p:spTree>
    <p:extLst>
      <p:ext uri="{BB962C8B-B14F-4D97-AF65-F5344CB8AC3E}">
        <p14:creationId xmlns:p14="http://schemas.microsoft.com/office/powerpoint/2010/main" val="177090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43711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1,8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88640"/>
            <a:ext cx="3672408" cy="3970318"/>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Sie bestürmten ihn mit Fragen: »Sag uns: Warum sind wir in diese Gefahr geraten? Wer bist du eigentlich? Was für Geschäfte treibst du? Zu welchem Volk gehörst du, wo ist deine Heimat?«</a:t>
            </a:r>
          </a:p>
        </p:txBody>
      </p:sp>
    </p:spTree>
    <p:extLst>
      <p:ext uri="{BB962C8B-B14F-4D97-AF65-F5344CB8AC3E}">
        <p14:creationId xmlns:p14="http://schemas.microsoft.com/office/powerpoint/2010/main" val="259283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896200" y="506869"/>
            <a:ext cx="4223792" cy="584775"/>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Ich bin schuld!</a:t>
            </a:r>
          </a:p>
        </p:txBody>
      </p:sp>
    </p:spTree>
    <p:extLst>
      <p:ext uri="{BB962C8B-B14F-4D97-AF65-F5344CB8AC3E}">
        <p14:creationId xmlns:p14="http://schemas.microsoft.com/office/powerpoint/2010/main" val="4127797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306896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1,9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88640"/>
            <a:ext cx="3613613"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„Ich bin ein Hebräer und verehre den HERRN, den Gott des Himmels, der Land und Meer geschaffen hat.“</a:t>
            </a:r>
          </a:p>
        </p:txBody>
      </p:sp>
    </p:spTree>
    <p:extLst>
      <p:ext uri="{BB962C8B-B14F-4D97-AF65-F5344CB8AC3E}">
        <p14:creationId xmlns:p14="http://schemas.microsoft.com/office/powerpoint/2010/main" val="1970324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20608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1,10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764704"/>
            <a:ext cx="3613613" cy="954107"/>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„Wie konntest du das tun?“</a:t>
            </a:r>
          </a:p>
        </p:txBody>
      </p:sp>
    </p:spTree>
    <p:extLst>
      <p:ext uri="{BB962C8B-B14F-4D97-AF65-F5344CB8AC3E}">
        <p14:creationId xmlns:p14="http://schemas.microsoft.com/office/powerpoint/2010/main" val="2216790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234888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1,11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332656"/>
            <a:ext cx="3613613"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„Was sollen wir jetzt mit dir machen, damit das Meer sich beruhigt und uns verschont?“</a:t>
            </a:r>
          </a:p>
        </p:txBody>
      </p:sp>
    </p:spTree>
    <p:extLst>
      <p:ext uri="{BB962C8B-B14F-4D97-AF65-F5344CB8AC3E}">
        <p14:creationId xmlns:p14="http://schemas.microsoft.com/office/powerpoint/2010/main" val="1709435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06896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1,12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188640"/>
            <a:ext cx="3613613"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„Werft mich ins Meer, dann wird es sich beruhigen. Ich </a:t>
            </a:r>
            <a:r>
              <a:rPr lang="de-DE" altLang="de-DE" sz="2800" dirty="0" err="1">
                <a:solidFill>
                  <a:schemeClr val="tx1"/>
                </a:solidFill>
                <a:effectLst/>
                <a:latin typeface="Source Sans Pro" panose="020B0503030403020204" pitchFamily="34" charset="0"/>
                <a:ea typeface="Source Sans Pro" panose="020B0503030403020204" pitchFamily="34" charset="0"/>
              </a:rPr>
              <a:t>weiss</a:t>
            </a:r>
            <a:r>
              <a:rPr lang="de-DE" altLang="de-DE" sz="2800" dirty="0">
                <a:solidFill>
                  <a:schemeClr val="tx1"/>
                </a:solidFill>
                <a:effectLst/>
                <a:latin typeface="Source Sans Pro" panose="020B0503030403020204" pitchFamily="34" charset="0"/>
                <a:ea typeface="Source Sans Pro" panose="020B0503030403020204" pitchFamily="34" charset="0"/>
              </a:rPr>
              <a:t>, dass dieser Sturm nur meinetwegen über euch gekommen ist.“</a:t>
            </a:r>
          </a:p>
        </p:txBody>
      </p:sp>
    </p:spTree>
    <p:extLst>
      <p:ext uri="{BB962C8B-B14F-4D97-AF65-F5344CB8AC3E}">
        <p14:creationId xmlns:p14="http://schemas.microsoft.com/office/powerpoint/2010/main" val="3784012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8610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1,14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116632"/>
            <a:ext cx="3613613"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„HERR, strafe uns nicht, wenn wir diesen Mann jetzt opfern müssen! Rechne uns seinen Tod nicht als Mord an. Es war dein Wille, und alles, was du willst, geschieht.“</a:t>
            </a:r>
          </a:p>
        </p:txBody>
      </p:sp>
    </p:spTree>
    <p:extLst>
      <p:ext uri="{BB962C8B-B14F-4D97-AF65-F5344CB8AC3E}">
        <p14:creationId xmlns:p14="http://schemas.microsoft.com/office/powerpoint/2010/main" val="2078629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234888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1,15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404664"/>
            <a:ext cx="3613613"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„Sie nahmen Jona und warfen ihn ins Meer. Sofort wurde das</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Meer ruhig.“</a:t>
            </a:r>
          </a:p>
        </p:txBody>
      </p:sp>
    </p:spTree>
    <p:extLst>
      <p:ext uri="{BB962C8B-B14F-4D97-AF65-F5344CB8AC3E}">
        <p14:creationId xmlns:p14="http://schemas.microsoft.com/office/powerpoint/2010/main" val="447648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57301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Johannes-Evangelium 11,50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248449"/>
            <a:ext cx="3613613" cy="3108543"/>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„Habt ihr euch nie überlegt, dass es in eurem Interesse ist, wenn ein Mensch für das Volk stirbt und nicht das ganze Volk umkommt?“</a:t>
            </a:r>
          </a:p>
        </p:txBody>
      </p:sp>
    </p:spTree>
    <p:extLst>
      <p:ext uri="{BB962C8B-B14F-4D97-AF65-F5344CB8AC3E}">
        <p14:creationId xmlns:p14="http://schemas.microsoft.com/office/powerpoint/2010/main" val="4004949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10271" y="323271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1,2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16632"/>
            <a:ext cx="3672408" cy="3108543"/>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»Geh nach Ninive,</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der </a:t>
            </a:r>
            <a:r>
              <a:rPr lang="de-DE" altLang="de-DE" sz="2800" dirty="0" err="1">
                <a:solidFill>
                  <a:schemeClr val="tx1"/>
                </a:solidFill>
                <a:effectLst/>
                <a:latin typeface="Source Sans Pro" panose="020B0503030403020204" pitchFamily="34" charset="0"/>
                <a:ea typeface="Source Sans Pro" panose="020B0503030403020204" pitchFamily="34" charset="0"/>
              </a:rPr>
              <a:t>grossen</a:t>
            </a:r>
            <a:r>
              <a:rPr lang="de-DE" altLang="de-DE" sz="2800" dirty="0">
                <a:solidFill>
                  <a:schemeClr val="tx1"/>
                </a:solidFill>
                <a:effectLst/>
                <a:latin typeface="Source Sans Pro" panose="020B0503030403020204" pitchFamily="34" charset="0"/>
                <a:ea typeface="Source Sans Pro" panose="020B0503030403020204" pitchFamily="34" charset="0"/>
              </a:rPr>
              <a:t> Stadt,</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und kündige ihr mein Strafgericht an! Ich kann nicht länger mit ansehen, wie böse die Leute dort sind.«</a:t>
            </a:r>
          </a:p>
        </p:txBody>
      </p:sp>
      <p:pic>
        <p:nvPicPr>
          <p:cNvPr id="3" name="Grafik 2">
            <a:extLst>
              <a:ext uri="{FF2B5EF4-FFF2-40B4-BE49-F238E27FC236}">
                <a16:creationId xmlns:a16="http://schemas.microsoft.com/office/drawing/2014/main" xmlns="" id="{6B292A89-92E2-41D3-BC60-0A1D05CD8843}"/>
              </a:ext>
            </a:extLst>
          </p:cNvPr>
          <p:cNvPicPr>
            <a:picLocks noChangeAspect="1"/>
          </p:cNvPicPr>
          <p:nvPr/>
        </p:nvPicPr>
        <p:blipFill>
          <a:blip r:embed="rId3"/>
          <a:stretch>
            <a:fillRect/>
          </a:stretch>
        </p:blipFill>
        <p:spPr>
          <a:xfrm>
            <a:off x="7694325" y="3717032"/>
            <a:ext cx="4392961" cy="2880320"/>
          </a:xfrm>
          <a:prstGeom prst="rect">
            <a:avLst/>
          </a:prstGeom>
        </p:spPr>
      </p:pic>
    </p:spTree>
    <p:extLst>
      <p:ext uri="{BB962C8B-B14F-4D97-AF65-F5344CB8AC3E}">
        <p14:creationId xmlns:p14="http://schemas.microsoft.com/office/powerpoint/2010/main" val="2268863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490109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1. Petrus-Brief 2,24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16632"/>
            <a:ext cx="3613613" cy="440120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„Unsere Sünden hat Jesus ans Kreuz hinaufgetragen, mit seinem eigenen Leib. Damit sind wir für die Sünden tot und können nun für das Gute leben. Durch seine Wunden seid ihr geheilt worden!“</a:t>
            </a:r>
          </a:p>
        </p:txBody>
      </p:sp>
    </p:spTree>
    <p:extLst>
      <p:ext uri="{BB962C8B-B14F-4D97-AF65-F5344CB8AC3E}">
        <p14:creationId xmlns:p14="http://schemas.microsoft.com/office/powerpoint/2010/main" val="3781935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5229200"/>
            <a:ext cx="4176464" cy="400110"/>
          </a:xfrm>
        </p:spPr>
        <p:txBody>
          <a:bodyPr wrap="square">
            <a:spAutoFit/>
          </a:bodyPr>
          <a:lstStyle/>
          <a:p>
            <a:pPr algn="r"/>
            <a:r>
              <a:rPr lang="de-CH" altLang="de-DE" sz="2000" dirty="0" err="1">
                <a:effectLst/>
                <a:latin typeface="Source Sans Pro" panose="020B0503030403020204" pitchFamily="34" charset="0"/>
                <a:ea typeface="Source Sans Pro" panose="020B0503030403020204" pitchFamily="34" charset="0"/>
              </a:rPr>
              <a:t>Hosea</a:t>
            </a:r>
            <a:r>
              <a:rPr lang="de-CH" altLang="de-DE" sz="2000" dirty="0">
                <a:effectLst/>
                <a:latin typeface="Source Sans Pro" panose="020B0503030403020204" pitchFamily="34" charset="0"/>
                <a:ea typeface="Source Sans Pro" panose="020B0503030403020204" pitchFamily="34" charset="0"/>
              </a:rPr>
              <a:t> 7,14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16632"/>
            <a:ext cx="3613613" cy="483209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„Sie schreien zu mir um Hilfe, aber es kommt nicht von Herzen. Sie liegen da und heulen und machen sich Einschnitte, damit ich ihre Bitten um Korn und Wein höre; aber sie sind und bleiben aufsässig gegen mich.“</a:t>
            </a:r>
          </a:p>
        </p:txBody>
      </p:sp>
    </p:spTree>
    <p:extLst>
      <p:ext uri="{BB962C8B-B14F-4D97-AF65-F5344CB8AC3E}">
        <p14:creationId xmlns:p14="http://schemas.microsoft.com/office/powerpoint/2010/main" val="3183368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708920"/>
            <a:ext cx="4176464" cy="400110"/>
          </a:xfrm>
        </p:spPr>
        <p:txBody>
          <a:bodyPr wrap="square">
            <a:spAutoFit/>
          </a:bodyPr>
          <a:lstStyle/>
          <a:p>
            <a:pPr algn="r"/>
            <a:r>
              <a:rPr lang="de-CH" altLang="de-DE" sz="2000" dirty="0" err="1">
                <a:effectLst/>
                <a:latin typeface="Source Sans Pro" panose="020B0503030403020204" pitchFamily="34" charset="0"/>
                <a:ea typeface="Source Sans Pro" panose="020B0503030403020204" pitchFamily="34" charset="0"/>
              </a:rPr>
              <a:t>Hosea</a:t>
            </a:r>
            <a:r>
              <a:rPr lang="de-CH" altLang="de-DE" sz="2000" dirty="0">
                <a:effectLst/>
                <a:latin typeface="Source Sans Pro" panose="020B0503030403020204" pitchFamily="34" charset="0"/>
                <a:ea typeface="Source Sans Pro" panose="020B0503030403020204" pitchFamily="34" charset="0"/>
              </a:rPr>
              <a:t> 7,16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88640"/>
            <a:ext cx="3613613" cy="224676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„Sie wenden sich um, doch nicht zu mir. Wie ein verzogener Bogen sind sie, mit dem man das Ziel nicht trifft.“</a:t>
            </a:r>
          </a:p>
        </p:txBody>
      </p:sp>
    </p:spTree>
    <p:extLst>
      <p:ext uri="{BB962C8B-B14F-4D97-AF65-F5344CB8AC3E}">
        <p14:creationId xmlns:p14="http://schemas.microsoft.com/office/powerpoint/2010/main" val="166689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5553" y="357301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Offenbarung 3,15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0594" y="309293"/>
            <a:ext cx="3613613" cy="3108543"/>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„Ich </a:t>
            </a:r>
            <a:r>
              <a:rPr lang="de-DE" altLang="de-DE" sz="2800" dirty="0" err="1">
                <a:solidFill>
                  <a:schemeClr val="tx1"/>
                </a:solidFill>
                <a:effectLst/>
                <a:latin typeface="Source Sans Pro" panose="020B0503030403020204" pitchFamily="34" charset="0"/>
                <a:ea typeface="Source Sans Pro" panose="020B0503030403020204" pitchFamily="34" charset="0"/>
              </a:rPr>
              <a:t>weiss</a:t>
            </a:r>
            <a:r>
              <a:rPr lang="de-DE" altLang="de-DE" sz="2800" dirty="0">
                <a:solidFill>
                  <a:schemeClr val="tx1"/>
                </a:solidFill>
                <a:effectLst/>
                <a:latin typeface="Source Sans Pro" panose="020B0503030403020204" pitchFamily="34" charset="0"/>
                <a:ea typeface="Source Sans Pro" panose="020B0503030403020204" pitchFamily="34" charset="0"/>
              </a:rPr>
              <a:t>, wie du lebst und was du tust; ich </a:t>
            </a:r>
            <a:r>
              <a:rPr lang="de-DE" altLang="de-DE" sz="2800" dirty="0" err="1">
                <a:solidFill>
                  <a:schemeClr val="tx1"/>
                </a:solidFill>
                <a:effectLst/>
                <a:latin typeface="Source Sans Pro" panose="020B0503030403020204" pitchFamily="34" charset="0"/>
                <a:ea typeface="Source Sans Pro" panose="020B0503030403020204" pitchFamily="34" charset="0"/>
              </a:rPr>
              <a:t>weiss</a:t>
            </a:r>
            <a:r>
              <a:rPr lang="de-DE" altLang="de-DE" sz="2800" dirty="0">
                <a:solidFill>
                  <a:schemeClr val="tx1"/>
                </a:solidFill>
                <a:effectLst/>
                <a:latin typeface="Source Sans Pro" panose="020B0503030403020204" pitchFamily="34" charset="0"/>
                <a:ea typeface="Source Sans Pro" panose="020B0503030403020204" pitchFamily="34" charset="0"/>
              </a:rPr>
              <a:t>, dass du weder kalt noch warm bist. Wenn du doch das eine oder das andere wärst!“</a:t>
            </a:r>
          </a:p>
        </p:txBody>
      </p:sp>
    </p:spTree>
    <p:extLst>
      <p:ext uri="{BB962C8B-B14F-4D97-AF65-F5344CB8AC3E}">
        <p14:creationId xmlns:p14="http://schemas.microsoft.com/office/powerpoint/2010/main" val="20132518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5553" y="378904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1,16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0594" y="93850"/>
            <a:ext cx="3613613"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„Da packte sie alle </a:t>
            </a:r>
            <a:r>
              <a:rPr lang="de-DE" altLang="de-DE" sz="2800" dirty="0" err="1">
                <a:solidFill>
                  <a:schemeClr val="tx1"/>
                </a:solidFill>
                <a:effectLst/>
                <a:latin typeface="Source Sans Pro" panose="020B0503030403020204" pitchFamily="34" charset="0"/>
                <a:ea typeface="Source Sans Pro" panose="020B0503030403020204" pitchFamily="34" charset="0"/>
              </a:rPr>
              <a:t>grosse</a:t>
            </a:r>
            <a:r>
              <a:rPr lang="de-DE" altLang="de-DE" sz="2800" dirty="0">
                <a:solidFill>
                  <a:schemeClr val="tx1"/>
                </a:solidFill>
                <a:effectLst/>
                <a:latin typeface="Source Sans Pro" panose="020B0503030403020204" pitchFamily="34" charset="0"/>
                <a:ea typeface="Source Sans Pro" panose="020B0503030403020204" pitchFamily="34" charset="0"/>
              </a:rPr>
              <a:t> Furcht vor dem HERRN. Sie schlachteten ein Opfertier für ihn und machten ihm Versprechen für den Fall ihrer Rettung.“</a:t>
            </a:r>
          </a:p>
        </p:txBody>
      </p:sp>
    </p:spTree>
    <p:extLst>
      <p:ext uri="{BB962C8B-B14F-4D97-AF65-F5344CB8AC3E}">
        <p14:creationId xmlns:p14="http://schemas.microsoft.com/office/powerpoint/2010/main" val="2563742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720541" y="692696"/>
            <a:ext cx="4439816" cy="769441"/>
          </a:xfrm>
        </p:spPr>
        <p:txBody>
          <a:bodyPr wrap="square">
            <a:spAutoFit/>
          </a:bodyPr>
          <a:lstStyle/>
          <a:p>
            <a:pPr algn="l"/>
            <a:r>
              <a:rPr lang="de-CH" altLang="de-DE" sz="4400" dirty="0">
                <a:solidFill>
                  <a:schemeClr val="tx1"/>
                </a:solidFill>
                <a:effectLst/>
                <a:latin typeface="Source Sans Pro Black" panose="020B0803030403020204" pitchFamily="34" charset="0"/>
                <a:ea typeface="Source Sans Pro Black" panose="020B0803030403020204" pitchFamily="34" charset="0"/>
              </a:rPr>
              <a:t>Schlussgedanke</a:t>
            </a:r>
            <a:endParaRPr lang="de-DE" altLang="de-DE" sz="44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1407294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573016"/>
            <a:ext cx="4176464" cy="400110"/>
          </a:xfrm>
        </p:spPr>
        <p:txBody>
          <a:bodyPr wrap="square">
            <a:spAutoFit/>
          </a:bodyPr>
          <a:lstStyle/>
          <a:p>
            <a:pPr algn="r"/>
            <a:r>
              <a:rPr lang="en-US" altLang="de-DE" sz="2000" dirty="0">
                <a:effectLst/>
                <a:latin typeface="Source Sans Pro" panose="020B0503030403020204" pitchFamily="34" charset="0"/>
                <a:ea typeface="Source Sans Pro" panose="020B0503030403020204" pitchFamily="34" charset="0"/>
              </a:rPr>
              <a:t>Psalm 139,7-8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260648"/>
            <a:ext cx="3672408" cy="3046988"/>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„Wohin kann ich gehen,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um dir zu entrinnen, wohin fliehen, damit du mich nicht siehst? Steige ich hinauf in den Himmel - du bist da. Verstecke ich mich in der Totenwelt - dort bist du auch.“</a:t>
            </a:r>
          </a:p>
        </p:txBody>
      </p:sp>
    </p:spTree>
    <p:extLst>
      <p:ext uri="{BB962C8B-B14F-4D97-AF65-F5344CB8AC3E}">
        <p14:creationId xmlns:p14="http://schemas.microsoft.com/office/powerpoint/2010/main" val="31555711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573016"/>
            <a:ext cx="4176464" cy="400110"/>
          </a:xfrm>
        </p:spPr>
        <p:txBody>
          <a:bodyPr wrap="square">
            <a:spAutoFit/>
          </a:bodyPr>
          <a:lstStyle/>
          <a:p>
            <a:pPr algn="r"/>
            <a:r>
              <a:rPr lang="en-US" altLang="de-DE" sz="2000" dirty="0">
                <a:effectLst/>
                <a:latin typeface="Source Sans Pro" panose="020B0503030403020204" pitchFamily="34" charset="0"/>
                <a:ea typeface="Source Sans Pro" panose="020B0503030403020204" pitchFamily="34" charset="0"/>
              </a:rPr>
              <a:t>Psalm 139,9-10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445314"/>
            <a:ext cx="3672408" cy="2677656"/>
          </a:xfrm>
        </p:spPr>
        <p:txBody>
          <a:bodyPr wrap="square">
            <a:spAutoFit/>
          </a:bodyPr>
          <a:lstStyle/>
          <a:p>
            <a:pPr algn="l"/>
            <a:r>
              <a:rPr lang="de-DE" altLang="de-DE" sz="2400">
                <a:solidFill>
                  <a:schemeClr val="tx1"/>
                </a:solidFill>
                <a:effectLst/>
                <a:latin typeface="Source Sans Pro" panose="020B0503030403020204" pitchFamily="34" charset="0"/>
                <a:ea typeface="Source Sans Pro" panose="020B0503030403020204" pitchFamily="34" charset="0"/>
              </a:rPr>
              <a:t>„Fliege ich dorthin, wo die Sonne aufgeht, oder zum Ende des Meeres, wo sie versinkt: auch dort wird deine Hand nach mir greifen, auch dort lässt du mich nicht los.“</a:t>
            </a:r>
            <a:endParaRPr lang="de-DE" altLang="de-DE" sz="2400" dirty="0">
              <a:solidFill>
                <a:schemeClr val="tx1"/>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292002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96200" y="623731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16632"/>
            <a:ext cx="3672408" cy="569386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„Ach HERR, genau das habe ich vermutet, als ich noch zu Hause war! Darum wollte ich ja auch nach Spanien fliehen. Ich wusste es doch: Du bist voll Liebe und Erbarmen, du hast Geduld, deine Güte kennt keine Grenzen. Das Unheil, das du androhst, tut dir hinterher leid.“</a:t>
            </a:r>
          </a:p>
        </p:txBody>
      </p:sp>
    </p:spTree>
    <p:extLst>
      <p:ext uri="{BB962C8B-B14F-4D97-AF65-F5344CB8AC3E}">
        <p14:creationId xmlns:p14="http://schemas.microsoft.com/office/powerpoint/2010/main" val="1316312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112224" y="650885"/>
            <a:ext cx="3935760" cy="584775"/>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Böses Erwachen!</a:t>
            </a:r>
          </a:p>
        </p:txBody>
      </p:sp>
      <p:pic>
        <p:nvPicPr>
          <p:cNvPr id="3" name="Grafik 2">
            <a:extLst>
              <a:ext uri="{FF2B5EF4-FFF2-40B4-BE49-F238E27FC236}">
                <a16:creationId xmlns:a16="http://schemas.microsoft.com/office/drawing/2014/main" xmlns="" id="{57366E2E-1807-4ECA-A3F9-BD061B7F952A}"/>
              </a:ext>
            </a:extLst>
          </p:cNvPr>
          <p:cNvPicPr>
            <a:picLocks noChangeAspect="1"/>
          </p:cNvPicPr>
          <p:nvPr/>
        </p:nvPicPr>
        <p:blipFill>
          <a:blip r:embed="rId3"/>
          <a:stretch>
            <a:fillRect/>
          </a:stretch>
        </p:blipFill>
        <p:spPr>
          <a:xfrm>
            <a:off x="7032104" y="4323278"/>
            <a:ext cx="5096698" cy="2511770"/>
          </a:xfrm>
          <a:prstGeom prst="rect">
            <a:avLst/>
          </a:prstGeom>
        </p:spPr>
      </p:pic>
    </p:spTree>
    <p:extLst>
      <p:ext uri="{BB962C8B-B14F-4D97-AF65-F5344CB8AC3E}">
        <p14:creationId xmlns:p14="http://schemas.microsoft.com/office/powerpoint/2010/main" val="1172988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249289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1,5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0699" y="404664"/>
            <a:ext cx="3672408"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„Die Seeleute hatten </a:t>
            </a:r>
            <a:r>
              <a:rPr lang="de-DE" altLang="de-DE" sz="2800" dirty="0" err="1">
                <a:solidFill>
                  <a:schemeClr val="tx1"/>
                </a:solidFill>
                <a:effectLst/>
                <a:latin typeface="Source Sans Pro" panose="020B0503030403020204" pitchFamily="34" charset="0"/>
                <a:ea typeface="Source Sans Pro" panose="020B0503030403020204" pitchFamily="34" charset="0"/>
              </a:rPr>
              <a:t>grosse</a:t>
            </a:r>
            <a:r>
              <a:rPr lang="de-DE" altLang="de-DE" sz="2800" dirty="0">
                <a:solidFill>
                  <a:schemeClr val="tx1"/>
                </a:solidFill>
                <a:effectLst/>
                <a:latin typeface="Source Sans Pro" panose="020B0503030403020204" pitchFamily="34" charset="0"/>
                <a:ea typeface="Source Sans Pro" panose="020B0503030403020204" pitchFamily="34" charset="0"/>
              </a:rPr>
              <a:t> Angst, und jeder schrie zu seinem Gott um Hilfe.“</a:t>
            </a:r>
          </a:p>
        </p:txBody>
      </p:sp>
    </p:spTree>
    <p:extLst>
      <p:ext uri="{BB962C8B-B14F-4D97-AF65-F5344CB8AC3E}">
        <p14:creationId xmlns:p14="http://schemas.microsoft.com/office/powerpoint/2010/main" val="381631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270892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1,5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548680"/>
            <a:ext cx="3672408"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„Um die Gefahr für das Schiff zu verringern, warfen sie die Ladung ins Meer.“</a:t>
            </a:r>
          </a:p>
        </p:txBody>
      </p:sp>
    </p:spTree>
    <p:extLst>
      <p:ext uri="{BB962C8B-B14F-4D97-AF65-F5344CB8AC3E}">
        <p14:creationId xmlns:p14="http://schemas.microsoft.com/office/powerpoint/2010/main" val="1485881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4869160"/>
            <a:ext cx="4176464" cy="338554"/>
          </a:xfrm>
        </p:spPr>
        <p:txBody>
          <a:bodyPr wrap="square">
            <a:spAutoFit/>
          </a:bodyPr>
          <a:lstStyle/>
          <a:p>
            <a:pPr marL="457200" lvl="1" indent="0" algn="r">
              <a:buNone/>
            </a:pPr>
            <a:r>
              <a:rPr lang="de-CH" altLang="de-DE" sz="1600" dirty="0">
                <a:latin typeface="Source Sans Pro" panose="020B0503030403020204" pitchFamily="34" charset="0"/>
                <a:ea typeface="Source Sans Pro" panose="020B0503030403020204" pitchFamily="34" charset="0"/>
              </a:rPr>
              <a:t>Lukas-Evangelium 12,36</a:t>
            </a:r>
            <a:endParaRPr lang="de-DE" altLang="de-DE" sz="16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219125"/>
            <a:ext cx="3672408"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„Seid wie Diener, deren Herr auf einem Fest</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ist und die auf seine Rückkehr warten, damit sie ihm sofort aufmachen können, wenn er kommt und</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an die Tür klopft.“</a:t>
            </a:r>
          </a:p>
        </p:txBody>
      </p:sp>
    </p:spTree>
    <p:extLst>
      <p:ext uri="{BB962C8B-B14F-4D97-AF65-F5344CB8AC3E}">
        <p14:creationId xmlns:p14="http://schemas.microsoft.com/office/powerpoint/2010/main" val="4031257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4869160"/>
            <a:ext cx="4176464" cy="338554"/>
          </a:xfrm>
        </p:spPr>
        <p:txBody>
          <a:bodyPr wrap="square">
            <a:spAutoFit/>
          </a:bodyPr>
          <a:lstStyle/>
          <a:p>
            <a:pPr marL="457200" lvl="1" indent="0" algn="r">
              <a:buNone/>
            </a:pPr>
            <a:r>
              <a:rPr lang="de-CH" altLang="de-DE" sz="1600" dirty="0">
                <a:latin typeface="Source Sans Pro" panose="020B0503030403020204" pitchFamily="34" charset="0"/>
                <a:ea typeface="Source Sans Pro" panose="020B0503030403020204" pitchFamily="34" charset="0"/>
              </a:rPr>
              <a:t>Lukas-Evangelium 12,37</a:t>
            </a:r>
            <a:endParaRPr lang="de-DE" altLang="de-DE" sz="16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116632"/>
            <a:ext cx="3672408" cy="440120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„Glücklich zu preisen sind die Diener, die der Herr wach und bereit findet, wenn er kommt. Ich sage euch: Er wird sich einen Schurz umbinden und sie zu Tisch bitten, und er selbst wird sie bedienen.“</a:t>
            </a:r>
          </a:p>
        </p:txBody>
      </p:sp>
    </p:spTree>
    <p:extLst>
      <p:ext uri="{BB962C8B-B14F-4D97-AF65-F5344CB8AC3E}">
        <p14:creationId xmlns:p14="http://schemas.microsoft.com/office/powerpoint/2010/main" val="3034109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249289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1,6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0699" y="835551"/>
            <a:ext cx="3672408" cy="954107"/>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„Wie kannst du schlafen?“</a:t>
            </a:r>
          </a:p>
        </p:txBody>
      </p:sp>
    </p:spTree>
    <p:extLst>
      <p:ext uri="{BB962C8B-B14F-4D97-AF65-F5344CB8AC3E}">
        <p14:creationId xmlns:p14="http://schemas.microsoft.com/office/powerpoint/2010/main" val="2867413582"/>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657</Words>
  <Application>Microsoft Office PowerPoint</Application>
  <PresentationFormat>Benutzerdefiniert</PresentationFormat>
  <Paragraphs>77</Paragraphs>
  <Slides>27</Slides>
  <Notes>27</Notes>
  <HiddenSlides>0</HiddenSlides>
  <MMClips>0</MMClips>
  <ScaleCrop>false</ScaleCrop>
  <HeadingPairs>
    <vt:vector size="4" baseType="variant">
      <vt:variant>
        <vt:lpstr>Design</vt:lpstr>
      </vt:variant>
      <vt:variant>
        <vt:i4>1</vt:i4>
      </vt:variant>
      <vt:variant>
        <vt:lpstr>Folientitel</vt:lpstr>
      </vt:variant>
      <vt:variant>
        <vt:i4>27</vt:i4>
      </vt:variant>
    </vt:vector>
  </HeadingPairs>
  <TitlesOfParts>
    <vt:vector size="28" baseType="lpstr">
      <vt:lpstr>Designvorlage 'Berggipfel'</vt:lpstr>
      <vt:lpstr>Die erstaunliche Gelassenheit  Jona 1,4-16  Reihe: Widerstand gegen Gott –  Der Fall Jona (2/5)    </vt:lpstr>
      <vt:lpstr>»Geh nach Ninive, der grossen Stadt, und kündige ihr mein Strafgericht an! Ich kann nicht länger mit ansehen, wie böse die Leute dort sind.«</vt:lpstr>
      <vt:lpstr>„Ach HERR, genau das habe ich vermutet, als ich noch zu Hause war! Darum wollte ich ja auch nach Spanien fliehen. Ich wusste es doch: Du bist voll Liebe und Erbarmen, du hast Geduld, deine Güte kennt keine Grenzen. Das Unheil, das du androhst, tut dir hinterher leid.“</vt:lpstr>
      <vt:lpstr>I. Böses Erwachen!</vt:lpstr>
      <vt:lpstr>„Die Seeleute hatten grosse Angst, und jeder schrie zu seinem Gott um Hilfe.“</vt:lpstr>
      <vt:lpstr>„Um die Gefahr für das Schiff zu verringern, warfen sie die Ladung ins Meer.“</vt:lpstr>
      <vt:lpstr>„Seid wie Diener, deren Herr auf einem Fest ist und die auf seine Rückkehr warten, damit sie ihm sofort aufmachen können, wenn er kommt und an die Tür klopft.“</vt:lpstr>
      <vt:lpstr>„Glücklich zu preisen sind die Diener, die der Herr wach und bereit findet, wenn er kommt. Ich sage euch: Er wird sich einen Schurz umbinden und sie zu Tisch bitten, und er selbst wird sie bedienen.“</vt:lpstr>
      <vt:lpstr>„Wie kannst du schlafen?“</vt:lpstr>
      <vt:lpstr>„Steh auf, rufe zu deinem Gott! Vielleicht hilft er uns, und wir müssen nicht untergehen!“</vt:lpstr>
      <vt:lpstr>Sie bestürmten ihn mit Fragen: »Sag uns: Warum sind wir in diese Gefahr geraten? Wer bist du eigentlich? Was für Geschäfte treibst du? Zu welchem Volk gehörst du, wo ist deine Heimat?«</vt:lpstr>
      <vt:lpstr>II. Ich bin schuld!</vt:lpstr>
      <vt:lpstr>„Ich bin ein Hebräer und verehre den HERRN, den Gott des Himmels, der Land und Meer geschaffen hat.“</vt:lpstr>
      <vt:lpstr>„Wie konntest du das tun?“</vt:lpstr>
      <vt:lpstr>„Was sollen wir jetzt mit dir machen, damit das Meer sich beruhigt und uns verschont?“</vt:lpstr>
      <vt:lpstr>„Werft mich ins Meer, dann wird es sich beruhigen. Ich weiss, dass dieser Sturm nur meinetwegen über euch gekommen ist.“</vt:lpstr>
      <vt:lpstr>„HERR, strafe uns nicht, wenn wir diesen Mann jetzt opfern müssen! Rechne uns seinen Tod nicht als Mord an. Es war dein Wille, und alles, was du willst, geschieht.“</vt:lpstr>
      <vt:lpstr>„Sie nahmen Jona und warfen ihn ins Meer. Sofort wurde das Meer ruhig.“</vt:lpstr>
      <vt:lpstr>„Habt ihr euch nie überlegt, dass es in eurem Interesse ist, wenn ein Mensch für das Volk stirbt und nicht das ganze Volk umkommt?“</vt:lpstr>
      <vt:lpstr>„Unsere Sünden hat Jesus ans Kreuz hinaufgetragen, mit seinem eigenen Leib. Damit sind wir für die Sünden tot und können nun für das Gute leben. Durch seine Wunden seid ihr geheilt worden!“</vt:lpstr>
      <vt:lpstr>„Sie schreien zu mir um Hilfe, aber es kommt nicht von Herzen. Sie liegen da und heulen und machen sich Einschnitte, damit ich ihre Bitten um Korn und Wein höre; aber sie sind und bleiben aufsässig gegen mich.“</vt:lpstr>
      <vt:lpstr>„Sie wenden sich um, doch nicht zu mir. Wie ein verzogener Bogen sind sie, mit dem man das Ziel nicht trifft.“</vt:lpstr>
      <vt:lpstr>„Ich weiss, wie du lebst und was du tust; ich weiss, dass du weder kalt noch warm bist. Wenn du doch das eine oder das andere wärst!“</vt:lpstr>
      <vt:lpstr>„Da packte sie alle grosse Furcht vor dem HERRN. Sie schlachteten ein Opfertier für ihn und machten ihm Versprechen für den Fall ihrer Rettung.“</vt:lpstr>
      <vt:lpstr>Schlussgedanke</vt:lpstr>
      <vt:lpstr>„Wohin kann ich gehen, um dir zu entrinnen, wohin fliehen, damit du mich nicht siehst? Steige ich hinauf in den Himmel - du bist da. Verstecke ich mich in der Totenwelt - dort bist du auch.“</vt:lpstr>
      <vt:lpstr>„Fliege ich dorthin, wo die Sonne aufgeht, oder zum Ende des Meeres, wo sie versinkt: auch dort wird deine Hand nach mir greifen, auch dort lässt du mich nicht los.“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Widerstand gegen Gott - Der Fall Jona - Teil 2/5 - Die erstaunliche Gelassenheit - Folien</dc:title>
  <dc:creator>Jürg Birnstiel</dc:creator>
  <cp:lastModifiedBy>Me</cp:lastModifiedBy>
  <cp:revision>982</cp:revision>
  <dcterms:created xsi:type="dcterms:W3CDTF">2013-11-12T15:20:47Z</dcterms:created>
  <dcterms:modified xsi:type="dcterms:W3CDTF">2021-02-15T10:54:47Z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