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43"/>
  </p:notesMasterIdLst>
  <p:handoutMasterIdLst>
    <p:handoutMasterId r:id="rId44"/>
  </p:handoutMasterIdLst>
  <p:sldIdLst>
    <p:sldId id="1110" r:id="rId2"/>
    <p:sldId id="1201" r:id="rId3"/>
    <p:sldId id="1294" r:id="rId4"/>
    <p:sldId id="1261" r:id="rId5"/>
    <p:sldId id="1295" r:id="rId6"/>
    <p:sldId id="1296" r:id="rId7"/>
    <p:sldId id="1297" r:id="rId8"/>
    <p:sldId id="1298" r:id="rId9"/>
    <p:sldId id="1299" r:id="rId10"/>
    <p:sldId id="1300" r:id="rId11"/>
    <p:sldId id="1301" r:id="rId12"/>
    <p:sldId id="1302" r:id="rId13"/>
    <p:sldId id="1303" r:id="rId14"/>
    <p:sldId id="1304" r:id="rId15"/>
    <p:sldId id="1305" r:id="rId16"/>
    <p:sldId id="1237" r:id="rId17"/>
    <p:sldId id="1263" r:id="rId18"/>
    <p:sldId id="1306" r:id="rId19"/>
    <p:sldId id="1307" r:id="rId20"/>
    <p:sldId id="1308" r:id="rId21"/>
    <p:sldId id="1309" r:id="rId22"/>
    <p:sldId id="1310" r:id="rId23"/>
    <p:sldId id="1311" r:id="rId24"/>
    <p:sldId id="1312" r:id="rId25"/>
    <p:sldId id="1106" r:id="rId26"/>
    <p:sldId id="1271" r:id="rId27"/>
    <p:sldId id="1314" r:id="rId28"/>
    <p:sldId id="1315" r:id="rId29"/>
    <p:sldId id="1316" r:id="rId30"/>
    <p:sldId id="1317" r:id="rId31"/>
    <p:sldId id="1318" r:id="rId32"/>
    <p:sldId id="1313" r:id="rId33"/>
    <p:sldId id="1320" r:id="rId34"/>
    <p:sldId id="1321" r:id="rId35"/>
    <p:sldId id="1322" r:id="rId36"/>
    <p:sldId id="1323" r:id="rId37"/>
    <p:sldId id="1324" r:id="rId38"/>
    <p:sldId id="1325" r:id="rId39"/>
    <p:sldId id="1107" r:id="rId40"/>
    <p:sldId id="1274" r:id="rId41"/>
    <p:sldId id="1326" r:id="rId42"/>
  </p:sldIdLst>
  <p:sldSz cx="12192000" cy="6858000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33"/>
    <a:srgbClr val="FFFF00"/>
    <a:srgbClr val="4B6473"/>
    <a:srgbClr val="4B96AA"/>
    <a:srgbClr val="B58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94698" autoAdjust="0"/>
  </p:normalViewPr>
  <p:slideViewPr>
    <p:cSldViewPr>
      <p:cViewPr varScale="1">
        <p:scale>
          <a:sx n="158" d="100"/>
          <a:sy n="158" d="100"/>
        </p:scale>
        <p:origin x="-3066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6258F2-4D9E-4ACF-8A53-7F39C5825CA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4744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1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1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Click to edit Master text styles</a:t>
            </a:r>
          </a:p>
          <a:p>
            <a:pPr lvl="1"/>
            <a:r>
              <a:rPr lang="de-DE" altLang="de-DE"/>
              <a:t>Second level</a:t>
            </a:r>
          </a:p>
          <a:p>
            <a:pPr lvl="2"/>
            <a:r>
              <a:rPr lang="de-DE" altLang="de-DE"/>
              <a:t>Third level</a:t>
            </a:r>
          </a:p>
          <a:p>
            <a:pPr lvl="3"/>
            <a:r>
              <a:rPr lang="de-DE" altLang="de-DE"/>
              <a:t>Fourth level</a:t>
            </a:r>
          </a:p>
          <a:p>
            <a:pPr lvl="4"/>
            <a:r>
              <a:rPr lang="de-DE" altLang="de-DE"/>
              <a:t>Fifth level</a:t>
            </a:r>
          </a:p>
        </p:txBody>
      </p:sp>
      <p:sp>
        <p:nvSpPr>
          <p:cNvPr id="411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1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3A1507-B434-4CFD-9DD6-B112AA47DDE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3213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7057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8784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33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936989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1697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9100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74835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18371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92725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85062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6011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05677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8665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37611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11397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56926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75162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90715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04306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9139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90318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29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55529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67978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177458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24862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32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17551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33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62696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91145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29756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868633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7740156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34942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39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83072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25078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40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653926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41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74053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9082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86068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26926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4751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76F54-DAF1-46BF-B385-E927593D1C9C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5123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8124" name="Group 28"/>
          <p:cNvGrpSpPr>
            <a:grpSpLocks/>
          </p:cNvGrpSpPr>
          <p:nvPr/>
        </p:nvGrpSpPr>
        <p:grpSpPr bwMode="auto">
          <a:xfrm>
            <a:off x="-8467" y="20638"/>
            <a:ext cx="12192000" cy="6858000"/>
            <a:chOff x="0" y="0"/>
            <a:chExt cx="5760" cy="4320"/>
          </a:xfrm>
        </p:grpSpPr>
        <p:sp>
          <p:nvSpPr>
            <p:cNvPr id="38812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2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8127" name="Freeform 31"/>
          <p:cNvSpPr>
            <a:spLocks/>
          </p:cNvSpPr>
          <p:nvPr/>
        </p:nvSpPr>
        <p:spPr bwMode="hidden">
          <a:xfrm>
            <a:off x="8322733" y="6269038"/>
            <a:ext cx="38608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388103" name="Group 7"/>
          <p:cNvGrpSpPr>
            <a:grpSpLocks/>
          </p:cNvGrpSpPr>
          <p:nvPr/>
        </p:nvGrpSpPr>
        <p:grpSpPr bwMode="auto">
          <a:xfrm>
            <a:off x="-2117" y="6034088"/>
            <a:ext cx="10460568" cy="850900"/>
            <a:chOff x="0" y="3792"/>
            <a:chExt cx="4942" cy="536"/>
          </a:xfrm>
        </p:grpSpPr>
        <p:sp>
          <p:nvSpPr>
            <p:cNvPr id="388104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388105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388106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7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8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09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8110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3881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88112" name="Group 16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388113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4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5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6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7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8118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447801"/>
            <a:ext cx="109728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88121" name="Rectangle 25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88122" name="Rectangle 2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E2CDC02-6876-4586-AEC1-D307D32C5697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88123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043EA-C461-4697-B6DD-D3988079CEB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034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28600"/>
            <a:ext cx="2743200" cy="5867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8026400" cy="5867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8DEAA-D466-4BAD-8D30-3CF3D92A7EB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67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6FC92-4CED-4606-9102-7DD230A6FB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807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010EF-B3EF-408C-B7E5-3F0A18D1274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0455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8F528-E27D-46CF-9C63-25987653903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272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BB0DC-F71A-43C7-AF5B-C934E562BF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780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76B06-69D2-48E0-BE32-C595CFABAA5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9022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E8EB3-5300-4020-AA4D-76457A57F9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211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6556-8641-496E-A923-0E6F8312C47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956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52817-EF36-45F7-B19F-F43CE14C70E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3837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075" name="Group 3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8331200" y="6262688"/>
            <a:ext cx="38608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grpSp>
        <p:nvGrpSpPr>
          <p:cNvPr id="387079" name="Group 7"/>
          <p:cNvGrpSpPr>
            <a:grpSpLocks/>
          </p:cNvGrpSpPr>
          <p:nvPr/>
        </p:nvGrpSpPr>
        <p:grpSpPr bwMode="auto">
          <a:xfrm>
            <a:off x="0" y="6019800"/>
            <a:ext cx="104648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387081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387088" name="Group 16"/>
          <p:cNvGrpSpPr>
            <a:grpSpLocks/>
          </p:cNvGrpSpPr>
          <p:nvPr/>
        </p:nvGrpSpPr>
        <p:grpSpPr bwMode="auto">
          <a:xfrm>
            <a:off x="836085" y="6021388"/>
            <a:ext cx="7579783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87096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de-DE" altLang="de-DE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C9EB4DE-ACDA-47F1-AE60-8C37F0BAC6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36160" y="332656"/>
            <a:ext cx="4439816" cy="5632311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36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Das Erwachen in der Tiefe</a:t>
            </a: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2,4-11</a:t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CH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Reihe:</a:t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Widerstand gegen Gott – </a:t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Der Fall Jona (3/5)</a:t>
            </a:r>
          </a:p>
        </p:txBody>
      </p:sp>
    </p:spTree>
    <p:extLst>
      <p:ext uri="{BB962C8B-B14F-4D97-AF65-F5344CB8AC3E}">
        <p14:creationId xmlns:p14="http://schemas.microsoft.com/office/powerpoint/2010/main" val="845251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3284984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2,6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17213"/>
            <a:ext cx="3672408" cy="3108543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Das Wasser ging mir bis an die Kehle. Ich versank im abgrundtiefen Meer, Schlingpflanzen wanden sich mir um den Kopf.</a:t>
            </a:r>
          </a:p>
        </p:txBody>
      </p:sp>
    </p:spTree>
    <p:extLst>
      <p:ext uri="{BB962C8B-B14F-4D97-AF65-F5344CB8AC3E}">
        <p14:creationId xmlns:p14="http://schemas.microsoft.com/office/powerpoint/2010/main" val="1981591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443711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2,7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88640"/>
            <a:ext cx="3672408" cy="3970318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Ich sank hinunter bis zu den Fundamenten der Berge, und hinter mir schlossen sich die Riegel der Totenwelt. Aber du, HERR, mein Gott, hast mich lebendig aus der Grube gezogen.</a:t>
            </a:r>
          </a:p>
        </p:txBody>
      </p:sp>
    </p:spTree>
    <p:extLst>
      <p:ext uri="{BB962C8B-B14F-4D97-AF65-F5344CB8AC3E}">
        <p14:creationId xmlns:p14="http://schemas.microsoft.com/office/powerpoint/2010/main" val="3294239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299695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2,8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88640"/>
            <a:ext cx="3672408" cy="267765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Als mir die Sinne schwanden, dachte</a:t>
            </a:r>
            <a:b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ich an dich, und mein Gebet drang zu dir in deinen heiligen Tempel.</a:t>
            </a:r>
          </a:p>
        </p:txBody>
      </p:sp>
    </p:spTree>
    <p:extLst>
      <p:ext uri="{BB962C8B-B14F-4D97-AF65-F5344CB8AC3E}">
        <p14:creationId xmlns:p14="http://schemas.microsoft.com/office/powerpoint/2010/main" val="661718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1948770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2,9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260648"/>
            <a:ext cx="3672408" cy="1384995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Wer sich auf nichtige Götzen verlässt, bricht dir die Treue.</a:t>
            </a:r>
          </a:p>
        </p:txBody>
      </p:sp>
    </p:spTree>
    <p:extLst>
      <p:ext uri="{BB962C8B-B14F-4D97-AF65-F5344CB8AC3E}">
        <p14:creationId xmlns:p14="http://schemas.microsoft.com/office/powerpoint/2010/main" val="3248227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3100898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2,10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75280"/>
            <a:ext cx="3672408" cy="267765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Ich aber will dir danken und dir die Opfer darbringen, die ich</a:t>
            </a:r>
            <a:b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dir versprochen habe; denn du, HERR, bist mein Retter.«</a:t>
            </a:r>
          </a:p>
        </p:txBody>
      </p:sp>
    </p:spTree>
    <p:extLst>
      <p:ext uri="{BB962C8B-B14F-4D97-AF65-F5344CB8AC3E}">
        <p14:creationId xmlns:p14="http://schemas.microsoft.com/office/powerpoint/2010/main" val="347599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2380818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2,11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316974"/>
            <a:ext cx="3672408" cy="181588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Da befahl der HERR dem Fisch, ans Ufer zu schwimmen und Jona wieder auszuspucken.</a:t>
            </a:r>
          </a:p>
        </p:txBody>
      </p:sp>
    </p:spTree>
    <p:extLst>
      <p:ext uri="{BB962C8B-B14F-4D97-AF65-F5344CB8AC3E}">
        <p14:creationId xmlns:p14="http://schemas.microsoft.com/office/powerpoint/2010/main" val="286907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08168" y="404664"/>
            <a:ext cx="4439816" cy="584775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2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I. </a:t>
            </a:r>
            <a:r>
              <a:rPr lang="de-DE" altLang="de-DE" sz="32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Das Zeichen des Jona</a:t>
            </a:r>
          </a:p>
        </p:txBody>
      </p:sp>
    </p:spTree>
    <p:extLst>
      <p:ext uri="{BB962C8B-B14F-4D97-AF65-F5344CB8AC3E}">
        <p14:creationId xmlns:p14="http://schemas.microsoft.com/office/powerpoint/2010/main" val="1172988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2492896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2,1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40699" y="404664"/>
            <a:ext cx="3672408" cy="181588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„Der HERR aber </a:t>
            </a:r>
            <a:r>
              <a:rPr lang="de-DE" altLang="de-DE" sz="28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liess</a:t>
            </a: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einen </a:t>
            </a:r>
            <a:r>
              <a:rPr lang="de-DE" altLang="de-DE" sz="28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grossen</a:t>
            </a: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Fisch kommen, der verschlang Jona.“</a:t>
            </a:r>
          </a:p>
        </p:txBody>
      </p:sp>
    </p:spTree>
    <p:extLst>
      <p:ext uri="{BB962C8B-B14F-4D97-AF65-F5344CB8AC3E}">
        <p14:creationId xmlns:p14="http://schemas.microsoft.com/office/powerpoint/2010/main" val="381631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2060848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2,1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40699" y="332656"/>
            <a:ext cx="3672408" cy="1384995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„Drei Tage und drei Nächte lang war Jona im Bauch des Fisches.“</a:t>
            </a:r>
          </a:p>
        </p:txBody>
      </p:sp>
    </p:spTree>
    <p:extLst>
      <p:ext uri="{BB962C8B-B14F-4D97-AF65-F5344CB8AC3E}">
        <p14:creationId xmlns:p14="http://schemas.microsoft.com/office/powerpoint/2010/main" val="915223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227687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Johannes-Evangelium 7,52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40699" y="172958"/>
            <a:ext cx="3672408" cy="181588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„Forsche in der Schrift nach, dann wirst du sehen: Aus Galiläa kommt kein Prophet.“</a:t>
            </a:r>
          </a:p>
        </p:txBody>
      </p:sp>
    </p:spTree>
    <p:extLst>
      <p:ext uri="{BB962C8B-B14F-4D97-AF65-F5344CB8AC3E}">
        <p14:creationId xmlns:p14="http://schemas.microsoft.com/office/powerpoint/2010/main" val="349124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xmlns="" id="{22A7B578-3812-402B-845E-C3EEB4F4A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774" y="0"/>
            <a:ext cx="39969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63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227687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Matthäus-Evangelium 12,38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40699" y="388401"/>
            <a:ext cx="3672408" cy="1384995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„Meister, wir möchten ein Zeichen von dir sehen!“</a:t>
            </a:r>
          </a:p>
        </p:txBody>
      </p:sp>
    </p:spTree>
    <p:extLst>
      <p:ext uri="{BB962C8B-B14F-4D97-AF65-F5344CB8AC3E}">
        <p14:creationId xmlns:p14="http://schemas.microsoft.com/office/powerpoint/2010/main" val="3579550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4149080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Matthäus-Evangelium 12,39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40699" y="177602"/>
            <a:ext cx="3672408" cy="3539430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„Ein Zeichen verlangt diese Generation, die doch böse ist und sich von Gott abgewandt hat! Aber es wird ihr kein Zeichen gegeben werden, nur das des Propheten Jona.“</a:t>
            </a:r>
          </a:p>
        </p:txBody>
      </p:sp>
    </p:spTree>
    <p:extLst>
      <p:ext uri="{BB962C8B-B14F-4D97-AF65-F5344CB8AC3E}">
        <p14:creationId xmlns:p14="http://schemas.microsoft.com/office/powerpoint/2010/main" val="381091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4325034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Matthäus-Evangelium 12,40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40699" y="178762"/>
            <a:ext cx="3672408" cy="3970318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„Denn wie Jona drei Tage und drei Nächte im Bauch des </a:t>
            </a:r>
            <a:r>
              <a:rPr lang="de-DE" altLang="de-DE" sz="28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grossen</a:t>
            </a: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Fisches war, so wird auch der Menschensohn drei Tage und drei Nächte in der Tiefe der Erde sein.“</a:t>
            </a:r>
          </a:p>
        </p:txBody>
      </p:sp>
    </p:spTree>
    <p:extLst>
      <p:ext uri="{BB962C8B-B14F-4D97-AF65-F5344CB8AC3E}">
        <p14:creationId xmlns:p14="http://schemas.microsoft.com/office/powerpoint/2010/main" val="2117204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3212976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Matthäus-Evangelium 28,13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40699" y="260648"/>
            <a:ext cx="3672408" cy="267765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„Sagt, seine Jünger seien in der Nacht gekommen, während ihr schlieft, und hätten den Leichnam gestohlen.“</a:t>
            </a:r>
          </a:p>
        </p:txBody>
      </p:sp>
    </p:spTree>
    <p:extLst>
      <p:ext uri="{BB962C8B-B14F-4D97-AF65-F5344CB8AC3E}">
        <p14:creationId xmlns:p14="http://schemas.microsoft.com/office/powerpoint/2010/main" val="3005684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3892986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Römer-Brief 10,9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40699" y="177602"/>
            <a:ext cx="3672408" cy="3539430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„Wenn du mit deinem Munde bekennst, das Jesus der Herr ist, und mit deinem Herzen glaubst, dass Gott ihn von den Toten auferweckt hat, wirst du gerettet werden.“</a:t>
            </a:r>
          </a:p>
        </p:txBody>
      </p:sp>
    </p:spTree>
    <p:extLst>
      <p:ext uri="{BB962C8B-B14F-4D97-AF65-F5344CB8AC3E}">
        <p14:creationId xmlns:p14="http://schemas.microsoft.com/office/powerpoint/2010/main" val="1081290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96200" y="260648"/>
            <a:ext cx="4223792" cy="107721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2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II. </a:t>
            </a:r>
            <a:r>
              <a:rPr lang="de-DE" altLang="de-DE" sz="32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Ausweglosigkeit lehrt flehen</a:t>
            </a:r>
          </a:p>
        </p:txBody>
      </p:sp>
    </p:spTree>
    <p:extLst>
      <p:ext uri="{BB962C8B-B14F-4D97-AF65-F5344CB8AC3E}">
        <p14:creationId xmlns:p14="http://schemas.microsoft.com/office/powerpoint/2010/main" val="4127797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367696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2,4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248449"/>
            <a:ext cx="3613613" cy="3108543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„Du hattest mich mitten ins Meer geworfen, die Fluten umgaben mich; alle deine Wellen und Wogen schlugen über mir zusammen.“</a:t>
            </a:r>
          </a:p>
        </p:txBody>
      </p:sp>
    </p:spTree>
    <p:extLst>
      <p:ext uri="{BB962C8B-B14F-4D97-AF65-F5344CB8AC3E}">
        <p14:creationId xmlns:p14="http://schemas.microsoft.com/office/powerpoint/2010/main" val="1970324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3028890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2,5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88640"/>
            <a:ext cx="3613613" cy="267765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„Ich dachte schon,</a:t>
            </a:r>
            <a:b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du hättest mich aus deiner Nähe </a:t>
            </a:r>
            <a:r>
              <a:rPr lang="de-DE" altLang="de-DE" sz="28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verstossen</a:t>
            </a: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, deinen heiligen Tempel würde ich nie mehr sehen.“</a:t>
            </a:r>
          </a:p>
        </p:txBody>
      </p:sp>
    </p:spTree>
    <p:extLst>
      <p:ext uri="{BB962C8B-B14F-4D97-AF65-F5344CB8AC3E}">
        <p14:creationId xmlns:p14="http://schemas.microsoft.com/office/powerpoint/2010/main" val="3401865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3460938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2,6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76441"/>
            <a:ext cx="3613613" cy="3108543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„Das Wasser ging mir bis an die Kehle. Ich versank im abgrundtiefen Meer, Schlingpflanzen wanden sich mir um den Kopf.“</a:t>
            </a:r>
          </a:p>
        </p:txBody>
      </p:sp>
    </p:spTree>
    <p:extLst>
      <p:ext uri="{BB962C8B-B14F-4D97-AF65-F5344CB8AC3E}">
        <p14:creationId xmlns:p14="http://schemas.microsoft.com/office/powerpoint/2010/main" val="31855021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2780928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2,7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260648"/>
            <a:ext cx="3613613" cy="2246769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„Ich sank hinunter bis zu den Fundamenten der Berge, und hinter mir schlossen sich die Riegel der Totenwelt.“</a:t>
            </a:r>
          </a:p>
        </p:txBody>
      </p:sp>
    </p:spTree>
    <p:extLst>
      <p:ext uri="{BB962C8B-B14F-4D97-AF65-F5344CB8AC3E}">
        <p14:creationId xmlns:p14="http://schemas.microsoft.com/office/powerpoint/2010/main" val="303318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44072" y="200829"/>
            <a:ext cx="5303912" cy="4524315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36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Widerstand gegen Gott – </a:t>
            </a:r>
            <a:br>
              <a:rPr lang="de-DE" altLang="de-DE" sz="36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</a:br>
            <a:r>
              <a:rPr lang="de-DE" altLang="de-DE" sz="36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Der Fall Jona</a:t>
            </a: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/>
            </a:r>
            <a:b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4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                                                                          (3/5)</a:t>
            </a:r>
          </a:p>
        </p:txBody>
      </p:sp>
    </p:spTree>
    <p:extLst>
      <p:ext uri="{BB962C8B-B14F-4D97-AF65-F5344CB8AC3E}">
        <p14:creationId xmlns:p14="http://schemas.microsoft.com/office/powerpoint/2010/main" val="30918375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3028890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2,8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247288"/>
            <a:ext cx="3613613" cy="267765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„Als mir die Sinne schwanden, dachte ich an dich, und mein Gebet drang zu dir in deinen heiligen Tempel.“</a:t>
            </a:r>
          </a:p>
        </p:txBody>
      </p:sp>
    </p:spTree>
    <p:extLst>
      <p:ext uri="{BB962C8B-B14F-4D97-AF65-F5344CB8AC3E}">
        <p14:creationId xmlns:p14="http://schemas.microsoft.com/office/powerpoint/2010/main" val="3549878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3501008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4,2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76441"/>
            <a:ext cx="3613613" cy="3108543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„Gott, du bist voll Liebe und Erbarmen, du hast Geduld, deine Güte kennt keine Grenzen. Das Unheil, das du androhst, tut dir hinterher leid.“</a:t>
            </a:r>
          </a:p>
        </p:txBody>
      </p:sp>
    </p:spTree>
    <p:extLst>
      <p:ext uri="{BB962C8B-B14F-4D97-AF65-F5344CB8AC3E}">
        <p14:creationId xmlns:p14="http://schemas.microsoft.com/office/powerpoint/2010/main" val="25195209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96200" y="260648"/>
            <a:ext cx="4223792" cy="1077218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32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III. </a:t>
            </a:r>
            <a:r>
              <a:rPr lang="de-DE" altLang="de-DE" sz="32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Rettung führt in die Anbetung</a:t>
            </a:r>
          </a:p>
        </p:txBody>
      </p:sp>
    </p:spTree>
    <p:extLst>
      <p:ext uri="{BB962C8B-B14F-4D97-AF65-F5344CB8AC3E}">
        <p14:creationId xmlns:p14="http://schemas.microsoft.com/office/powerpoint/2010/main" val="12669941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1700808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Lukas-Evangelium 1,37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476672"/>
            <a:ext cx="3613613" cy="954107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„Für Gott ist nichts unmöglich!“</a:t>
            </a:r>
          </a:p>
        </p:txBody>
      </p:sp>
    </p:spTree>
    <p:extLst>
      <p:ext uri="{BB962C8B-B14F-4D97-AF65-F5344CB8AC3E}">
        <p14:creationId xmlns:p14="http://schemas.microsoft.com/office/powerpoint/2010/main" val="17838378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2380818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2,7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332656"/>
            <a:ext cx="3613613" cy="181588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„Aber du, HERR,</a:t>
            </a:r>
            <a:b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mein Gott, hast mich lebendig aus der Grube gezogen.“</a:t>
            </a:r>
          </a:p>
        </p:txBody>
      </p:sp>
    </p:spTree>
    <p:extLst>
      <p:ext uri="{BB962C8B-B14F-4D97-AF65-F5344CB8AC3E}">
        <p14:creationId xmlns:p14="http://schemas.microsoft.com/office/powerpoint/2010/main" val="17296920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191683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2,9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260648"/>
            <a:ext cx="3613613" cy="1384995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„Wer sich auf nichtige Götzen verlässt, bricht dir die Treue.“</a:t>
            </a:r>
          </a:p>
        </p:txBody>
      </p:sp>
    </p:spTree>
    <p:extLst>
      <p:ext uri="{BB962C8B-B14F-4D97-AF65-F5344CB8AC3E}">
        <p14:creationId xmlns:p14="http://schemas.microsoft.com/office/powerpoint/2010/main" val="889518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36160" y="3172906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2,10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75280"/>
            <a:ext cx="3613613" cy="267765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„Ich aber will dir danken und dir die Opfer darbringen,</a:t>
            </a:r>
            <a:b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die ich dir versprochen habe; denn du, HERR, bist mein Retter.“</a:t>
            </a:r>
          </a:p>
        </p:txBody>
      </p:sp>
    </p:spTree>
    <p:extLst>
      <p:ext uri="{BB962C8B-B14F-4D97-AF65-F5344CB8AC3E}">
        <p14:creationId xmlns:p14="http://schemas.microsoft.com/office/powerpoint/2010/main" val="1385642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4005064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Psalm 50,14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249610"/>
            <a:ext cx="3613613" cy="3539430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„Nicht Opfer will ich von dir, sondern Dank: Löse deine Versprechen ein, die du mir in Bedrängnis gegeben hast, mir, dem Höchsten, deinem Gott!“</a:t>
            </a:r>
          </a:p>
        </p:txBody>
      </p:sp>
    </p:spTree>
    <p:extLst>
      <p:ext uri="{BB962C8B-B14F-4D97-AF65-F5344CB8AC3E}">
        <p14:creationId xmlns:p14="http://schemas.microsoft.com/office/powerpoint/2010/main" val="21158926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3244914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Psalm 50,23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260648"/>
            <a:ext cx="3613613" cy="267765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„Dank  ist die Opfergabe, an der ich Freude habe; und wer auf meinen Wegen geht, erfährt meine Hilfe.“</a:t>
            </a:r>
          </a:p>
        </p:txBody>
      </p:sp>
    </p:spTree>
    <p:extLst>
      <p:ext uri="{BB962C8B-B14F-4D97-AF65-F5344CB8AC3E}">
        <p14:creationId xmlns:p14="http://schemas.microsoft.com/office/powerpoint/2010/main" val="5358968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20541" y="692696"/>
            <a:ext cx="4439816" cy="769441"/>
          </a:xfrm>
        </p:spPr>
        <p:txBody>
          <a:bodyPr wrap="square">
            <a:spAutoFit/>
          </a:bodyPr>
          <a:lstStyle/>
          <a:p>
            <a:pPr algn="l"/>
            <a:r>
              <a:rPr lang="de-CH" altLang="de-DE" sz="4400" dirty="0">
                <a:solidFill>
                  <a:schemeClr val="tx1"/>
                </a:solidFill>
                <a:effectLst/>
                <a:latin typeface="Source Sans Pro Black" panose="020B0803030403020204" pitchFamily="34" charset="0"/>
                <a:ea typeface="Source Sans Pro Black" panose="020B0803030403020204" pitchFamily="34" charset="0"/>
              </a:rPr>
              <a:t>Schlussgedanke</a:t>
            </a:r>
            <a:endParaRPr lang="de-DE" altLang="de-DE" sz="4400" dirty="0">
              <a:solidFill>
                <a:schemeClr val="tx1"/>
              </a:solidFill>
              <a:effectLst/>
              <a:latin typeface="Source Sans Pro Black" panose="020B0803030403020204" pitchFamily="34" charset="0"/>
              <a:ea typeface="Source Sans Pro Black" panose="020B08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29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2204864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1,3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260648"/>
            <a:ext cx="3672408" cy="181588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„Er wollte nach </a:t>
            </a:r>
            <a:r>
              <a:rPr lang="de-DE" altLang="de-DE" sz="28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Tarsis</a:t>
            </a: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in Spanien fliehen,</a:t>
            </a:r>
            <a:b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um dem HERRN zu entkommen.“</a:t>
            </a:r>
          </a:p>
        </p:txBody>
      </p:sp>
    </p:spTree>
    <p:extLst>
      <p:ext uri="{BB962C8B-B14F-4D97-AF65-F5344CB8AC3E}">
        <p14:creationId xmlns:p14="http://schemas.microsoft.com/office/powerpoint/2010/main" val="13163120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2492896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en-US" altLang="de-DE" sz="200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</a:t>
            </a:r>
            <a:r>
              <a:rPr lang="en-US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2,11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56240" y="260648"/>
            <a:ext cx="3672408" cy="181588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„Der HERR befahl dem Fisch, ans Ufer zu schwimmen und Jona wieder auszuspucken.“</a:t>
            </a:r>
          </a:p>
        </p:txBody>
      </p:sp>
    </p:spTree>
    <p:extLst>
      <p:ext uri="{BB962C8B-B14F-4D97-AF65-F5344CB8AC3E}">
        <p14:creationId xmlns:p14="http://schemas.microsoft.com/office/powerpoint/2010/main" val="31555711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2492896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en-US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Psalm 50,15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56240" y="260648"/>
            <a:ext cx="3672408" cy="1815882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„Bist du in Not, so rufe mich zu Hilfe! Ich werde dir helfen, und du wirst mich preisen.“</a:t>
            </a:r>
          </a:p>
        </p:txBody>
      </p:sp>
    </p:spTree>
    <p:extLst>
      <p:ext uri="{BB962C8B-B14F-4D97-AF65-F5344CB8AC3E}">
        <p14:creationId xmlns:p14="http://schemas.microsoft.com/office/powerpoint/2010/main" val="325866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08168" y="2204864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1,15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476091"/>
            <a:ext cx="3672408" cy="1384995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„Sie nahmen Jona und warfen ihn ins Meer. Sofort wurde es ruhig.“</a:t>
            </a:r>
          </a:p>
        </p:txBody>
      </p:sp>
    </p:spTree>
    <p:extLst>
      <p:ext uri="{BB962C8B-B14F-4D97-AF65-F5344CB8AC3E}">
        <p14:creationId xmlns:p14="http://schemas.microsoft.com/office/powerpoint/2010/main" val="213039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371703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2,1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88640"/>
            <a:ext cx="3672408" cy="3108543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Der HERR aber </a:t>
            </a:r>
            <a:r>
              <a:rPr lang="de-DE" altLang="de-DE" sz="28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liess</a:t>
            </a: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einen </a:t>
            </a:r>
            <a:r>
              <a:rPr lang="de-DE" altLang="de-DE" sz="28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grossen</a:t>
            </a: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Fisch kommen, der verschlang Jona.</a:t>
            </a:r>
            <a:b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Drei Tage und drei Nächte lang war Jona im Bauch des Fisches.</a:t>
            </a:r>
          </a:p>
        </p:txBody>
      </p:sp>
    </p:spTree>
    <p:extLst>
      <p:ext uri="{BB962C8B-B14F-4D97-AF65-F5344CB8AC3E}">
        <p14:creationId xmlns:p14="http://schemas.microsoft.com/office/powerpoint/2010/main" val="4166544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4757082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2,2-3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107915"/>
            <a:ext cx="3672408" cy="4401205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Dort betete er zum HERRN, seinem Gott: »In meiner Not rief ich zu dir, HERR, und du hast mir geantwortet. Aus der Tiefe der Totenwelt schrie ich zu dir, und du hast meinen Hilfeschrei vernommen.</a:t>
            </a:r>
          </a:p>
        </p:txBody>
      </p:sp>
    </p:spTree>
    <p:extLst>
      <p:ext uri="{BB962C8B-B14F-4D97-AF65-F5344CB8AC3E}">
        <p14:creationId xmlns:p14="http://schemas.microsoft.com/office/powerpoint/2010/main" val="1637744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3284984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2,4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332656"/>
            <a:ext cx="3672408" cy="267765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Du hattest mich mitten ins Meer geworfen, die Fluten umgaben mich; alle deine Wellen und Wogen schlugen über mir zusammen.</a:t>
            </a:r>
          </a:p>
        </p:txBody>
      </p:sp>
    </p:spTree>
    <p:extLst>
      <p:ext uri="{BB962C8B-B14F-4D97-AF65-F5344CB8AC3E}">
        <p14:creationId xmlns:p14="http://schemas.microsoft.com/office/powerpoint/2010/main" val="91792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80176" y="3284984"/>
            <a:ext cx="4176464" cy="400110"/>
          </a:xfrm>
        </p:spPr>
        <p:txBody>
          <a:bodyPr wrap="square">
            <a:spAutoFit/>
          </a:bodyPr>
          <a:lstStyle/>
          <a:p>
            <a:pPr algn="r"/>
            <a:r>
              <a:rPr lang="de-CH" altLang="de-DE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Jona 2,5</a:t>
            </a:r>
            <a:endParaRPr lang="de-DE" altLang="de-DE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00256" y="332656"/>
            <a:ext cx="3672408" cy="2677656"/>
          </a:xfrm>
        </p:spPr>
        <p:txBody>
          <a:bodyPr wrap="square">
            <a:spAutoFit/>
          </a:bodyPr>
          <a:lstStyle/>
          <a:p>
            <a:pPr algn="l"/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Ich dachte schon, du hättest mich aus deiner Nähe </a:t>
            </a:r>
            <a:r>
              <a:rPr lang="de-DE" altLang="de-DE" sz="2800" dirty="0" err="1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verstossen</a:t>
            </a:r>
            <a:r>
              <a:rPr lang="de-DE" altLang="de-DE" sz="2800" dirty="0">
                <a:solidFill>
                  <a:schemeClr val="tx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, deinen heiligen Tempel würde ich nie mehr sehen.</a:t>
            </a:r>
          </a:p>
        </p:txBody>
      </p:sp>
    </p:spTree>
    <p:extLst>
      <p:ext uri="{BB962C8B-B14F-4D97-AF65-F5344CB8AC3E}">
        <p14:creationId xmlns:p14="http://schemas.microsoft.com/office/powerpoint/2010/main" val="349210314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vorlage 'Berggipfel'">
  <a:themeElements>
    <a:clrScheme name="Default Design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Designvorlage 'Berggipfel'</Template>
  <TotalTime>0</TotalTime>
  <Words>807</Words>
  <Application>Microsoft Office PowerPoint</Application>
  <PresentationFormat>Benutzerdefiniert</PresentationFormat>
  <Paragraphs>115</Paragraphs>
  <Slides>41</Slides>
  <Notes>41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2" baseType="lpstr">
      <vt:lpstr>Designvorlage 'Berggipfel'</vt:lpstr>
      <vt:lpstr>Das Erwachen in der Tiefe  Jona 2,4-11        Reihe: Widerstand gegen Gott –  Der Fall Jona (3/5)</vt:lpstr>
      <vt:lpstr>PowerPoint-Präsentation</vt:lpstr>
      <vt:lpstr>Widerstand gegen Gott –  Der Fall Jona                                                                                    (3/5)</vt:lpstr>
      <vt:lpstr>„Er wollte nach Tarsis in Spanien fliehen, um dem HERRN zu entkommen.“</vt:lpstr>
      <vt:lpstr>„Sie nahmen Jona und warfen ihn ins Meer. Sofort wurde es ruhig.“</vt:lpstr>
      <vt:lpstr>Der HERR aber liess einen grossen Fisch kommen, der verschlang Jona. Drei Tage und drei Nächte lang war Jona im Bauch des Fisches.</vt:lpstr>
      <vt:lpstr>Dort betete er zum HERRN, seinem Gott: »In meiner Not rief ich zu dir, HERR, und du hast mir geantwortet. Aus der Tiefe der Totenwelt schrie ich zu dir, und du hast meinen Hilfeschrei vernommen.</vt:lpstr>
      <vt:lpstr>Du hattest mich mitten ins Meer geworfen, die Fluten umgaben mich; alle deine Wellen und Wogen schlugen über mir zusammen.</vt:lpstr>
      <vt:lpstr>Ich dachte schon, du hättest mich aus deiner Nähe verstossen, deinen heiligen Tempel würde ich nie mehr sehen.</vt:lpstr>
      <vt:lpstr>Das Wasser ging mir bis an die Kehle. Ich versank im abgrundtiefen Meer, Schlingpflanzen wanden sich mir um den Kopf.</vt:lpstr>
      <vt:lpstr>Ich sank hinunter bis zu den Fundamenten der Berge, und hinter mir schlossen sich die Riegel der Totenwelt. Aber du, HERR, mein Gott, hast mich lebendig aus der Grube gezogen.</vt:lpstr>
      <vt:lpstr>Als mir die Sinne schwanden, dachte ich an dich, und mein Gebet drang zu dir in deinen heiligen Tempel.</vt:lpstr>
      <vt:lpstr>Wer sich auf nichtige Götzen verlässt, bricht dir die Treue.</vt:lpstr>
      <vt:lpstr>Ich aber will dir danken und dir die Opfer darbringen, die ich dir versprochen habe; denn du, HERR, bist mein Retter.«</vt:lpstr>
      <vt:lpstr>Da befahl der HERR dem Fisch, ans Ufer zu schwimmen und Jona wieder auszuspucken.</vt:lpstr>
      <vt:lpstr>I. Das Zeichen des Jona</vt:lpstr>
      <vt:lpstr>„Der HERR aber liess einen grossen Fisch kommen, der verschlang Jona.“</vt:lpstr>
      <vt:lpstr>„Drei Tage und drei Nächte lang war Jona im Bauch des Fisches.“</vt:lpstr>
      <vt:lpstr>„Forsche in der Schrift nach, dann wirst du sehen: Aus Galiläa kommt kein Prophet.“</vt:lpstr>
      <vt:lpstr>„Meister, wir möchten ein Zeichen von dir sehen!“</vt:lpstr>
      <vt:lpstr>„Ein Zeichen verlangt diese Generation, die doch böse ist und sich von Gott abgewandt hat! Aber es wird ihr kein Zeichen gegeben werden, nur das des Propheten Jona.“</vt:lpstr>
      <vt:lpstr>„Denn wie Jona drei Tage und drei Nächte im Bauch des grossen Fisches war, so wird auch der Menschensohn drei Tage und drei Nächte in der Tiefe der Erde sein.“</vt:lpstr>
      <vt:lpstr>„Sagt, seine Jünger seien in der Nacht gekommen, während ihr schlieft, und hätten den Leichnam gestohlen.“</vt:lpstr>
      <vt:lpstr>„Wenn du mit deinem Munde bekennst, das Jesus der Herr ist, und mit deinem Herzen glaubst, dass Gott ihn von den Toten auferweckt hat, wirst du gerettet werden.“</vt:lpstr>
      <vt:lpstr>II. Ausweglosigkeit lehrt flehen</vt:lpstr>
      <vt:lpstr>„Du hattest mich mitten ins Meer geworfen, die Fluten umgaben mich; alle deine Wellen und Wogen schlugen über mir zusammen.“</vt:lpstr>
      <vt:lpstr>„Ich dachte schon, du hättest mich aus deiner Nähe verstossen, deinen heiligen Tempel würde ich nie mehr sehen.“</vt:lpstr>
      <vt:lpstr>„Das Wasser ging mir bis an die Kehle. Ich versank im abgrundtiefen Meer, Schlingpflanzen wanden sich mir um den Kopf.“</vt:lpstr>
      <vt:lpstr>„Ich sank hinunter bis zu den Fundamenten der Berge, und hinter mir schlossen sich die Riegel der Totenwelt.“</vt:lpstr>
      <vt:lpstr>„Als mir die Sinne schwanden, dachte ich an dich, und mein Gebet drang zu dir in deinen heiligen Tempel.“</vt:lpstr>
      <vt:lpstr>„Gott, du bist voll Liebe und Erbarmen, du hast Geduld, deine Güte kennt keine Grenzen. Das Unheil, das du androhst, tut dir hinterher leid.“</vt:lpstr>
      <vt:lpstr>III. Rettung führt in die Anbetung</vt:lpstr>
      <vt:lpstr>„Für Gott ist nichts unmöglich!“</vt:lpstr>
      <vt:lpstr>„Aber du, HERR, mein Gott, hast mich lebendig aus der Grube gezogen.“</vt:lpstr>
      <vt:lpstr>„Wer sich auf nichtige Götzen verlässt, bricht dir die Treue.“</vt:lpstr>
      <vt:lpstr>„Ich aber will dir danken und dir die Opfer darbringen, die ich dir versprochen habe; denn du, HERR, bist mein Retter.“</vt:lpstr>
      <vt:lpstr>„Nicht Opfer will ich von dir, sondern Dank: Löse deine Versprechen ein, die du mir in Bedrängnis gegeben hast, mir, dem Höchsten, deinem Gott!“</vt:lpstr>
      <vt:lpstr>„Dank  ist die Opfergabe, an der ich Freude habe; und wer auf meinen Wegen geht, erfährt meine Hilfe.“</vt:lpstr>
      <vt:lpstr>Schlussgedanke</vt:lpstr>
      <vt:lpstr>„Der HERR befahl dem Fisch, ans Ufer zu schwimmen und Jona wieder auszuspucken.“</vt:lpstr>
      <vt:lpstr>„Bist du in Not, so rufe mich zu Hilfe! Ich werde dir helfen, und du wirst mich preisen.“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Widerstand gegen Gott - Der Fall Jona - Teil 3/5 - Das Erwachen in der Tiefe - Folien</dc:title>
  <dc:creator>Jürg Birnstiel</dc:creator>
  <cp:lastModifiedBy>Me</cp:lastModifiedBy>
  <cp:revision>997</cp:revision>
  <dcterms:created xsi:type="dcterms:W3CDTF">2013-11-12T15:20:47Z</dcterms:created>
  <dcterms:modified xsi:type="dcterms:W3CDTF">2021-02-15T11:33:39Z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TC102037911031</vt:lpwstr>
  </property>
</Properties>
</file>