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6"/>
  </p:notesMasterIdLst>
  <p:handoutMasterIdLst>
    <p:handoutMasterId r:id="rId37"/>
  </p:handoutMasterIdLst>
  <p:sldIdLst>
    <p:sldId id="735" r:id="rId2"/>
    <p:sldId id="1128" r:id="rId3"/>
    <p:sldId id="1031" r:id="rId4"/>
    <p:sldId id="1078" r:id="rId5"/>
    <p:sldId id="1104" r:id="rId6"/>
    <p:sldId id="1105" r:id="rId7"/>
    <p:sldId id="1100" r:id="rId8"/>
    <p:sldId id="1101" r:id="rId9"/>
    <p:sldId id="1102" r:id="rId10"/>
    <p:sldId id="1077" r:id="rId11"/>
    <p:sldId id="1107" r:id="rId12"/>
    <p:sldId id="1108" r:id="rId13"/>
    <p:sldId id="1109" r:id="rId14"/>
    <p:sldId id="1110" r:id="rId15"/>
    <p:sldId id="1111" r:id="rId16"/>
    <p:sldId id="1112" r:id="rId17"/>
    <p:sldId id="1113" r:id="rId18"/>
    <p:sldId id="1114" r:id="rId19"/>
    <p:sldId id="1115" r:id="rId20"/>
    <p:sldId id="962" r:id="rId21"/>
    <p:sldId id="1116" r:id="rId22"/>
    <p:sldId id="1117" r:id="rId23"/>
    <p:sldId id="1118" r:id="rId24"/>
    <p:sldId id="1119" r:id="rId25"/>
    <p:sldId id="1125" r:id="rId26"/>
    <p:sldId id="1099" r:id="rId27"/>
    <p:sldId id="1120" r:id="rId28"/>
    <p:sldId id="1121" r:id="rId29"/>
    <p:sldId id="1122" r:id="rId30"/>
    <p:sldId id="1123" r:id="rId31"/>
    <p:sldId id="1124" r:id="rId32"/>
    <p:sldId id="259" r:id="rId33"/>
    <p:sldId id="1126" r:id="rId34"/>
    <p:sldId id="1127" r:id="rId35"/>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1" autoAdjust="0"/>
    <p:restoredTop sz="94698" autoAdjust="0"/>
  </p:normalViewPr>
  <p:slideViewPr>
    <p:cSldViewPr>
      <p:cViewPr varScale="1">
        <p:scale>
          <a:sx n="78" d="100"/>
          <a:sy n="78" d="100"/>
        </p:scale>
        <p:origin x="-114"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32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5597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261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378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899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3852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9678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0738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7904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3200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6112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1613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67093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37762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93439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35115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45003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7312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090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851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1844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96929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690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4997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112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706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504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715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444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188640"/>
            <a:ext cx="11809312" cy="2554545"/>
          </a:xfrm>
        </p:spPr>
        <p:txBody>
          <a:bodyPr wrap="square">
            <a:spAutoFit/>
          </a:bodyPr>
          <a:lstStyle/>
          <a:p>
            <a:pPr algn="l"/>
            <a:r>
              <a:rPr lang="de-CH" altLang="de-DE" sz="8000" dirty="0">
                <a:solidFill>
                  <a:schemeClr val="tx1"/>
                </a:solidFill>
                <a:effectLst/>
                <a:latin typeface="Univers LT Std 47 Cn Lt" pitchFamily="34" charset="0"/>
              </a:rPr>
              <a:t>Die richtigen Schutzmassnahmen ergreifen</a:t>
            </a:r>
            <a:endParaRPr lang="de-DE" altLang="de-DE" sz="8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999656" y="4581128"/>
            <a:ext cx="8426019" cy="1040285"/>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Wie Christen Gefahren erkennen und abwehren (3/5)</a:t>
            </a:r>
          </a:p>
          <a:p>
            <a:pPr algn="r"/>
            <a:r>
              <a:rPr lang="de-CH" altLang="de-DE" sz="2800" dirty="0">
                <a:effectLst/>
                <a:latin typeface="Univers LT Std 47 Cn Lt" pitchFamily="34" charset="0"/>
              </a:rPr>
              <a:t>Epheser-Brief 6,14-17</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764704"/>
            <a:ext cx="10729192" cy="1200329"/>
          </a:xfrm>
        </p:spPr>
        <p:txBody>
          <a:bodyPr wrap="square">
            <a:spAutoFit/>
          </a:bodyPr>
          <a:lstStyle/>
          <a:p>
            <a:pPr algn="l"/>
            <a:r>
              <a:rPr lang="de-DE" altLang="de-DE" sz="7200" dirty="0">
                <a:solidFill>
                  <a:schemeClr val="tx1"/>
                </a:solidFill>
                <a:effectLst/>
                <a:latin typeface="Univers LT Std 47 Cn Lt" pitchFamily="34" charset="0"/>
              </a:rPr>
              <a:t>I. </a:t>
            </a:r>
            <a:r>
              <a:rPr lang="de-CH" altLang="de-DE" sz="7200" dirty="0">
                <a:solidFill>
                  <a:schemeClr val="tx1"/>
                </a:solidFill>
                <a:effectLst/>
                <a:latin typeface="Univers LT Std 47 Cn Lt" pitchFamily="34" charset="0"/>
              </a:rPr>
              <a:t>Der passive Schutz</a:t>
            </a:r>
            <a:endParaRPr lang="de-DE" altLang="de-DE" sz="72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F637A945-1103-47EA-A80E-A38BAF9654ED}"/>
              </a:ext>
            </a:extLst>
          </p:cNvPr>
          <p:cNvPicPr>
            <a:picLocks noChangeAspect="1"/>
          </p:cNvPicPr>
          <p:nvPr/>
        </p:nvPicPr>
        <p:blipFill>
          <a:blip r:embed="rId3"/>
          <a:stretch>
            <a:fillRect/>
          </a:stretch>
        </p:blipFill>
        <p:spPr>
          <a:xfrm>
            <a:off x="9408368" y="3212976"/>
            <a:ext cx="2393115" cy="3498489"/>
          </a:xfrm>
          <a:prstGeom prst="rect">
            <a:avLst/>
          </a:prstGeom>
        </p:spPr>
      </p:pic>
    </p:spTree>
    <p:extLst>
      <p:ext uri="{BB962C8B-B14F-4D97-AF65-F5344CB8AC3E}">
        <p14:creationId xmlns:p14="http://schemas.microsoft.com/office/powerpoint/2010/main" val="118010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573016"/>
            <a:ext cx="4176464" cy="400110"/>
          </a:xfrm>
        </p:spPr>
        <p:txBody>
          <a:bodyPr wrap="square">
            <a:spAutoFit/>
          </a:bodyPr>
          <a:lstStyle/>
          <a:p>
            <a:pPr algn="r"/>
            <a:r>
              <a:rPr lang="de-CH" altLang="de-DE" sz="2000" dirty="0">
                <a:effectLst/>
                <a:latin typeface="Univers LT Std 47 Cn Lt" pitchFamily="34" charset="0"/>
              </a:rPr>
              <a:t>Epheser-Brief 6,14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60648"/>
            <a:ext cx="9217024" cy="2585323"/>
          </a:xfrm>
        </p:spPr>
        <p:txBody>
          <a:bodyPr wrap="square">
            <a:spAutoFit/>
          </a:bodyPr>
          <a:lstStyle/>
          <a:p>
            <a:pPr algn="l"/>
            <a:r>
              <a:rPr lang="de-CH" altLang="de-DE" dirty="0">
                <a:solidFill>
                  <a:schemeClr val="tx1"/>
                </a:solidFill>
                <a:effectLst/>
                <a:latin typeface="Univers LT Std 47 Cn Lt" pitchFamily="34" charset="0"/>
              </a:rPr>
              <a:t>„Bindet den Gürtel der Wahrheit um eure Hüften, legt den Brustpanzer der Gerechtigkeit an.“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4348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725144"/>
            <a:ext cx="4176464" cy="400110"/>
          </a:xfrm>
        </p:spPr>
        <p:txBody>
          <a:bodyPr wrap="square">
            <a:spAutoFit/>
          </a:bodyPr>
          <a:lstStyle/>
          <a:p>
            <a:pPr algn="r"/>
            <a:r>
              <a:rPr lang="de-CH" altLang="de-DE" sz="2000" dirty="0">
                <a:effectLst/>
                <a:latin typeface="Univers LT Std 47 Cn Lt" pitchFamily="34" charset="0"/>
              </a:rPr>
              <a:t>Epheser-Brief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38112"/>
            <a:ext cx="10153128" cy="4154984"/>
          </a:xfrm>
        </p:spPr>
        <p:txBody>
          <a:bodyPr wrap="square">
            <a:spAutoFit/>
          </a:bodyPr>
          <a:lstStyle/>
          <a:p>
            <a:pPr algn="l"/>
            <a:r>
              <a:rPr lang="de-CH" altLang="de-DE" sz="4400" dirty="0">
                <a:solidFill>
                  <a:schemeClr val="tx1"/>
                </a:solidFill>
                <a:effectLst/>
                <a:latin typeface="Univers LT Std 47 Cn Lt" pitchFamily="34" charset="0"/>
              </a:rPr>
              <a:t>„Durch Christus hat Gott auch euch sein Siegel aufgedrückt: Er hat euch den Heiligen Geist gegeben, den er den Seinen versprochen hatte – nachdem ihr zuvor </a:t>
            </a:r>
            <a:r>
              <a:rPr lang="de-CH" altLang="de-DE" sz="4400" dirty="0">
                <a:solidFill>
                  <a:srgbClr val="FFFF00"/>
                </a:solidFill>
                <a:effectLst/>
                <a:latin typeface="Univers LT Std 47 Cn Lt" pitchFamily="34" charset="0"/>
              </a:rPr>
              <a:t>das Wort der Wahrheit </a:t>
            </a:r>
            <a:r>
              <a:rPr lang="de-CH" altLang="de-DE" sz="4400" dirty="0">
                <a:solidFill>
                  <a:schemeClr val="tx1"/>
                </a:solidFill>
                <a:effectLst/>
                <a:latin typeface="Univers LT Std 47 Cn Lt" pitchFamily="34" charset="0"/>
              </a:rPr>
              <a:t>gehört hattet, die Gute Nachricht, die euch die Rettung bringt, und ihr zum Glauben gekommen seid.“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1596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861048"/>
            <a:ext cx="4176464" cy="400110"/>
          </a:xfrm>
        </p:spPr>
        <p:txBody>
          <a:bodyPr wrap="square">
            <a:spAutoFit/>
          </a:bodyPr>
          <a:lstStyle/>
          <a:p>
            <a:pPr algn="r"/>
            <a:r>
              <a:rPr lang="de-CH" altLang="de-DE" sz="2000" dirty="0">
                <a:effectLst/>
                <a:latin typeface="Univers LT Std 47 Cn Lt" pitchFamily="34" charset="0"/>
              </a:rPr>
              <a:t>Römer-Brief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11161240" cy="3416320"/>
          </a:xfrm>
        </p:spPr>
        <p:txBody>
          <a:bodyPr wrap="square">
            <a:spAutoFit/>
          </a:bodyPr>
          <a:lstStyle/>
          <a:p>
            <a:pPr algn="l"/>
            <a:r>
              <a:rPr lang="de-CH" altLang="de-DE" dirty="0">
                <a:solidFill>
                  <a:schemeClr val="tx1"/>
                </a:solidFill>
                <a:effectLst/>
                <a:latin typeface="Univers LT Std 47 Cn Lt" pitchFamily="34" charset="0"/>
              </a:rPr>
              <a:t>„Nachdem wir nun </a:t>
            </a:r>
            <a:r>
              <a:rPr lang="de-CH" altLang="de-DE" dirty="0">
                <a:solidFill>
                  <a:srgbClr val="FFFF00"/>
                </a:solidFill>
                <a:effectLst/>
                <a:latin typeface="Univers LT Std 47 Cn Lt" pitchFamily="34" charset="0"/>
              </a:rPr>
              <a:t>aufgrund des Glaubens für gerecht erklärt worden sind</a:t>
            </a:r>
            <a:r>
              <a:rPr lang="de-CH" altLang="de-DE" dirty="0">
                <a:solidFill>
                  <a:schemeClr val="tx1"/>
                </a:solidFill>
                <a:effectLst/>
                <a:latin typeface="Univers LT Std 47 Cn Lt" pitchFamily="34" charset="0"/>
              </a:rPr>
              <a:t>, haben wir Frieden mit Gott durch Jesus Christus, unseren Herrn.“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1479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861048"/>
            <a:ext cx="4176464" cy="400110"/>
          </a:xfrm>
        </p:spPr>
        <p:txBody>
          <a:bodyPr wrap="square">
            <a:spAutoFit/>
          </a:bodyPr>
          <a:lstStyle/>
          <a:p>
            <a:pPr algn="r"/>
            <a:r>
              <a:rPr lang="de-CH" altLang="de-DE" sz="2000" dirty="0">
                <a:effectLst/>
                <a:latin typeface="Univers LT Std 47 Cn Lt" pitchFamily="34" charset="0"/>
              </a:rPr>
              <a:t>Titus-Brief 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0441160" cy="3170099"/>
          </a:xfrm>
        </p:spPr>
        <p:txBody>
          <a:bodyPr wrap="square">
            <a:spAutoFit/>
          </a:bodyPr>
          <a:lstStyle/>
          <a:p>
            <a:pPr algn="l"/>
            <a:r>
              <a:rPr lang="de-CH" altLang="de-DE" sz="4000" dirty="0">
                <a:solidFill>
                  <a:schemeClr val="tx1"/>
                </a:solidFill>
                <a:effectLst/>
                <a:latin typeface="Univers LT Std 47 Cn Lt" pitchFamily="34" charset="0"/>
              </a:rPr>
              <a:t>„Wir selbst hatten keine guten Taten vorzuweisen, mit denen wir vor Gott hätten bestehen können. Nein, aus reinem Erbarmen hat Gott uns gerettet durch </a:t>
            </a:r>
            <a:r>
              <a:rPr lang="de-CH" altLang="de-DE" sz="4000" dirty="0">
                <a:solidFill>
                  <a:srgbClr val="FFFF00"/>
                </a:solidFill>
                <a:effectLst/>
                <a:latin typeface="Univers LT Std 47 Cn Lt" pitchFamily="34" charset="0"/>
              </a:rPr>
              <a:t>das Bad der Taufe</a:t>
            </a:r>
            <a:r>
              <a:rPr lang="de-CH" altLang="de-DE" sz="4000" dirty="0">
                <a:solidFill>
                  <a:schemeClr val="tx1"/>
                </a:solidFill>
                <a:effectLst/>
                <a:latin typeface="Univers LT Std 47 Cn Lt" pitchFamily="34" charset="0"/>
              </a:rPr>
              <a:t> – das Bad, in dem wir zu einem neuen Leben geboren wurden, erneuert durch den Heiligen Geist.“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468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861048"/>
            <a:ext cx="4176464" cy="400110"/>
          </a:xfrm>
        </p:spPr>
        <p:txBody>
          <a:bodyPr wrap="square">
            <a:spAutoFit/>
          </a:bodyPr>
          <a:lstStyle/>
          <a:p>
            <a:pPr algn="r"/>
            <a:r>
              <a:rPr lang="de-CH" altLang="de-DE" sz="2000" dirty="0">
                <a:effectLst/>
                <a:latin typeface="Univers LT Std 47 Cn Lt" pitchFamily="34" charset="0"/>
              </a:rPr>
              <a:t>Epheser-Brief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11161240" cy="3416320"/>
          </a:xfrm>
        </p:spPr>
        <p:txBody>
          <a:bodyPr wrap="square">
            <a:spAutoFit/>
          </a:bodyPr>
          <a:lstStyle/>
          <a:p>
            <a:pPr algn="l"/>
            <a:r>
              <a:rPr lang="de-CH" altLang="de-DE" dirty="0">
                <a:solidFill>
                  <a:schemeClr val="tx1"/>
                </a:solidFill>
                <a:effectLst/>
                <a:latin typeface="Univers LT Std 47 Cn Lt" pitchFamily="34" charset="0"/>
              </a:rPr>
              <a:t>„Zieht den neuen Menschen an, den Gott nach seinem Bild geschaffen hat und der gerecht und heilig lebt aus der Wahrheit Gottes, an der nichts trügerisch ist.“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3819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3368589"/>
            <a:ext cx="4176464" cy="400110"/>
          </a:xfrm>
        </p:spPr>
        <p:txBody>
          <a:bodyPr wrap="square">
            <a:spAutoFit/>
          </a:bodyPr>
          <a:lstStyle/>
          <a:p>
            <a:pPr algn="r"/>
            <a:r>
              <a:rPr lang="de-CH" altLang="de-DE" sz="2000" dirty="0">
                <a:effectLst/>
                <a:latin typeface="Univers LT Std 47 Cn Lt" pitchFamily="34" charset="0"/>
              </a:rPr>
              <a:t>4. Mose 22,6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9721080" cy="3170099"/>
          </a:xfrm>
        </p:spPr>
        <p:txBody>
          <a:bodyPr wrap="square">
            <a:spAutoFit/>
          </a:bodyPr>
          <a:lstStyle/>
          <a:p>
            <a:pPr algn="l"/>
            <a:r>
              <a:rPr lang="de-CH" altLang="de-DE" sz="4000" dirty="0">
                <a:solidFill>
                  <a:schemeClr val="tx1"/>
                </a:solidFill>
                <a:effectLst/>
                <a:latin typeface="Univers LT Std 47 Cn Lt" pitchFamily="34" charset="0"/>
              </a:rPr>
              <a:t>„Komm und verfluche mir das Volk, denn es ist mir zu mächtig; vielleicht kann ich’s dann schlagen und aus dem Land vertreiben; denn ich weiss: Wen du segnest, der ist gesegnet, und wen du verfluchst, der ist verflucht.“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2514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516978"/>
            <a:ext cx="4176464" cy="400110"/>
          </a:xfrm>
        </p:spPr>
        <p:txBody>
          <a:bodyPr wrap="square">
            <a:spAutoFit/>
          </a:bodyPr>
          <a:lstStyle/>
          <a:p>
            <a:pPr algn="r"/>
            <a:r>
              <a:rPr lang="de-CH" altLang="de-DE" sz="2000" dirty="0">
                <a:effectLst/>
                <a:latin typeface="Univers LT Std 47 Cn Lt" pitchFamily="34" charset="0"/>
              </a:rPr>
              <a:t>1.Johannes-Brief 5,18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70924"/>
            <a:ext cx="7992888" cy="3170099"/>
          </a:xfrm>
        </p:spPr>
        <p:txBody>
          <a:bodyPr wrap="square">
            <a:spAutoFit/>
          </a:bodyPr>
          <a:lstStyle/>
          <a:p>
            <a:pPr algn="l"/>
            <a:r>
              <a:rPr lang="de-CH" altLang="de-DE" sz="4000" dirty="0">
                <a:solidFill>
                  <a:schemeClr val="tx1"/>
                </a:solidFill>
                <a:effectLst/>
                <a:latin typeface="Univers LT Std 47 Cn Lt" pitchFamily="34" charset="0"/>
              </a:rPr>
              <a:t>„Wir wissen, dass jemand, der aus Gott geboren ist, nicht sündigt; denn der Sohn Gottes hält seine schützende Hand über ihn, sodass der Böse – der Teufel – ihm nicht schaden kann.“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1054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516978"/>
            <a:ext cx="4176464" cy="400110"/>
          </a:xfrm>
        </p:spPr>
        <p:txBody>
          <a:bodyPr wrap="square">
            <a:spAutoFit/>
          </a:bodyPr>
          <a:lstStyle/>
          <a:p>
            <a:pPr algn="r"/>
            <a:r>
              <a:rPr lang="de-CH" altLang="de-DE" sz="2000" dirty="0">
                <a:effectLst/>
                <a:latin typeface="Univers LT Std 47 Cn Lt" pitchFamily="34" charset="0"/>
              </a:rPr>
              <a:t>Epheser-Brief 6,15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364014"/>
            <a:ext cx="8928992" cy="2308324"/>
          </a:xfrm>
        </p:spPr>
        <p:txBody>
          <a:bodyPr wrap="square">
            <a:spAutoFit/>
          </a:bodyPr>
          <a:lstStyle/>
          <a:p>
            <a:pPr algn="l"/>
            <a:r>
              <a:rPr lang="de-CH" altLang="de-DE" sz="4800" dirty="0">
                <a:solidFill>
                  <a:schemeClr val="tx1"/>
                </a:solidFill>
                <a:effectLst/>
                <a:latin typeface="Univers LT Std 47 Cn Lt" pitchFamily="34" charset="0"/>
              </a:rPr>
              <a:t>„Tragt an den Füssen das Schuhwerk der Bereitschaft, das Evangelium des Friedens zu verbreiten.“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2971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516978"/>
            <a:ext cx="4176464" cy="400110"/>
          </a:xfrm>
        </p:spPr>
        <p:txBody>
          <a:bodyPr wrap="square">
            <a:spAutoFit/>
          </a:bodyPr>
          <a:lstStyle/>
          <a:p>
            <a:pPr algn="r"/>
            <a:r>
              <a:rPr lang="de-CH" altLang="de-DE" sz="2000" dirty="0">
                <a:effectLst/>
                <a:latin typeface="Univers LT Std 47 Cn Lt" pitchFamily="34" charset="0"/>
              </a:rPr>
              <a:t>Epheser-Brief 4,3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60648"/>
            <a:ext cx="10729192" cy="2308324"/>
          </a:xfrm>
        </p:spPr>
        <p:txBody>
          <a:bodyPr wrap="square">
            <a:spAutoFit/>
          </a:bodyPr>
          <a:lstStyle/>
          <a:p>
            <a:pPr algn="l"/>
            <a:r>
              <a:rPr lang="de-CH" altLang="de-DE" sz="4800" dirty="0">
                <a:solidFill>
                  <a:schemeClr val="tx1"/>
                </a:solidFill>
                <a:effectLst/>
                <a:latin typeface="Univers LT Std 47 Cn Lt" pitchFamily="34" charset="0"/>
              </a:rPr>
              <a:t>„Setzt alles daran, die Einheit zu bewahren,</a:t>
            </a:r>
            <a:br>
              <a:rPr lang="de-CH" altLang="de-DE" sz="4800" dirty="0">
                <a:solidFill>
                  <a:schemeClr val="tx1"/>
                </a:solidFill>
                <a:effectLst/>
                <a:latin typeface="Univers LT Std 47 Cn Lt" pitchFamily="34" charset="0"/>
              </a:rPr>
            </a:br>
            <a:r>
              <a:rPr lang="de-CH" altLang="de-DE" sz="4800" dirty="0">
                <a:solidFill>
                  <a:schemeClr val="tx1"/>
                </a:solidFill>
                <a:effectLst/>
                <a:latin typeface="Univers LT Std 47 Cn Lt" pitchFamily="34" charset="0"/>
              </a:rPr>
              <a:t>die Gottes Geist euch geschenkt hat; sein Frieden ist das Band, das euch zusammenhält.“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3946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3501008"/>
            <a:ext cx="4176464" cy="400110"/>
          </a:xfrm>
        </p:spPr>
        <p:txBody>
          <a:bodyPr wrap="square">
            <a:spAutoFit/>
          </a:bodyPr>
          <a:lstStyle/>
          <a:p>
            <a:pPr algn="r"/>
            <a:r>
              <a:rPr lang="de-CH" altLang="de-DE" sz="2000" dirty="0">
                <a:effectLst/>
                <a:latin typeface="Univers LT Std 47 Cn Lt" pitchFamily="34" charset="0"/>
              </a:rPr>
              <a:t>Matthäus-Evangelium 28,18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604138"/>
            <a:ext cx="10009112" cy="1754326"/>
          </a:xfrm>
        </p:spPr>
        <p:txBody>
          <a:bodyPr wrap="square">
            <a:spAutoFit/>
          </a:bodyPr>
          <a:lstStyle/>
          <a:p>
            <a:pPr algn="l"/>
            <a:r>
              <a:rPr lang="de-CH" altLang="de-DE" dirty="0">
                <a:solidFill>
                  <a:schemeClr val="tx1"/>
                </a:solidFill>
                <a:effectLst/>
                <a:latin typeface="Univers LT Std 47 Cn Lt" pitchFamily="34" charset="0"/>
              </a:rPr>
              <a:t>„Mir ist alle Macht im Himmel und auf der Erde gegeben.“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72000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886653"/>
            <a:ext cx="11305256" cy="1200329"/>
          </a:xfrm>
        </p:spPr>
        <p:txBody>
          <a:bodyPr wrap="square">
            <a:spAutoFit/>
          </a:bodyPr>
          <a:lstStyle/>
          <a:p>
            <a:pPr algn="l"/>
            <a:r>
              <a:rPr lang="de-DE" altLang="de-DE" sz="7200" dirty="0">
                <a:solidFill>
                  <a:schemeClr val="tx1"/>
                </a:solidFill>
                <a:effectLst/>
                <a:latin typeface="Univers LT Std 47 Cn Lt" pitchFamily="34" charset="0"/>
              </a:rPr>
              <a:t>II. </a:t>
            </a:r>
            <a:r>
              <a:rPr lang="de-CH" altLang="de-DE" sz="7200" dirty="0">
                <a:solidFill>
                  <a:schemeClr val="tx1"/>
                </a:solidFill>
                <a:effectLst/>
                <a:latin typeface="Univers LT Std 47 Cn Lt" pitchFamily="34" charset="0"/>
              </a:rPr>
              <a:t>Die aktive Abwehr</a:t>
            </a:r>
            <a:endParaRPr lang="de-DE" altLang="de-DE" sz="72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EB8708E5-BE74-4518-80FF-4D0D4F2C5C00}"/>
              </a:ext>
            </a:extLst>
          </p:cNvPr>
          <p:cNvPicPr>
            <a:picLocks noChangeAspect="1"/>
          </p:cNvPicPr>
          <p:nvPr/>
        </p:nvPicPr>
        <p:blipFill>
          <a:blip r:embed="rId3"/>
          <a:stretch>
            <a:fillRect/>
          </a:stretch>
        </p:blipFill>
        <p:spPr>
          <a:xfrm>
            <a:off x="9336360" y="3021315"/>
            <a:ext cx="2395936" cy="3499407"/>
          </a:xfrm>
          <a:prstGeom prst="rect">
            <a:avLst/>
          </a:prstGeom>
        </p:spPr>
      </p:pic>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3516978"/>
            <a:ext cx="4176464" cy="400110"/>
          </a:xfrm>
        </p:spPr>
        <p:txBody>
          <a:bodyPr wrap="square">
            <a:spAutoFit/>
          </a:bodyPr>
          <a:lstStyle/>
          <a:p>
            <a:pPr algn="r"/>
            <a:r>
              <a:rPr lang="de-CH" altLang="de-DE" sz="2000" dirty="0">
                <a:effectLst/>
                <a:latin typeface="Univers LT Std 47 Cn Lt" pitchFamily="34" charset="0"/>
              </a:rPr>
              <a:t>Epheser-Brief 6,16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9865096" cy="3046988"/>
          </a:xfrm>
        </p:spPr>
        <p:txBody>
          <a:bodyPr wrap="square">
            <a:spAutoFit/>
          </a:bodyPr>
          <a:lstStyle/>
          <a:p>
            <a:pPr algn="l"/>
            <a:r>
              <a:rPr lang="de-CH" altLang="de-DE" sz="4800" dirty="0">
                <a:solidFill>
                  <a:schemeClr val="tx1"/>
                </a:solidFill>
                <a:effectLst/>
                <a:latin typeface="Univers LT Std 47 Cn Lt" pitchFamily="34" charset="0"/>
              </a:rPr>
              <a:t>„Zusätzlich zu all dem ergreift den Schild des Glaubens, mit dem ihr jeden Brandpfeil unschädlich machen könnt, den der Böse gegen euch abschiesst.“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8556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647728" y="3028890"/>
            <a:ext cx="4176464" cy="400110"/>
          </a:xfrm>
        </p:spPr>
        <p:txBody>
          <a:bodyPr wrap="square">
            <a:spAutoFit/>
          </a:bodyPr>
          <a:lstStyle/>
          <a:p>
            <a:pPr algn="r"/>
            <a:r>
              <a:rPr lang="de-CH" altLang="de-DE" sz="2000" dirty="0">
                <a:effectLst/>
                <a:latin typeface="Univers LT Std 47 Cn Lt" pitchFamily="34" charset="0"/>
              </a:rPr>
              <a:t>1. Mose 39,9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85964"/>
            <a:ext cx="7344816" cy="2308324"/>
          </a:xfrm>
        </p:spPr>
        <p:txBody>
          <a:bodyPr wrap="square">
            <a:spAutoFit/>
          </a:bodyPr>
          <a:lstStyle/>
          <a:p>
            <a:pPr algn="l"/>
            <a:r>
              <a:rPr lang="de-CH" altLang="de-DE" sz="4800" dirty="0">
                <a:solidFill>
                  <a:schemeClr val="tx1"/>
                </a:solidFill>
                <a:effectLst/>
                <a:latin typeface="Univers LT Std 47 Cn Lt" pitchFamily="34" charset="0"/>
              </a:rPr>
              <a:t>„Wie könnte ich ein so grosses Unrecht begehen und mich gegen Gott versündigen?“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4369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079776" y="3409627"/>
            <a:ext cx="4176464" cy="400110"/>
          </a:xfrm>
        </p:spPr>
        <p:txBody>
          <a:bodyPr wrap="square">
            <a:spAutoFit/>
          </a:bodyPr>
          <a:lstStyle/>
          <a:p>
            <a:pPr algn="r"/>
            <a:r>
              <a:rPr lang="de-CH" altLang="de-DE" sz="2000" dirty="0">
                <a:effectLst/>
                <a:latin typeface="Univers LT Std 47 Cn Lt" pitchFamily="34" charset="0"/>
              </a:rPr>
              <a:t>Jakobus-Brief 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7560840" cy="3046988"/>
          </a:xfrm>
        </p:spPr>
        <p:txBody>
          <a:bodyPr wrap="square">
            <a:spAutoFit/>
          </a:bodyPr>
          <a:lstStyle/>
          <a:p>
            <a:pPr algn="l"/>
            <a:r>
              <a:rPr lang="de-CH" altLang="de-DE" sz="4800" dirty="0">
                <a:solidFill>
                  <a:schemeClr val="tx1"/>
                </a:solidFill>
                <a:effectLst/>
                <a:latin typeface="Univers LT Std 47 Cn Lt" pitchFamily="34" charset="0"/>
              </a:rPr>
              <a:t>„Ordnet euch daher Gott unter! Und dem Teufel widersteht,</a:t>
            </a:r>
            <a:br>
              <a:rPr lang="de-CH" altLang="de-DE" sz="4800" dirty="0">
                <a:solidFill>
                  <a:schemeClr val="tx1"/>
                </a:solidFill>
                <a:effectLst/>
                <a:latin typeface="Univers LT Std 47 Cn Lt" pitchFamily="34" charset="0"/>
              </a:rPr>
            </a:br>
            <a:r>
              <a:rPr lang="de-CH" altLang="de-DE" sz="4800" dirty="0">
                <a:solidFill>
                  <a:schemeClr val="tx1"/>
                </a:solidFill>
                <a:effectLst/>
                <a:latin typeface="Univers LT Std 47 Cn Lt" pitchFamily="34" charset="0"/>
              </a:rPr>
              <a:t>dann wird er von euch ablassen und fliehen.“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6401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494326"/>
            <a:ext cx="4176464" cy="400110"/>
          </a:xfrm>
        </p:spPr>
        <p:txBody>
          <a:bodyPr wrap="square">
            <a:spAutoFit/>
          </a:bodyPr>
          <a:lstStyle/>
          <a:p>
            <a:pPr algn="r"/>
            <a:r>
              <a:rPr lang="de-CH" altLang="de-DE" sz="2000" dirty="0">
                <a:effectLst/>
                <a:latin typeface="Univers LT Std 47 Cn Lt" pitchFamily="34" charset="0"/>
              </a:rPr>
              <a:t>Offenbarung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10945216" cy="3046988"/>
          </a:xfrm>
        </p:spPr>
        <p:txBody>
          <a:bodyPr wrap="square">
            <a:spAutoFit/>
          </a:bodyPr>
          <a:lstStyle/>
          <a:p>
            <a:pPr algn="l"/>
            <a:r>
              <a:rPr lang="de-CH" altLang="de-DE" sz="4800" dirty="0">
                <a:solidFill>
                  <a:schemeClr val="tx1"/>
                </a:solidFill>
                <a:effectLst/>
                <a:latin typeface="Univers LT Std 47 Cn Lt" pitchFamily="34" charset="0"/>
              </a:rPr>
              <a:t>„Bei euch gibt es Anhänger der Lehre Bileams. Der stiftete </a:t>
            </a:r>
            <a:r>
              <a:rPr lang="de-CH" altLang="de-DE" sz="4800" dirty="0" err="1">
                <a:solidFill>
                  <a:schemeClr val="tx1"/>
                </a:solidFill>
                <a:effectLst/>
                <a:latin typeface="Univers LT Std 47 Cn Lt" pitchFamily="34" charset="0"/>
              </a:rPr>
              <a:t>Balak</a:t>
            </a:r>
            <a:r>
              <a:rPr lang="de-CH" altLang="de-DE" sz="4800" dirty="0">
                <a:solidFill>
                  <a:schemeClr val="tx1"/>
                </a:solidFill>
                <a:effectLst/>
                <a:latin typeface="Univers LT Std 47 Cn Lt" pitchFamily="34" charset="0"/>
              </a:rPr>
              <a:t> an, die Israeliten zur Sünde zu verführen. Da assen sie Fleisch vom Götzenopfer und trieben Unzucht.“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9779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36160" y="4509120"/>
            <a:ext cx="4176464" cy="400110"/>
          </a:xfrm>
        </p:spPr>
        <p:txBody>
          <a:bodyPr wrap="square">
            <a:spAutoFit/>
          </a:bodyPr>
          <a:lstStyle/>
          <a:p>
            <a:pPr algn="r"/>
            <a:r>
              <a:rPr lang="de-CH" altLang="de-DE" sz="2000" dirty="0">
                <a:effectLst/>
                <a:latin typeface="Univers LT Std 47 Cn Lt" pitchFamily="34" charset="0"/>
              </a:rPr>
              <a:t>Römer-Brief 6,13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11449272" cy="3785652"/>
          </a:xfrm>
        </p:spPr>
        <p:txBody>
          <a:bodyPr wrap="square">
            <a:spAutoFit/>
          </a:bodyPr>
          <a:lstStyle/>
          <a:p>
            <a:pPr algn="l"/>
            <a:r>
              <a:rPr lang="de-CH" altLang="de-DE" sz="4800" dirty="0">
                <a:solidFill>
                  <a:schemeClr val="tx1"/>
                </a:solidFill>
                <a:effectLst/>
                <a:latin typeface="Univers LT Std 47 Cn Lt" pitchFamily="34" charset="0"/>
              </a:rPr>
              <a:t>„Gebt nicht der Sünde eure Glieder hin als Waffen der Ungerechtigkeit, sondern gebt euch selbst Gott hin als solche, die tot waren und nun lebendig sind, und eure Glieder Gott als Waffen der Gerechtigkeit.“ </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4842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886653"/>
            <a:ext cx="11305256" cy="1200329"/>
          </a:xfrm>
        </p:spPr>
        <p:txBody>
          <a:bodyPr wrap="square">
            <a:spAutoFit/>
          </a:bodyPr>
          <a:lstStyle/>
          <a:p>
            <a:pPr algn="l"/>
            <a:r>
              <a:rPr lang="de-DE" altLang="de-DE" sz="7200" dirty="0">
                <a:solidFill>
                  <a:schemeClr val="tx1"/>
                </a:solidFill>
                <a:effectLst/>
                <a:latin typeface="Univers LT Std 47 Cn Lt" pitchFamily="34" charset="0"/>
              </a:rPr>
              <a:t>III. </a:t>
            </a:r>
            <a:r>
              <a:rPr lang="de-CH" altLang="de-DE" sz="7200" dirty="0">
                <a:solidFill>
                  <a:schemeClr val="tx1"/>
                </a:solidFill>
                <a:effectLst/>
                <a:latin typeface="Univers LT Std 47 Cn Lt" pitchFamily="34" charset="0"/>
              </a:rPr>
              <a:t>Der effektive Angriff</a:t>
            </a:r>
            <a:endParaRPr lang="de-DE" altLang="de-DE" sz="72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063798B6-AE1E-4E77-9CC2-25D55E5F0E63}"/>
              </a:ext>
            </a:extLst>
          </p:cNvPr>
          <p:cNvPicPr>
            <a:picLocks noChangeAspect="1"/>
          </p:cNvPicPr>
          <p:nvPr/>
        </p:nvPicPr>
        <p:blipFill>
          <a:blip r:embed="rId3"/>
          <a:stretch>
            <a:fillRect/>
          </a:stretch>
        </p:blipFill>
        <p:spPr>
          <a:xfrm>
            <a:off x="9336360" y="3140968"/>
            <a:ext cx="2395936" cy="3499407"/>
          </a:xfrm>
          <a:prstGeom prst="rect">
            <a:avLst/>
          </a:prstGeom>
        </p:spPr>
      </p:pic>
    </p:spTree>
    <p:extLst>
      <p:ext uri="{BB962C8B-B14F-4D97-AF65-F5344CB8AC3E}">
        <p14:creationId xmlns:p14="http://schemas.microsoft.com/office/powerpoint/2010/main" val="422069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494326"/>
            <a:ext cx="4176464" cy="400110"/>
          </a:xfrm>
        </p:spPr>
        <p:txBody>
          <a:bodyPr wrap="square">
            <a:spAutoFit/>
          </a:bodyPr>
          <a:lstStyle/>
          <a:p>
            <a:pPr algn="r"/>
            <a:r>
              <a:rPr lang="de-CH" altLang="de-DE" sz="2000" dirty="0">
                <a:effectLst/>
                <a:latin typeface="Univers LT Std 47 Cn Lt" pitchFamily="34" charset="0"/>
              </a:rPr>
              <a:t>Epheser-Brief 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32656"/>
            <a:ext cx="10945216" cy="2308324"/>
          </a:xfrm>
        </p:spPr>
        <p:txBody>
          <a:bodyPr wrap="square">
            <a:spAutoFit/>
          </a:bodyPr>
          <a:lstStyle/>
          <a:p>
            <a:pPr algn="l"/>
            <a:r>
              <a:rPr lang="de-CH" altLang="de-DE" sz="4800" dirty="0">
                <a:solidFill>
                  <a:schemeClr val="tx1"/>
                </a:solidFill>
                <a:effectLst/>
                <a:latin typeface="Univers LT Std 47 Cn Lt" pitchFamily="34" charset="0"/>
              </a:rPr>
              <a:t>„Setzt den Helm der Rettung auf und greift zu dem Schwert, das der Heilige Geist euch gibt; dieses Schwert ist das Wort Gottes.“</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656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494326"/>
            <a:ext cx="4176464" cy="400110"/>
          </a:xfrm>
        </p:spPr>
        <p:txBody>
          <a:bodyPr wrap="square">
            <a:spAutoFit/>
          </a:bodyPr>
          <a:lstStyle/>
          <a:p>
            <a:pPr algn="r"/>
            <a:r>
              <a:rPr lang="de-CH" altLang="de-DE" sz="2000" dirty="0">
                <a:effectLst/>
                <a:latin typeface="Univers LT Std 47 Cn Lt" pitchFamily="34" charset="0"/>
              </a:rPr>
              <a:t>1.Petrus-Brief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701988"/>
            <a:ext cx="10945216" cy="1569660"/>
          </a:xfrm>
        </p:spPr>
        <p:txBody>
          <a:bodyPr wrap="square">
            <a:spAutoFit/>
          </a:bodyPr>
          <a:lstStyle/>
          <a:p>
            <a:pPr algn="l"/>
            <a:r>
              <a:rPr lang="de-CH" altLang="de-DE" sz="4800" dirty="0">
                <a:solidFill>
                  <a:schemeClr val="tx1"/>
                </a:solidFill>
                <a:effectLst/>
                <a:latin typeface="Univers LT Std 47 Cn Lt" pitchFamily="34" charset="0"/>
              </a:rPr>
              <a:t>„Ihr wisst, dass euer Vertrauen, euer Glaube, euch die endgültige Rettung bringen wird.“</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0706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4293096"/>
            <a:ext cx="4176464" cy="400110"/>
          </a:xfrm>
        </p:spPr>
        <p:txBody>
          <a:bodyPr wrap="square">
            <a:spAutoFit/>
          </a:bodyPr>
          <a:lstStyle/>
          <a:p>
            <a:pPr algn="r"/>
            <a:r>
              <a:rPr lang="de-CH" altLang="de-DE" sz="2000" dirty="0">
                <a:effectLst/>
                <a:latin typeface="Univers LT Std 47 Cn Lt" pitchFamily="34" charset="0"/>
              </a:rPr>
              <a:t>1.Petrus-Brief 1,23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93827"/>
            <a:ext cx="9793088" cy="3785652"/>
          </a:xfrm>
        </p:spPr>
        <p:txBody>
          <a:bodyPr wrap="square">
            <a:spAutoFit/>
          </a:bodyPr>
          <a:lstStyle/>
          <a:p>
            <a:pPr algn="l"/>
            <a:r>
              <a:rPr lang="de-CH" altLang="de-DE" sz="4800" dirty="0">
                <a:solidFill>
                  <a:schemeClr val="tx1"/>
                </a:solidFill>
                <a:effectLst/>
                <a:latin typeface="Univers LT Std 47 Cn Lt" pitchFamily="34" charset="0"/>
              </a:rPr>
              <a:t>„Ihr seid ja von neuem geboren, und dieses neue Leben hat seinen Ursprung nicht in einem vergänglichen Samen, sondern in einem unvergänglichen, in dem lebendigen Wort Gottes, das für immer Bestand hat.“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144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xmlns="" id="{AFD46A9C-7FEC-451B-BE0E-A2CDEAAC1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88640"/>
            <a:ext cx="6509125" cy="6048672"/>
          </a:xfrm>
          <a:prstGeom prst="rect">
            <a:avLst/>
          </a:prstGeom>
        </p:spPr>
      </p:pic>
    </p:spTree>
    <p:extLst>
      <p:ext uri="{BB962C8B-B14F-4D97-AF65-F5344CB8AC3E}">
        <p14:creationId xmlns:p14="http://schemas.microsoft.com/office/powerpoint/2010/main" val="27601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4293096"/>
            <a:ext cx="4176464" cy="400110"/>
          </a:xfrm>
        </p:spPr>
        <p:txBody>
          <a:bodyPr wrap="square">
            <a:spAutoFit/>
          </a:bodyPr>
          <a:lstStyle/>
          <a:p>
            <a:pPr algn="r"/>
            <a:r>
              <a:rPr lang="de-CH" altLang="de-DE" sz="2000" dirty="0">
                <a:effectLst/>
                <a:latin typeface="Univers LT Std 47 Cn Lt" pitchFamily="34" charset="0"/>
              </a:rPr>
              <a:t>2. Korinther-Brief 10,4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93827"/>
            <a:ext cx="9793088" cy="3785652"/>
          </a:xfrm>
        </p:spPr>
        <p:txBody>
          <a:bodyPr wrap="square">
            <a:spAutoFit/>
          </a:bodyPr>
          <a:lstStyle/>
          <a:p>
            <a:pPr algn="l"/>
            <a:r>
              <a:rPr lang="de-CH" altLang="de-DE" sz="4000" dirty="0">
                <a:solidFill>
                  <a:schemeClr val="tx1"/>
                </a:solidFill>
                <a:effectLst/>
                <a:latin typeface="Univers LT Std 47 Cn Lt" pitchFamily="34" charset="0"/>
              </a:rPr>
              <a:t>„Die Waffen, mit denen wir unseren Kampf führen, sind nicht die Waffen dieser Welt. Es sind Waffen von durchschlagender Kraft, die dazu dienen, im Einsatz für Gott feindliche Festungen zu zerstören. Mit diesen Waffen bringen wir eigenmächtige Gedankengebäude zum Einsturz.“</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4925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76120" y="4293096"/>
            <a:ext cx="4176464" cy="400110"/>
          </a:xfrm>
        </p:spPr>
        <p:txBody>
          <a:bodyPr wrap="square">
            <a:spAutoFit/>
          </a:bodyPr>
          <a:lstStyle/>
          <a:p>
            <a:pPr algn="r"/>
            <a:r>
              <a:rPr lang="de-CH" altLang="de-DE" sz="2000" dirty="0">
                <a:effectLst/>
                <a:latin typeface="Univers LT Std 47 Cn Lt" pitchFamily="34" charset="0"/>
              </a:rPr>
              <a:t>Hebräer 4,12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0801200" cy="3170099"/>
          </a:xfrm>
        </p:spPr>
        <p:txBody>
          <a:bodyPr wrap="square">
            <a:spAutoFit/>
          </a:bodyPr>
          <a:lstStyle/>
          <a:p>
            <a:pPr algn="l"/>
            <a:r>
              <a:rPr lang="de-CH" altLang="de-DE" sz="4000" dirty="0">
                <a:solidFill>
                  <a:schemeClr val="tx1"/>
                </a:solidFill>
                <a:effectLst/>
                <a:latin typeface="Univers LT Std 47 Cn Lt" pitchFamily="34" charset="0"/>
              </a:rPr>
              <a:t>„Gottes Wort ist lebendig und voller Kraft. Das schärfste beidseitig geschliffene Schwert ist nicht so scharf wie dieses Wort, das Seele und Geist und Mark und Bein durchdringt und sich als Richter unserer geheimsten Wünsche und Gedanken erweist.“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2736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501008"/>
            <a:ext cx="4176464" cy="400110"/>
          </a:xfrm>
        </p:spPr>
        <p:txBody>
          <a:bodyPr wrap="square">
            <a:spAutoFit/>
          </a:bodyPr>
          <a:lstStyle/>
          <a:p>
            <a:pPr algn="r"/>
            <a:r>
              <a:rPr lang="de-CH" altLang="de-DE" sz="2000" dirty="0">
                <a:effectLst/>
                <a:latin typeface="Univers LT Std 47 Cn Lt" pitchFamily="34" charset="0"/>
              </a:rPr>
              <a:t>1.Korinther-Brief 9,26-27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76672"/>
            <a:ext cx="10801200" cy="2554545"/>
          </a:xfrm>
        </p:spPr>
        <p:txBody>
          <a:bodyPr wrap="square">
            <a:spAutoFit/>
          </a:bodyPr>
          <a:lstStyle/>
          <a:p>
            <a:pPr algn="l"/>
            <a:r>
              <a:rPr lang="de-CH" altLang="de-DE" sz="4000" dirty="0">
                <a:solidFill>
                  <a:schemeClr val="tx1"/>
                </a:solidFill>
                <a:effectLst/>
                <a:latin typeface="Univers LT Std 47 Cn Lt" pitchFamily="34" charset="0"/>
              </a:rPr>
              <a:t>„Ich laufe nicht wie ins Ungewisse; ich kämpfe mit der Faust nicht wie einer, der in die Luft schlägt, sondern ich schinde meinen Leib und bezwinge ihn, dass ich nicht andern predige und selbst verwerflich werde.“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57016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3501008"/>
            <a:ext cx="4176464" cy="400110"/>
          </a:xfrm>
        </p:spPr>
        <p:txBody>
          <a:bodyPr wrap="square">
            <a:spAutoFit/>
          </a:bodyPr>
          <a:lstStyle/>
          <a:p>
            <a:pPr algn="r"/>
            <a:r>
              <a:rPr lang="de-CH" altLang="de-DE" sz="2000" dirty="0">
                <a:effectLst/>
                <a:latin typeface="Univers LT Std 47 Cn Lt" pitchFamily="34" charset="0"/>
              </a:rPr>
              <a:t>Epheser-Brief 6,13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68895"/>
            <a:ext cx="10009112" cy="3170099"/>
          </a:xfrm>
        </p:spPr>
        <p:txBody>
          <a:bodyPr wrap="square">
            <a:spAutoFit/>
          </a:bodyPr>
          <a:lstStyle/>
          <a:p>
            <a:pPr algn="l"/>
            <a:r>
              <a:rPr lang="de-CH" altLang="de-DE" sz="4000" dirty="0">
                <a:solidFill>
                  <a:schemeClr val="tx1"/>
                </a:solidFill>
                <a:effectLst/>
                <a:latin typeface="Univers LT Std 47 Cn Lt" pitchFamily="34" charset="0"/>
              </a:rPr>
              <a:t>„Greift zu allen Waffen, die Gott für euch bereithält! Wenn dann der Tag kommt, an dem die Mächte des Bösen angreifen, seid ihr gerüstet und könnt euch ihnen entgegenstellen. Ihr werdet erfolgreich kämpfen und am Ende als Sieger dastehen.“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10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3501008"/>
            <a:ext cx="4176464" cy="400110"/>
          </a:xfrm>
        </p:spPr>
        <p:txBody>
          <a:bodyPr wrap="square">
            <a:spAutoFit/>
          </a:bodyPr>
          <a:lstStyle/>
          <a:p>
            <a:pPr algn="r"/>
            <a:r>
              <a:rPr lang="de-CH" altLang="de-DE" sz="2000" dirty="0">
                <a:effectLst/>
                <a:latin typeface="Univers LT Std 47 Cn Lt" pitchFamily="34" charset="0"/>
              </a:rPr>
              <a:t>Epheser-Brief 6,13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188640"/>
            <a:ext cx="10009112" cy="2585323"/>
          </a:xfrm>
        </p:spPr>
        <p:txBody>
          <a:bodyPr wrap="square">
            <a:spAutoFit/>
          </a:bodyPr>
          <a:lstStyle/>
          <a:p>
            <a:pPr algn="l"/>
            <a:r>
              <a:rPr lang="de-CH" altLang="de-DE" dirty="0">
                <a:solidFill>
                  <a:schemeClr val="tx1"/>
                </a:solidFill>
                <a:effectLst/>
                <a:latin typeface="Univers LT Std 47 Cn Lt" pitchFamily="34" charset="0"/>
              </a:rPr>
              <a:t>„Greift zu den Waffen Gottes! Wenn dann der schlimme Tag kommt, könnt ihr Widerstand leisten.“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7191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5805264"/>
            <a:ext cx="4176464" cy="400110"/>
          </a:xfrm>
        </p:spPr>
        <p:txBody>
          <a:bodyPr wrap="square">
            <a:spAutoFit/>
          </a:bodyPr>
          <a:lstStyle/>
          <a:p>
            <a:pPr algn="r"/>
            <a:r>
              <a:rPr lang="de-CH" altLang="de-DE" sz="2000" dirty="0">
                <a:effectLst/>
                <a:latin typeface="Univers LT Std 47 Cn Lt" pitchFamily="34" charset="0"/>
              </a:rPr>
              <a:t>Epheser-Brief 6,13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7368" y="4077072"/>
            <a:ext cx="4176464" cy="1569660"/>
          </a:xfrm>
        </p:spPr>
        <p:txBody>
          <a:bodyPr wrap="square">
            <a:spAutoFit/>
          </a:bodyPr>
          <a:lstStyle/>
          <a:p>
            <a:pPr algn="l"/>
            <a:r>
              <a:rPr lang="de-CH" altLang="de-DE" sz="3200" dirty="0">
                <a:solidFill>
                  <a:schemeClr val="tx1"/>
                </a:solidFill>
                <a:effectLst/>
                <a:latin typeface="Univers LT Std 47 Cn Lt" pitchFamily="34" charset="0"/>
              </a:rPr>
              <a:t>„Wenn dann der schlimme Tag kommt, könnt ihr Widerstand leisten.“</a:t>
            </a:r>
            <a:endParaRPr lang="de-DE" altLang="de-DE" sz="3200" dirty="0">
              <a:solidFill>
                <a:schemeClr val="tx1"/>
              </a:solidFill>
              <a:effectLst/>
              <a:latin typeface="Univers LT Std 47 Cn Lt" pitchFamily="34" charset="0"/>
            </a:endParaRPr>
          </a:p>
        </p:txBody>
      </p:sp>
      <p:pic>
        <p:nvPicPr>
          <p:cNvPr id="3" name="Grafik 2" descr="Ein Bild, das Person, Gebäude, draußen, Straße enthält.&#10;&#10;Automatisch generierte Beschreibung">
            <a:extLst>
              <a:ext uri="{FF2B5EF4-FFF2-40B4-BE49-F238E27FC236}">
                <a16:creationId xmlns:a16="http://schemas.microsoft.com/office/drawing/2014/main" xmlns="" id="{C3C789FE-1398-4713-B362-F5795221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0" y="116632"/>
            <a:ext cx="7333696" cy="5578475"/>
          </a:xfrm>
          <a:prstGeom prst="rect">
            <a:avLst/>
          </a:prstGeom>
        </p:spPr>
      </p:pic>
    </p:spTree>
    <p:extLst>
      <p:ext uri="{BB962C8B-B14F-4D97-AF65-F5344CB8AC3E}">
        <p14:creationId xmlns:p14="http://schemas.microsoft.com/office/powerpoint/2010/main" val="216992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3501008"/>
            <a:ext cx="4176464" cy="400110"/>
          </a:xfrm>
        </p:spPr>
        <p:txBody>
          <a:bodyPr wrap="square">
            <a:spAutoFit/>
          </a:bodyPr>
          <a:lstStyle/>
          <a:p>
            <a:pPr algn="r"/>
            <a:r>
              <a:rPr lang="de-CH" altLang="de-DE" sz="2000" dirty="0">
                <a:effectLst/>
                <a:latin typeface="Univers LT Std 47 Cn Lt" pitchFamily="34" charset="0"/>
              </a:rPr>
              <a:t>Epheser-Brief 6,14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696471"/>
            <a:ext cx="10009112" cy="1569660"/>
          </a:xfrm>
        </p:spPr>
        <p:txBody>
          <a:bodyPr wrap="square">
            <a:spAutoFit/>
          </a:bodyPr>
          <a:lstStyle/>
          <a:p>
            <a:pPr algn="l"/>
            <a:r>
              <a:rPr lang="de-CH" altLang="de-DE" sz="9600" dirty="0">
                <a:solidFill>
                  <a:schemeClr val="tx1"/>
                </a:solidFill>
                <a:effectLst/>
                <a:latin typeface="Univers LT Std 47 Cn Lt" pitchFamily="34" charset="0"/>
              </a:rPr>
              <a:t>„Seid bereit!“</a:t>
            </a:r>
            <a:endParaRPr lang="de-DE" altLang="de-DE" sz="9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3070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904197" y="4077072"/>
            <a:ext cx="4176464" cy="400110"/>
          </a:xfrm>
        </p:spPr>
        <p:txBody>
          <a:bodyPr wrap="square">
            <a:spAutoFit/>
          </a:bodyPr>
          <a:lstStyle/>
          <a:p>
            <a:pPr algn="r"/>
            <a:r>
              <a:rPr lang="de-CH" altLang="de-DE" sz="2000" dirty="0">
                <a:effectLst/>
                <a:latin typeface="Univers LT Std 47 Cn Lt" pitchFamily="34" charset="0"/>
              </a:rPr>
              <a:t>Epheser-Brief 6,14-15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7272808" cy="3785652"/>
          </a:xfrm>
        </p:spPr>
        <p:txBody>
          <a:bodyPr wrap="square">
            <a:spAutoFit/>
          </a:bodyPr>
          <a:lstStyle/>
          <a:p>
            <a:pPr algn="l"/>
            <a:r>
              <a:rPr lang="de-CH" altLang="de-DE" sz="4000" dirty="0">
                <a:solidFill>
                  <a:schemeClr val="tx1"/>
                </a:solidFill>
                <a:effectLst/>
                <a:latin typeface="Univers LT Std 47 Cn Lt" pitchFamily="34" charset="0"/>
              </a:rPr>
              <a:t>Seid bereit! Bindet den Gürtel der Wahrheit um eure Hüften, legt den Brustpanzer der Gerechtigkeit an und tragt an den Füssen das Schuhwerk der Bereitschaft, das Evangelium des Friedens zu verbreiten.</a:t>
            </a:r>
            <a:endParaRPr lang="de-DE" altLang="de-DE" sz="40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A02451B7-DD24-405B-BAC4-09DCF0501D56}"/>
              </a:ext>
            </a:extLst>
          </p:cNvPr>
          <p:cNvPicPr>
            <a:picLocks noChangeAspect="1"/>
          </p:cNvPicPr>
          <p:nvPr/>
        </p:nvPicPr>
        <p:blipFill>
          <a:blip r:embed="rId3"/>
          <a:stretch>
            <a:fillRect/>
          </a:stretch>
        </p:blipFill>
        <p:spPr>
          <a:xfrm>
            <a:off x="8265121" y="-19478"/>
            <a:ext cx="3918999" cy="5733256"/>
          </a:xfrm>
          <a:prstGeom prst="rect">
            <a:avLst/>
          </a:prstGeom>
        </p:spPr>
      </p:pic>
    </p:spTree>
    <p:extLst>
      <p:ext uri="{BB962C8B-B14F-4D97-AF65-F5344CB8AC3E}">
        <p14:creationId xmlns:p14="http://schemas.microsoft.com/office/powerpoint/2010/main" val="405259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647728" y="3028890"/>
            <a:ext cx="4176464" cy="400110"/>
          </a:xfrm>
        </p:spPr>
        <p:txBody>
          <a:bodyPr wrap="square">
            <a:spAutoFit/>
          </a:bodyPr>
          <a:lstStyle/>
          <a:p>
            <a:pPr algn="r"/>
            <a:r>
              <a:rPr lang="de-CH" altLang="de-DE" sz="2000" dirty="0">
                <a:effectLst/>
                <a:latin typeface="Univers LT Std 47 Cn Lt" pitchFamily="34" charset="0"/>
              </a:rPr>
              <a:t>Epheser-Brief 6,16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8105340" cy="2554545"/>
          </a:xfrm>
        </p:spPr>
        <p:txBody>
          <a:bodyPr wrap="square">
            <a:spAutoFit/>
          </a:bodyPr>
          <a:lstStyle/>
          <a:p>
            <a:pPr algn="l"/>
            <a:r>
              <a:rPr lang="de-CH" altLang="de-DE" sz="4000" dirty="0">
                <a:solidFill>
                  <a:schemeClr val="tx1"/>
                </a:solidFill>
                <a:effectLst/>
                <a:latin typeface="Univers LT Std 47 Cn Lt" pitchFamily="34" charset="0"/>
              </a:rPr>
              <a:t>Zusätzlich zu all dem ergreift den Schild des Glaubens, mit dem ihr jeden Brandpfeil unschädlich machen könnt, den der Böse gegen euch abschiesst.</a:t>
            </a:r>
            <a:endParaRPr lang="de-DE" altLang="de-DE" sz="40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A02451B7-DD24-405B-BAC4-09DCF0501D56}"/>
              </a:ext>
            </a:extLst>
          </p:cNvPr>
          <p:cNvPicPr>
            <a:picLocks noChangeAspect="1"/>
          </p:cNvPicPr>
          <p:nvPr/>
        </p:nvPicPr>
        <p:blipFill>
          <a:blip r:embed="rId3"/>
          <a:stretch>
            <a:fillRect/>
          </a:stretch>
        </p:blipFill>
        <p:spPr>
          <a:xfrm>
            <a:off x="8265121" y="-19478"/>
            <a:ext cx="3918999" cy="5733256"/>
          </a:xfrm>
          <a:prstGeom prst="rect">
            <a:avLst/>
          </a:prstGeom>
        </p:spPr>
      </p:pic>
    </p:spTree>
    <p:extLst>
      <p:ext uri="{BB962C8B-B14F-4D97-AF65-F5344CB8AC3E}">
        <p14:creationId xmlns:p14="http://schemas.microsoft.com/office/powerpoint/2010/main" val="329876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647728" y="3028890"/>
            <a:ext cx="4176464" cy="400110"/>
          </a:xfrm>
        </p:spPr>
        <p:txBody>
          <a:bodyPr wrap="square">
            <a:spAutoFit/>
          </a:bodyPr>
          <a:lstStyle/>
          <a:p>
            <a:pPr algn="r"/>
            <a:r>
              <a:rPr lang="de-CH" altLang="de-DE" sz="2000" dirty="0">
                <a:effectLst/>
                <a:latin typeface="Univers LT Std 47 Cn Lt" pitchFamily="34" charset="0"/>
              </a:rPr>
              <a:t>Epheser-Brief 6,17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8105340" cy="2554545"/>
          </a:xfrm>
        </p:spPr>
        <p:txBody>
          <a:bodyPr wrap="square">
            <a:spAutoFit/>
          </a:bodyPr>
          <a:lstStyle/>
          <a:p>
            <a:pPr algn="l"/>
            <a:r>
              <a:rPr lang="de-CH" altLang="de-DE" sz="4000" dirty="0">
                <a:solidFill>
                  <a:schemeClr val="tx1"/>
                </a:solidFill>
                <a:effectLst/>
                <a:latin typeface="Univers LT Std 47 Cn Lt" pitchFamily="34" charset="0"/>
              </a:rPr>
              <a:t>Setzt den Helm der Rettung auf und greift zu dem Schwert, das der Heilige Geist euch gibt; dieses Schwert ist das Wort Gottes.</a:t>
            </a:r>
            <a:endParaRPr lang="de-DE" altLang="de-DE" sz="40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A02451B7-DD24-405B-BAC4-09DCF0501D56}"/>
              </a:ext>
            </a:extLst>
          </p:cNvPr>
          <p:cNvPicPr>
            <a:picLocks noChangeAspect="1"/>
          </p:cNvPicPr>
          <p:nvPr/>
        </p:nvPicPr>
        <p:blipFill>
          <a:blip r:embed="rId3"/>
          <a:stretch>
            <a:fillRect/>
          </a:stretch>
        </p:blipFill>
        <p:spPr>
          <a:xfrm>
            <a:off x="8265121" y="-19478"/>
            <a:ext cx="3918999" cy="5733256"/>
          </a:xfrm>
          <a:prstGeom prst="rect">
            <a:avLst/>
          </a:prstGeom>
        </p:spPr>
      </p:pic>
    </p:spTree>
    <p:extLst>
      <p:ext uri="{BB962C8B-B14F-4D97-AF65-F5344CB8AC3E}">
        <p14:creationId xmlns:p14="http://schemas.microsoft.com/office/powerpoint/2010/main" val="2235302702"/>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942</Words>
  <Application>Microsoft Office PowerPoint</Application>
  <PresentationFormat>Benutzerdefiniert</PresentationFormat>
  <Paragraphs>97</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Designvorlage 'Berggipfel'</vt:lpstr>
      <vt:lpstr>Die richtigen Schutzmassnahmen ergreifen</vt:lpstr>
      <vt:lpstr>„Mir ist alle Macht im Himmel und auf der Erde gegeben.“</vt:lpstr>
      <vt:lpstr>PowerPoint-Präsentation</vt:lpstr>
      <vt:lpstr>„Greift zu den Waffen Gottes! Wenn dann der schlimme Tag kommt, könnt ihr Widerstand leisten.“</vt:lpstr>
      <vt:lpstr>„Wenn dann der schlimme Tag kommt, könnt ihr Widerstand leisten.“</vt:lpstr>
      <vt:lpstr>„Seid bereit!“</vt:lpstr>
      <vt:lpstr>Seid bereit! Bindet den Gürtel der Wahrheit um eure Hüften, legt den Brustpanzer der Gerechtigkeit an und tragt an den Füssen das Schuhwerk der Bereitschaft, das Evangelium des Friedens zu verbreiten.</vt:lpstr>
      <vt:lpstr>Zusätzlich zu all dem ergreift den Schild des Glaubens, mit dem ihr jeden Brandpfeil unschädlich machen könnt, den der Böse gegen euch abschiesst.</vt:lpstr>
      <vt:lpstr>Setzt den Helm der Rettung auf und greift zu dem Schwert, das der Heilige Geist euch gibt; dieses Schwert ist das Wort Gottes.</vt:lpstr>
      <vt:lpstr>I. Der passive Schutz</vt:lpstr>
      <vt:lpstr>„Bindet den Gürtel der Wahrheit um eure Hüften, legt den Brustpanzer der Gerechtigkeit an.“</vt:lpstr>
      <vt:lpstr>„Durch Christus hat Gott auch euch sein Siegel aufgedrückt: Er hat euch den Heiligen Geist gegeben, den er den Seinen versprochen hatte – nachdem ihr zuvor das Wort der Wahrheit gehört hattet, die Gute Nachricht, die euch die Rettung bringt, und ihr zum Glauben gekommen seid.“</vt:lpstr>
      <vt:lpstr>„Nachdem wir nun aufgrund des Glaubens für gerecht erklärt worden sind, haben wir Frieden mit Gott durch Jesus Christus, unseren Herrn.“</vt:lpstr>
      <vt:lpstr>„Wir selbst hatten keine guten Taten vorzuweisen, mit denen wir vor Gott hätten bestehen können. Nein, aus reinem Erbarmen hat Gott uns gerettet durch das Bad der Taufe – das Bad, in dem wir zu einem neuen Leben geboren wurden, erneuert durch den Heiligen Geist.“</vt:lpstr>
      <vt:lpstr>„Zieht den neuen Menschen an, den Gott nach seinem Bild geschaffen hat und der gerecht und heilig lebt aus der Wahrheit Gottes, an der nichts trügerisch ist.“</vt:lpstr>
      <vt:lpstr>„Komm und verfluche mir das Volk, denn es ist mir zu mächtig; vielleicht kann ich’s dann schlagen und aus dem Land vertreiben; denn ich weiss: Wen du segnest, der ist gesegnet, und wen du verfluchst, der ist verflucht.“</vt:lpstr>
      <vt:lpstr>„Wir wissen, dass jemand, der aus Gott geboren ist, nicht sündigt; denn der Sohn Gottes hält seine schützende Hand über ihn, sodass der Böse – der Teufel – ihm nicht schaden kann.“</vt:lpstr>
      <vt:lpstr>„Tragt an den Füssen das Schuhwerk der Bereitschaft, das Evangelium des Friedens zu verbreiten.“</vt:lpstr>
      <vt:lpstr>„Setzt alles daran, die Einheit zu bewahren, die Gottes Geist euch geschenkt hat; sein Frieden ist das Band, das euch zusammenhält.“</vt:lpstr>
      <vt:lpstr>II. Die aktive Abwehr</vt:lpstr>
      <vt:lpstr>„Zusätzlich zu all dem ergreift den Schild des Glaubens, mit dem ihr jeden Brandpfeil unschädlich machen könnt, den der Böse gegen euch abschiesst.“</vt:lpstr>
      <vt:lpstr>„Wie könnte ich ein so grosses Unrecht begehen und mich gegen Gott versündigen?“</vt:lpstr>
      <vt:lpstr>„Ordnet euch daher Gott unter! Und dem Teufel widersteht, dann wird er von euch ablassen und fliehen.“</vt:lpstr>
      <vt:lpstr>„Bei euch gibt es Anhänger der Lehre Bileams. Der stiftete Balak an, die Israeliten zur Sünde zu verführen. Da assen sie Fleisch vom Götzenopfer und trieben Unzucht.“</vt:lpstr>
      <vt:lpstr>„Gebt nicht der Sünde eure Glieder hin als Waffen der Ungerechtigkeit, sondern gebt euch selbst Gott hin als solche, die tot waren und nun lebendig sind, und eure Glieder Gott als Waffen der Gerechtigkeit.“ </vt:lpstr>
      <vt:lpstr>III. Der effektive Angriff</vt:lpstr>
      <vt:lpstr>„Setzt den Helm der Rettung auf und greift zu dem Schwert, das der Heilige Geist euch gibt; dieses Schwert ist das Wort Gottes.“</vt:lpstr>
      <vt:lpstr>„Ihr wisst, dass euer Vertrauen, euer Glaube, euch die endgültige Rettung bringen wird.“</vt:lpstr>
      <vt:lpstr>„Ihr seid ja von neuem geboren, und dieses neue Leben hat seinen Ursprung nicht in einem vergänglichen Samen, sondern in einem unvergänglichen, in dem lebendigen Wort Gottes, das für immer Bestand hat.“</vt:lpstr>
      <vt:lpstr>„Die Waffen, mit denen wir unseren Kampf führen, sind nicht die Waffen dieser Welt. Es sind Waffen von durchschlagender Kraft, die dazu dienen, im Einsatz für Gott feindliche Festungen zu zerstören. Mit diesen Waffen bringen wir eigenmächtige Gedankengebäude zum Einsturz.“</vt:lpstr>
      <vt:lpstr>„Gottes Wort ist lebendig und voller Kraft. Das schärfste beidseitig geschliffene Schwert ist nicht so scharf wie dieses Wort, das Seele und Geist und Mark und Bein durchdringt und sich als Richter unserer geheimsten Wünsche und Gedanken erweist.“</vt:lpstr>
      <vt:lpstr>Schlussgedanke</vt:lpstr>
      <vt:lpstr>„Ich laufe nicht wie ins Ungewisse; ich kämpfe mit der Faust nicht wie einer, der in die Luft schlägt, sondern ich schinde meinen Leib und bezwinge ihn, dass ich nicht andern predige und selbst verwerflich werde.“</vt:lpstr>
      <vt:lpstr>„Greift zu allen Waffen, die Gott für euch bereithält! Wenn dann der Tag kommt, an dem die Mächte des Bösen angreifen, seid ihr gerüstet und könnt euch ihnen entgegenstellen. Ihr werdet erfolgreich kämpfen und am Ende als Sieger dastehen.“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Christen Gefahren erkennen und abwehren - Teil 3/5 - Die richtigen Schutzmassnahmen ergreifen - Folien</dc:title>
  <dc:creator>Jürg Birnstiel</dc:creator>
  <cp:lastModifiedBy>Me</cp:lastModifiedBy>
  <cp:revision>887</cp:revision>
  <dcterms:created xsi:type="dcterms:W3CDTF">2013-11-12T15:20:47Z</dcterms:created>
  <dcterms:modified xsi:type="dcterms:W3CDTF">2019-07-12T19:28:53Z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