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4"/>
  </p:notesMasterIdLst>
  <p:handoutMasterIdLst>
    <p:handoutMasterId r:id="rId25"/>
  </p:handoutMasterIdLst>
  <p:sldIdLst>
    <p:sldId id="735" r:id="rId2"/>
    <p:sldId id="1129" r:id="rId3"/>
    <p:sldId id="1131" r:id="rId4"/>
    <p:sldId id="1077" r:id="rId5"/>
    <p:sldId id="1078" r:id="rId6"/>
    <p:sldId id="1132" r:id="rId7"/>
    <p:sldId id="1133" r:id="rId8"/>
    <p:sldId id="1134" r:id="rId9"/>
    <p:sldId id="1135" r:id="rId10"/>
    <p:sldId id="1136" r:id="rId11"/>
    <p:sldId id="1137" r:id="rId12"/>
    <p:sldId id="1138" r:id="rId13"/>
    <p:sldId id="1147" r:id="rId14"/>
    <p:sldId id="962" r:id="rId15"/>
    <p:sldId id="1140" r:id="rId16"/>
    <p:sldId id="1141" r:id="rId17"/>
    <p:sldId id="1142" r:id="rId18"/>
    <p:sldId id="1143" r:id="rId19"/>
    <p:sldId id="1144" r:id="rId20"/>
    <p:sldId id="1145" r:id="rId21"/>
    <p:sldId id="259" r:id="rId22"/>
    <p:sldId id="1146" r:id="rId23"/>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1" autoAdjust="0"/>
    <p:restoredTop sz="94698" autoAdjust="0"/>
  </p:normalViewPr>
  <p:slideViewPr>
    <p:cSldViewPr>
      <p:cViewPr varScale="1">
        <p:scale>
          <a:sx n="78" d="100"/>
          <a:sy n="78" d="100"/>
        </p:scale>
        <p:origin x="-114" y="-3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244187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52355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2523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316572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067297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038335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834442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729791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29958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874969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692314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541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7478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49973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64883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42264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14664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02684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4000" b="-14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3352" y="188640"/>
            <a:ext cx="11809312" cy="2554545"/>
          </a:xfrm>
        </p:spPr>
        <p:txBody>
          <a:bodyPr wrap="square">
            <a:spAutoFit/>
          </a:bodyPr>
          <a:lstStyle/>
          <a:p>
            <a:pPr algn="l"/>
            <a:r>
              <a:rPr lang="de-CH" altLang="de-DE" sz="8000" dirty="0">
                <a:solidFill>
                  <a:schemeClr val="tx1"/>
                </a:solidFill>
                <a:effectLst/>
                <a:latin typeface="Univers LT Std 47 Cn Lt" pitchFamily="34" charset="0"/>
              </a:rPr>
              <a:t>Andere Christen konkret unterstützen</a:t>
            </a:r>
            <a:endParaRPr lang="de-DE" altLang="de-DE" sz="8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999656" y="4581128"/>
            <a:ext cx="8426019" cy="1040285"/>
          </a:xfrm>
        </p:spPr>
        <p:txBody>
          <a:bodyPr wrap="square">
            <a:spAutoFit/>
          </a:bodyPr>
          <a:lstStyle/>
          <a:p>
            <a:pPr algn="r"/>
            <a:r>
              <a:rPr lang="de-DE" altLang="de-DE" sz="2800" dirty="0">
                <a:effectLst/>
                <a:latin typeface="Univers LT Std 47 Cn Lt" pitchFamily="34" charset="0"/>
              </a:rPr>
              <a:t>Serie: </a:t>
            </a:r>
            <a:r>
              <a:rPr lang="de-CH" altLang="de-DE" sz="2800" dirty="0">
                <a:effectLst/>
                <a:latin typeface="Univers LT Std 47 Cn Lt" pitchFamily="34" charset="0"/>
              </a:rPr>
              <a:t>Wie Christen Gefahren erkennen und abwehren (4/5)</a:t>
            </a:r>
          </a:p>
          <a:p>
            <a:pPr algn="r"/>
            <a:r>
              <a:rPr lang="de-CH" altLang="de-DE" sz="2800" dirty="0">
                <a:effectLst/>
                <a:latin typeface="Univers LT Std 47 Cn Lt" pitchFamily="34" charset="0"/>
              </a:rPr>
              <a:t>Epheser-Brief 6,18-20</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3501008"/>
            <a:ext cx="4176464" cy="400110"/>
          </a:xfrm>
        </p:spPr>
        <p:txBody>
          <a:bodyPr wrap="square">
            <a:spAutoFit/>
          </a:bodyPr>
          <a:lstStyle/>
          <a:p>
            <a:pPr algn="r"/>
            <a:r>
              <a:rPr lang="de-CH" altLang="de-DE" sz="2000" dirty="0">
                <a:effectLst/>
                <a:latin typeface="Univers LT Std 47 Cn Lt" pitchFamily="34" charset="0"/>
              </a:rPr>
              <a:t>Epheser-Brief 6,18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0729192" cy="2585323"/>
          </a:xfrm>
        </p:spPr>
        <p:txBody>
          <a:bodyPr wrap="square">
            <a:spAutoFit/>
          </a:bodyPr>
          <a:lstStyle/>
          <a:p>
            <a:pPr algn="l"/>
            <a:r>
              <a:rPr lang="de-CH" altLang="de-DE" dirty="0">
                <a:solidFill>
                  <a:schemeClr val="tx1"/>
                </a:solidFill>
                <a:effectLst/>
                <a:latin typeface="Univers LT Std 47 Cn Lt" pitchFamily="34" charset="0"/>
              </a:rPr>
              <a:t>„Betet bei jeder Gelegenheit und wacht dazu mit aller Beharrlichkeit und Flehen für alle Heiligen.“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67465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104112" y="3717032"/>
            <a:ext cx="4176464" cy="400110"/>
          </a:xfrm>
        </p:spPr>
        <p:txBody>
          <a:bodyPr wrap="square">
            <a:spAutoFit/>
          </a:bodyPr>
          <a:lstStyle/>
          <a:p>
            <a:pPr algn="r"/>
            <a:r>
              <a:rPr lang="de-CH" altLang="de-DE" sz="2000" dirty="0">
                <a:effectLst/>
                <a:latin typeface="Univers LT Std 47 Cn Lt" pitchFamily="34" charset="0"/>
              </a:rPr>
              <a:t>Epheser-Brief 1,18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66487"/>
            <a:ext cx="10729192" cy="3477875"/>
          </a:xfrm>
        </p:spPr>
        <p:txBody>
          <a:bodyPr wrap="square">
            <a:spAutoFit/>
          </a:bodyPr>
          <a:lstStyle/>
          <a:p>
            <a:pPr algn="l"/>
            <a:r>
              <a:rPr lang="de-CH" altLang="de-DE" sz="4400" dirty="0">
                <a:solidFill>
                  <a:schemeClr val="tx1"/>
                </a:solidFill>
                <a:effectLst/>
                <a:latin typeface="Univers LT Std 47 Cn Lt" pitchFamily="34" charset="0"/>
              </a:rPr>
              <a:t>„Gott öffne euch die Augen des Herzens, damit ihr erkennt, was für eine Hoffnung Gott euch gegeben hat, als er euch berief, was für ein reiches und wunderbares Erbe er für die bereithält, die zu seinem heiligen Volk gehören.“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68095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3453396"/>
            <a:ext cx="4176464" cy="400110"/>
          </a:xfrm>
        </p:spPr>
        <p:txBody>
          <a:bodyPr wrap="square">
            <a:spAutoFit/>
          </a:bodyPr>
          <a:lstStyle/>
          <a:p>
            <a:pPr algn="r"/>
            <a:r>
              <a:rPr lang="de-CH" altLang="de-DE" sz="2000" dirty="0">
                <a:effectLst/>
                <a:latin typeface="Univers LT Std 47 Cn Lt" pitchFamily="34" charset="0"/>
              </a:rPr>
              <a:t>Epheser-Brief 6,18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97264"/>
            <a:ext cx="10729192" cy="34163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dirty="0">
                <a:solidFill>
                  <a:schemeClr val="tx1"/>
                </a:solidFill>
                <a:effectLst/>
                <a:latin typeface="Univers LT Std 47 Cn Lt" pitchFamily="34" charset="0"/>
              </a:rPr>
              <a:t>„Betet bei jeder Gelegenheit mit allem Bitten und Flehen im Geist und wacht dazu mit aller Beharrlichkeit und Flehen für alle Heiligen.“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447698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3453396"/>
            <a:ext cx="4176464" cy="400110"/>
          </a:xfrm>
        </p:spPr>
        <p:txBody>
          <a:bodyPr wrap="square">
            <a:spAutoFit/>
          </a:bodyPr>
          <a:lstStyle/>
          <a:p>
            <a:pPr algn="r"/>
            <a:r>
              <a:rPr lang="de-CH" altLang="de-DE" sz="2000" dirty="0">
                <a:effectLst/>
                <a:latin typeface="Univers LT Std 47 Cn Lt" pitchFamily="34" charset="0"/>
              </a:rPr>
              <a:t>Epheser-Brief 6,18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97264"/>
            <a:ext cx="10729192" cy="34163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dirty="0">
                <a:solidFill>
                  <a:schemeClr val="tx1"/>
                </a:solidFill>
                <a:effectLst/>
                <a:latin typeface="Univers LT Std 47 Cn Lt" pitchFamily="34" charset="0"/>
              </a:rPr>
              <a:t>„Betet bei jeder Gelegenheit mit allem Bitten und Flehen im Geist und wacht dazu mit aller Beharrlichkeit und Flehen für alle Heiligen.“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8137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978986"/>
            <a:ext cx="11305256" cy="1015663"/>
          </a:xfrm>
        </p:spPr>
        <p:txBody>
          <a:bodyPr wrap="square">
            <a:spAutoFit/>
          </a:bodyPr>
          <a:lstStyle/>
          <a:p>
            <a:pPr algn="l"/>
            <a:r>
              <a:rPr lang="de-DE" altLang="de-DE" sz="6000" dirty="0">
                <a:solidFill>
                  <a:schemeClr val="tx1"/>
                </a:solidFill>
                <a:effectLst/>
                <a:latin typeface="Univers LT Std 47 Cn Lt" pitchFamily="34" charset="0"/>
              </a:rPr>
              <a:t>II. </a:t>
            </a:r>
            <a:r>
              <a:rPr lang="de-CH" altLang="de-DE" sz="6000" dirty="0">
                <a:solidFill>
                  <a:schemeClr val="tx1"/>
                </a:solidFill>
                <a:effectLst/>
                <a:latin typeface="Univers LT Std 47 Cn Lt" pitchFamily="34" charset="0"/>
              </a:rPr>
              <a:t>Kämpft mit mir für das Evangelium!</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3453396"/>
            <a:ext cx="4176464" cy="400110"/>
          </a:xfrm>
        </p:spPr>
        <p:txBody>
          <a:bodyPr wrap="square">
            <a:spAutoFit/>
          </a:bodyPr>
          <a:lstStyle/>
          <a:p>
            <a:pPr algn="r"/>
            <a:r>
              <a:rPr lang="de-CH" altLang="de-DE" sz="2000" dirty="0">
                <a:effectLst/>
                <a:latin typeface="Univers LT Std 47 Cn Lt" pitchFamily="34" charset="0"/>
              </a:rPr>
              <a:t>Epheser-Brief 6,19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082149"/>
            <a:ext cx="10729192" cy="14465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8800" dirty="0">
                <a:solidFill>
                  <a:schemeClr val="tx1"/>
                </a:solidFill>
                <a:effectLst/>
                <a:latin typeface="Univers LT Std 47 Cn Lt" pitchFamily="34" charset="0"/>
              </a:rPr>
              <a:t>„Betet auch für mich.“</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71096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3789040"/>
            <a:ext cx="4176464" cy="400110"/>
          </a:xfrm>
        </p:spPr>
        <p:txBody>
          <a:bodyPr wrap="square">
            <a:spAutoFit/>
          </a:bodyPr>
          <a:lstStyle/>
          <a:p>
            <a:pPr algn="r"/>
            <a:r>
              <a:rPr lang="de-CH" altLang="de-DE" sz="2000" dirty="0">
                <a:effectLst/>
                <a:latin typeface="Univers LT Std 47 Cn Lt" pitchFamily="34" charset="0"/>
              </a:rPr>
              <a:t>Epheser-Brief 6,19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97264"/>
            <a:ext cx="10729192" cy="34163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dirty="0">
                <a:solidFill>
                  <a:schemeClr val="tx1"/>
                </a:solidFill>
                <a:effectLst/>
                <a:latin typeface="Univers LT Std 47 Cn Lt" pitchFamily="34" charset="0"/>
              </a:rPr>
              <a:t>„Betet für mich, dass mir das Wort gegeben werde, wenn ich meinen Mund auftue, freimütig das Geheimnis des Evangeliums zu verkündigen.“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66882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725144"/>
            <a:ext cx="4176464" cy="400110"/>
          </a:xfrm>
        </p:spPr>
        <p:txBody>
          <a:bodyPr wrap="square">
            <a:spAutoFit/>
          </a:bodyPr>
          <a:lstStyle/>
          <a:p>
            <a:pPr algn="r"/>
            <a:r>
              <a:rPr lang="de-CH" altLang="de-DE" sz="2000" dirty="0">
                <a:effectLst/>
                <a:latin typeface="Univers LT Std 47 Cn Lt" pitchFamily="34" charset="0"/>
              </a:rPr>
              <a:t>1.Thessalonicher-Brief 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0945216" cy="415498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400" dirty="0">
                <a:solidFill>
                  <a:schemeClr val="tx1"/>
                </a:solidFill>
                <a:effectLst/>
                <a:latin typeface="Univers LT Std 47 Cn Lt" pitchFamily="34" charset="0"/>
              </a:rPr>
              <a:t>„Wie ihr wisst, hatten wir zuvor in Philippi viel ausstehen müssen und waren misshandelt worden. </a:t>
            </a:r>
            <a:r>
              <a:rPr lang="de-CH" altLang="de-DE" sz="4400" dirty="0">
                <a:solidFill>
                  <a:srgbClr val="FFFF00"/>
                </a:solidFill>
                <a:effectLst/>
                <a:latin typeface="Univers LT Std 47 Cn Lt" pitchFamily="34" charset="0"/>
              </a:rPr>
              <a:t>Trotzdem fassten wir im Vertrauen auf unseren Gott den Mut,</a:t>
            </a:r>
            <a:r>
              <a:rPr lang="de-CH" altLang="de-DE" sz="4400" dirty="0">
                <a:solidFill>
                  <a:schemeClr val="tx1"/>
                </a:solidFill>
                <a:effectLst/>
                <a:latin typeface="Univers LT Std 47 Cn Lt" pitchFamily="34" charset="0"/>
              </a:rPr>
              <a:t> euch seine Gute Nachricht zu verkünden, und liessen uns nicht davon abbringen, als es auch bei euch zu harten Auseinandersetzungen kam.“</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26487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005064"/>
            <a:ext cx="4176464" cy="400110"/>
          </a:xfrm>
        </p:spPr>
        <p:txBody>
          <a:bodyPr wrap="square">
            <a:spAutoFit/>
          </a:bodyPr>
          <a:lstStyle/>
          <a:p>
            <a:pPr algn="r"/>
            <a:r>
              <a:rPr lang="de-CH" altLang="de-DE" sz="2000" dirty="0">
                <a:effectLst/>
                <a:latin typeface="Univers LT Std 47 Cn Lt" pitchFamily="34" charset="0"/>
              </a:rPr>
              <a:t>Johannes-Brief 5,24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0153128" cy="347787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400" dirty="0">
                <a:solidFill>
                  <a:schemeClr val="tx1"/>
                </a:solidFill>
                <a:effectLst/>
                <a:latin typeface="Univers LT Std 47 Cn Lt" pitchFamily="34" charset="0"/>
              </a:rPr>
              <a:t>„Alle, die auf mein Wort hören und dem glauben, der mich gesandt hat, haben das ewige Leben. Sie kommen nicht mehr vor Gottes Gericht; sie haben den Tod schon hinter sich gelassen und das unvergängliche Leben erreicht.“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17097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005064"/>
            <a:ext cx="4176464" cy="400110"/>
          </a:xfrm>
        </p:spPr>
        <p:txBody>
          <a:bodyPr wrap="square">
            <a:spAutoFit/>
          </a:bodyPr>
          <a:lstStyle/>
          <a:p>
            <a:pPr algn="r"/>
            <a:r>
              <a:rPr lang="de-CH" altLang="de-DE" sz="2000" dirty="0">
                <a:effectLst/>
                <a:latin typeface="Univers LT Std 47 Cn Lt" pitchFamily="34" charset="0"/>
              </a:rPr>
              <a:t>Epheser-Brief 6,19-20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0153128" cy="347787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400" dirty="0">
                <a:solidFill>
                  <a:schemeClr val="tx1"/>
                </a:solidFill>
                <a:effectLst/>
                <a:latin typeface="Univers LT Std 47 Cn Lt" pitchFamily="34" charset="0"/>
              </a:rPr>
              <a:t>„Betet auch für mich, dass mir das Wort gegeben werde, wenn ich meinen Mund auftue, freimütig das Geheimnis des Evangeliums zu verkündigen, dessen Bote ich bin in Ketten, dass ich unerschrocken davon rede, wie ich es muss.“</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64783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3284984"/>
            <a:ext cx="4176464" cy="400110"/>
          </a:xfrm>
        </p:spPr>
        <p:txBody>
          <a:bodyPr wrap="square">
            <a:spAutoFit/>
          </a:bodyPr>
          <a:lstStyle/>
          <a:p>
            <a:pPr algn="r"/>
            <a:r>
              <a:rPr lang="de-CH" altLang="de-DE" sz="2000" dirty="0">
                <a:effectLst/>
                <a:latin typeface="Univers LT Std 47 Cn Lt" pitchFamily="34" charset="0"/>
              </a:rPr>
              <a:t>Epheser-Brief 6,18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1449272" cy="2585323"/>
          </a:xfrm>
        </p:spPr>
        <p:txBody>
          <a:bodyPr wrap="square">
            <a:spAutoFit/>
          </a:bodyPr>
          <a:lstStyle/>
          <a:p>
            <a:pPr algn="l"/>
            <a:r>
              <a:rPr lang="de-CH" altLang="de-DE" dirty="0">
                <a:solidFill>
                  <a:schemeClr val="tx1"/>
                </a:solidFill>
                <a:effectLst/>
                <a:latin typeface="Univers LT Std 47 Cn Lt" pitchFamily="34" charset="0"/>
              </a:rPr>
              <a:t>Betet allezeit mit allem Bitten und Flehen im Geist und wacht dazu mit aller Beharrlichkeit und Flehen für alle Heiligen.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70105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005064"/>
            <a:ext cx="4176464" cy="400110"/>
          </a:xfrm>
        </p:spPr>
        <p:txBody>
          <a:bodyPr wrap="square">
            <a:spAutoFit/>
          </a:bodyPr>
          <a:lstStyle/>
          <a:p>
            <a:pPr algn="r"/>
            <a:r>
              <a:rPr lang="de-CH" altLang="de-DE" sz="2000" dirty="0">
                <a:effectLst/>
                <a:latin typeface="Univers LT Std 47 Cn Lt" pitchFamily="34" charset="0"/>
              </a:rPr>
              <a:t>Philipper-Brief 1,19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0153128" cy="280076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400" dirty="0">
                <a:solidFill>
                  <a:schemeClr val="tx1"/>
                </a:solidFill>
                <a:effectLst/>
                <a:latin typeface="Univers LT Std 47 Cn Lt" pitchFamily="34" charset="0"/>
              </a:rPr>
              <a:t>„Denn ich weiss, dass am Ende von allem, was ich jetzt durchmache, meine Rettung stehen wird, weil ihr für mich betet und weil Jesus Christus mir durch seinen Geist beisteht.“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4202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8136904" cy="1569660"/>
          </a:xfrm>
        </p:spPr>
        <p:txBody>
          <a:bodyPr wrap="square">
            <a:spAutoFit/>
          </a:bodyPr>
          <a:lstStyle/>
          <a:p>
            <a:pPr algn="l"/>
            <a:r>
              <a:rPr lang="de-DE" altLang="de-DE" sz="9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3789040"/>
            <a:ext cx="4176464" cy="400110"/>
          </a:xfrm>
        </p:spPr>
        <p:txBody>
          <a:bodyPr wrap="square">
            <a:spAutoFit/>
          </a:bodyPr>
          <a:lstStyle/>
          <a:p>
            <a:pPr algn="r"/>
            <a:r>
              <a:rPr lang="de-CH" altLang="de-DE" sz="2000" dirty="0">
                <a:effectLst/>
                <a:latin typeface="Univers LT Std 47 Cn Lt" pitchFamily="34" charset="0"/>
              </a:rPr>
              <a:t>Römer-Brief 12,12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0945216" cy="258532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dirty="0">
                <a:solidFill>
                  <a:schemeClr val="tx1"/>
                </a:solidFill>
                <a:effectLst/>
                <a:latin typeface="Univers LT Std 47 Cn Lt" pitchFamily="34" charset="0"/>
              </a:rPr>
              <a:t>„Freut euch über die Hoffnung, die ihr habt. Wenn Nöte kommen, haltet durch. Lasst euch durch nichts vom Gebet abbringen.“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57030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077072"/>
            <a:ext cx="4176464" cy="400110"/>
          </a:xfrm>
        </p:spPr>
        <p:txBody>
          <a:bodyPr wrap="square">
            <a:spAutoFit/>
          </a:bodyPr>
          <a:lstStyle/>
          <a:p>
            <a:pPr algn="r"/>
            <a:r>
              <a:rPr lang="de-CH" altLang="de-DE" sz="2000" dirty="0">
                <a:effectLst/>
                <a:latin typeface="Univers LT Std 47 Cn Lt" pitchFamily="34" charset="0"/>
              </a:rPr>
              <a:t>Epheser-Brief 6,19-20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0225136" cy="3477875"/>
          </a:xfrm>
        </p:spPr>
        <p:txBody>
          <a:bodyPr wrap="square">
            <a:spAutoFit/>
          </a:bodyPr>
          <a:lstStyle/>
          <a:p>
            <a:pPr algn="l"/>
            <a:r>
              <a:rPr lang="de-CH" altLang="de-DE" sz="4400" dirty="0">
                <a:solidFill>
                  <a:schemeClr val="tx1"/>
                </a:solidFill>
                <a:effectLst/>
                <a:latin typeface="Univers LT Std 47 Cn Lt" pitchFamily="34" charset="0"/>
              </a:rPr>
              <a:t>Betet auch für mich, dass mir das Wort gegeben werde, wenn ich meinen Mund auftue, freimütig das Geheimnis des Evangeliums zu verkündigen, dessen Bote ich bin in Ketten, dass ich unerschrocken davon rede, wie ich es muss.</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97513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3352" y="903204"/>
            <a:ext cx="10729192" cy="923330"/>
          </a:xfrm>
        </p:spPr>
        <p:txBody>
          <a:bodyPr wrap="square">
            <a:spAutoFit/>
          </a:bodyPr>
          <a:lstStyle/>
          <a:p>
            <a:pPr algn="l"/>
            <a:r>
              <a:rPr lang="de-DE" altLang="de-DE" dirty="0">
                <a:solidFill>
                  <a:schemeClr val="tx1"/>
                </a:solidFill>
                <a:effectLst/>
                <a:latin typeface="Univers LT Std 47 Cn Lt" pitchFamily="34" charset="0"/>
              </a:rPr>
              <a:t>I. </a:t>
            </a:r>
            <a:r>
              <a:rPr lang="de-CH" altLang="de-DE" dirty="0">
                <a:solidFill>
                  <a:schemeClr val="tx1"/>
                </a:solidFill>
                <a:effectLst/>
                <a:latin typeface="Univers LT Std 47 Cn Lt" pitchFamily="34" charset="0"/>
              </a:rPr>
              <a:t>Lebt in der Gemeinschaft der Christen!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3501008"/>
            <a:ext cx="4176464" cy="400110"/>
          </a:xfrm>
        </p:spPr>
        <p:txBody>
          <a:bodyPr wrap="square">
            <a:spAutoFit/>
          </a:bodyPr>
          <a:lstStyle/>
          <a:p>
            <a:pPr algn="r"/>
            <a:r>
              <a:rPr lang="de-CH" altLang="de-DE" sz="2000" dirty="0">
                <a:effectLst/>
                <a:latin typeface="Univers LT Std 47 Cn Lt" pitchFamily="34" charset="0"/>
              </a:rPr>
              <a:t>Epheser-Brief 6,17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3352" y="332656"/>
            <a:ext cx="10009112" cy="1754326"/>
          </a:xfrm>
        </p:spPr>
        <p:txBody>
          <a:bodyPr wrap="square">
            <a:spAutoFit/>
          </a:bodyPr>
          <a:lstStyle/>
          <a:p>
            <a:pPr algn="l"/>
            <a:r>
              <a:rPr lang="de-CH" altLang="de-DE" dirty="0">
                <a:solidFill>
                  <a:schemeClr val="tx1"/>
                </a:solidFill>
                <a:effectLst/>
                <a:latin typeface="Univers LT Std 47 Cn Lt" pitchFamily="34" charset="0"/>
              </a:rPr>
              <a:t>„Nehmt das Schwert des Geistes, welches ist das Wort Gottes.“</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71918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3501008"/>
            <a:ext cx="4176464" cy="400110"/>
          </a:xfrm>
        </p:spPr>
        <p:txBody>
          <a:bodyPr wrap="square">
            <a:spAutoFit/>
          </a:bodyPr>
          <a:lstStyle/>
          <a:p>
            <a:pPr algn="r"/>
            <a:r>
              <a:rPr lang="de-CH" altLang="de-DE" sz="2000" dirty="0">
                <a:effectLst/>
                <a:latin typeface="Univers LT Std 47 Cn Lt" pitchFamily="34" charset="0"/>
              </a:rPr>
              <a:t>Epheser-Brief 6,18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3352" y="188640"/>
            <a:ext cx="10729192" cy="3416320"/>
          </a:xfrm>
        </p:spPr>
        <p:txBody>
          <a:bodyPr wrap="square">
            <a:spAutoFit/>
          </a:bodyPr>
          <a:lstStyle/>
          <a:p>
            <a:pPr algn="l"/>
            <a:r>
              <a:rPr lang="de-CH" altLang="de-DE" dirty="0">
                <a:solidFill>
                  <a:schemeClr val="tx1"/>
                </a:solidFill>
                <a:effectLst/>
                <a:latin typeface="Univers LT Std 47 Cn Lt" pitchFamily="34" charset="0"/>
              </a:rPr>
              <a:t>„Betet allezeit mit allem Bitten und Flehen im Geist und wacht dazu mit aller Beharrlichkeit und Flehen für alle Heiligen.“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06808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3501008"/>
            <a:ext cx="4176464" cy="400110"/>
          </a:xfrm>
        </p:spPr>
        <p:txBody>
          <a:bodyPr wrap="square">
            <a:spAutoFit/>
          </a:bodyPr>
          <a:lstStyle/>
          <a:p>
            <a:pPr algn="r"/>
            <a:r>
              <a:rPr lang="de-CH" altLang="de-DE" sz="2000" dirty="0">
                <a:effectLst/>
                <a:latin typeface="Univers LT Std 47 Cn Lt" pitchFamily="34" charset="0"/>
              </a:rPr>
              <a:t>Apostelgeschichte 16,13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0729192" cy="2585323"/>
          </a:xfrm>
        </p:spPr>
        <p:txBody>
          <a:bodyPr wrap="square">
            <a:spAutoFit/>
          </a:bodyPr>
          <a:lstStyle/>
          <a:p>
            <a:pPr algn="l"/>
            <a:r>
              <a:rPr lang="de-CH" altLang="de-DE" dirty="0">
                <a:solidFill>
                  <a:schemeClr val="tx1"/>
                </a:solidFill>
                <a:effectLst/>
                <a:latin typeface="Univers LT Std 47 Cn Lt" pitchFamily="34" charset="0"/>
              </a:rPr>
              <a:t>„Am Sabbat gingen wir vor das Tor an den Fluss. Wir vermuteten dort eine jüdische Gebetsstätte und fanden sie auch.“</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729595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3501008"/>
            <a:ext cx="4176464" cy="400110"/>
          </a:xfrm>
        </p:spPr>
        <p:txBody>
          <a:bodyPr wrap="square">
            <a:spAutoFit/>
          </a:bodyPr>
          <a:lstStyle/>
          <a:p>
            <a:pPr algn="r"/>
            <a:r>
              <a:rPr lang="de-CH" altLang="de-DE" sz="2000" dirty="0">
                <a:effectLst/>
                <a:latin typeface="Univers LT Std 47 Cn Lt" pitchFamily="34" charset="0"/>
              </a:rPr>
              <a:t>Johannes-Evangelium 4,24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0729192" cy="2585323"/>
          </a:xfrm>
        </p:spPr>
        <p:txBody>
          <a:bodyPr wrap="square">
            <a:spAutoFit/>
          </a:bodyPr>
          <a:lstStyle/>
          <a:p>
            <a:pPr algn="l"/>
            <a:r>
              <a:rPr lang="de-CH" altLang="de-DE" dirty="0">
                <a:solidFill>
                  <a:schemeClr val="tx1"/>
                </a:solidFill>
                <a:effectLst/>
                <a:latin typeface="Univers LT Std 47 Cn Lt" pitchFamily="34" charset="0"/>
              </a:rPr>
              <a:t>„Gott ist Geist, und die, die ihn anbeten wollen, müssen ihn im Geist und in der Wahrheit anbeten.“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20848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3501008"/>
            <a:ext cx="4176464" cy="400110"/>
          </a:xfrm>
        </p:spPr>
        <p:txBody>
          <a:bodyPr wrap="square">
            <a:spAutoFit/>
          </a:bodyPr>
          <a:lstStyle/>
          <a:p>
            <a:pPr algn="r"/>
            <a:r>
              <a:rPr lang="de-CH" altLang="de-DE" sz="2000" dirty="0">
                <a:effectLst/>
                <a:latin typeface="Univers LT Std 47 Cn Lt" pitchFamily="34" charset="0"/>
              </a:rPr>
              <a:t>Epheser-Brief 2,18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0729192" cy="2585323"/>
          </a:xfrm>
        </p:spPr>
        <p:txBody>
          <a:bodyPr wrap="square">
            <a:spAutoFit/>
          </a:bodyPr>
          <a:lstStyle/>
          <a:p>
            <a:pPr algn="l"/>
            <a:r>
              <a:rPr lang="de-CH" altLang="de-DE" dirty="0">
                <a:solidFill>
                  <a:schemeClr val="tx1"/>
                </a:solidFill>
                <a:effectLst/>
                <a:latin typeface="Univers LT Std 47 Cn Lt" pitchFamily="34" charset="0"/>
              </a:rPr>
              <a:t>„Dank Jesus Christus haben wir alle – Juden wie Nichtjuden – durch ein und denselben Geist freien Zutritt zum Vater.“</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05135957"/>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609</Words>
  <Application>Microsoft Office PowerPoint</Application>
  <PresentationFormat>Benutzerdefiniert</PresentationFormat>
  <Paragraphs>64</Paragraphs>
  <Slides>22</Slides>
  <Notes>22</Notes>
  <HiddenSlides>0</HiddenSlides>
  <MMClips>0</MMClips>
  <ScaleCrop>false</ScaleCrop>
  <HeadingPairs>
    <vt:vector size="4" baseType="variant">
      <vt:variant>
        <vt:lpstr>Design</vt:lpstr>
      </vt:variant>
      <vt:variant>
        <vt:i4>1</vt:i4>
      </vt:variant>
      <vt:variant>
        <vt:lpstr>Folientitel</vt:lpstr>
      </vt:variant>
      <vt:variant>
        <vt:i4>22</vt:i4>
      </vt:variant>
    </vt:vector>
  </HeadingPairs>
  <TitlesOfParts>
    <vt:vector size="23" baseType="lpstr">
      <vt:lpstr>Designvorlage 'Berggipfel'</vt:lpstr>
      <vt:lpstr>Andere Christen konkret unterstützen</vt:lpstr>
      <vt:lpstr>Betet allezeit mit allem Bitten und Flehen im Geist und wacht dazu mit aller Beharrlichkeit und Flehen für alle Heiligen.</vt:lpstr>
      <vt:lpstr>Betet auch für mich, dass mir das Wort gegeben werde, wenn ich meinen Mund auftue, freimütig das Geheimnis des Evangeliums zu verkündigen, dessen Bote ich bin in Ketten, dass ich unerschrocken davon rede, wie ich es muss.</vt:lpstr>
      <vt:lpstr>I. Lebt in der Gemeinschaft der Christen!</vt:lpstr>
      <vt:lpstr>„Nehmt das Schwert des Geistes, welches ist das Wort Gottes.“</vt:lpstr>
      <vt:lpstr>„Betet allezeit mit allem Bitten und Flehen im Geist und wacht dazu mit aller Beharrlichkeit und Flehen für alle Heiligen.“</vt:lpstr>
      <vt:lpstr>„Am Sabbat gingen wir vor das Tor an den Fluss. Wir vermuteten dort eine jüdische Gebetsstätte und fanden sie auch.“</vt:lpstr>
      <vt:lpstr>„Gott ist Geist, und die, die ihn anbeten wollen, müssen ihn im Geist und in der Wahrheit anbeten.“</vt:lpstr>
      <vt:lpstr>„Dank Jesus Christus haben wir alle – Juden wie Nichtjuden – durch ein und denselben Geist freien Zutritt zum Vater.“</vt:lpstr>
      <vt:lpstr>„Betet bei jeder Gelegenheit und wacht dazu mit aller Beharrlichkeit und Flehen für alle Heiligen.“</vt:lpstr>
      <vt:lpstr>„Gott öffne euch die Augen des Herzens, damit ihr erkennt, was für eine Hoffnung Gott euch gegeben hat, als er euch berief, was für ein reiches und wunderbares Erbe er für die bereithält, die zu seinem heiligen Volk gehören.“</vt:lpstr>
      <vt:lpstr>„Betet bei jeder Gelegenheit mit allem Bitten und Flehen im Geist und wacht dazu mit aller Beharrlichkeit und Flehen für alle Heiligen.“</vt:lpstr>
      <vt:lpstr>„Betet bei jeder Gelegenheit mit allem Bitten und Flehen im Geist und wacht dazu mit aller Beharrlichkeit und Flehen für alle Heiligen.“</vt:lpstr>
      <vt:lpstr>II. Kämpft mit mir für das Evangelium!</vt:lpstr>
      <vt:lpstr>„Betet auch für mich.“</vt:lpstr>
      <vt:lpstr>„Betet für mich, dass mir das Wort gegeben werde, wenn ich meinen Mund auftue, freimütig das Geheimnis des Evangeliums zu verkündigen.“</vt:lpstr>
      <vt:lpstr>„Wie ihr wisst, hatten wir zuvor in Philippi viel ausstehen müssen und waren misshandelt worden. Trotzdem fassten wir im Vertrauen auf unseren Gott den Mut, euch seine Gute Nachricht zu verkünden, und liessen uns nicht davon abbringen, als es auch bei euch zu harten Auseinandersetzungen kam.“</vt:lpstr>
      <vt:lpstr>„Alle, die auf mein Wort hören und dem glauben, der mich gesandt hat, haben das ewige Leben. Sie kommen nicht mehr vor Gottes Gericht; sie haben den Tod schon hinter sich gelassen und das unvergängliche Leben erreicht.“</vt:lpstr>
      <vt:lpstr>„Betet auch für mich, dass mir das Wort gegeben werde, wenn ich meinen Mund auftue, freimütig das Geheimnis des Evangeliums zu verkündigen, dessen Bote ich bin in Ketten, dass ich unerschrocken davon rede, wie ich es muss.“</vt:lpstr>
      <vt:lpstr>„Denn ich weiss, dass am Ende von allem, was ich jetzt durchmache, meine Rettung stehen wird, weil ihr für mich betet und weil Jesus Christus mir durch seinen Geist beisteht.“</vt:lpstr>
      <vt:lpstr>Schlussgedanke</vt:lpstr>
      <vt:lpstr>„Freut euch über die Hoffnung, die ihr habt. Wenn Nöte kommen, haltet durch. Lasst euch durch nichts vom Gebet abbringen.“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Wie Christen Gefahren erkennen und abwehren - Teil 4/5 - Andere Christen konkret unterstützen - Folien</dc:title>
  <dc:creator>Jürg Birnstiel</dc:creator>
  <cp:lastModifiedBy>Me</cp:lastModifiedBy>
  <cp:revision>895</cp:revision>
  <dcterms:created xsi:type="dcterms:W3CDTF">2013-11-12T15:20:47Z</dcterms:created>
  <dcterms:modified xsi:type="dcterms:W3CDTF">2019-07-12T19:36:29Z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