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28"/>
  </p:notesMasterIdLst>
  <p:handoutMasterIdLst>
    <p:handoutMasterId r:id="rId29"/>
  </p:handoutMasterIdLst>
  <p:sldIdLst>
    <p:sldId id="735" r:id="rId2"/>
    <p:sldId id="1129" r:id="rId3"/>
    <p:sldId id="1130" r:id="rId4"/>
    <p:sldId id="1077" r:id="rId5"/>
    <p:sldId id="1131" r:id="rId6"/>
    <p:sldId id="1132" r:id="rId7"/>
    <p:sldId id="1133" r:id="rId8"/>
    <p:sldId id="1149" r:id="rId9"/>
    <p:sldId id="1134" r:id="rId10"/>
    <p:sldId id="1135" r:id="rId11"/>
    <p:sldId id="1136" r:id="rId12"/>
    <p:sldId id="1150" r:id="rId13"/>
    <p:sldId id="962" r:id="rId14"/>
    <p:sldId id="1137" r:id="rId15"/>
    <p:sldId id="1138" r:id="rId16"/>
    <p:sldId id="1139" r:id="rId17"/>
    <p:sldId id="1140" r:id="rId18"/>
    <p:sldId id="1141" r:id="rId19"/>
    <p:sldId id="1142" r:id="rId20"/>
    <p:sldId id="1143" r:id="rId21"/>
    <p:sldId id="1144" r:id="rId22"/>
    <p:sldId id="1145" r:id="rId23"/>
    <p:sldId id="1146" r:id="rId24"/>
    <p:sldId id="259" r:id="rId25"/>
    <p:sldId id="1147" r:id="rId26"/>
    <p:sldId id="1148" r:id="rId27"/>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01" autoAdjust="0"/>
    <p:restoredTop sz="94698" autoAdjust="0"/>
  </p:normalViewPr>
  <p:slideViewPr>
    <p:cSldViewPr>
      <p:cViewPr varScale="1">
        <p:scale>
          <a:sx n="78" d="100"/>
          <a:sy n="78" d="100"/>
        </p:scale>
        <p:origin x="-114" y="-34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802581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71006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948250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420861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583771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647787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697955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283553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98451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874969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428708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685361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091803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953406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73977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91755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09264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4129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71882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778010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961533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634306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83853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4000" b="-14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91344" y="764704"/>
            <a:ext cx="11809312" cy="1107996"/>
          </a:xfrm>
        </p:spPr>
        <p:txBody>
          <a:bodyPr wrap="square">
            <a:spAutoFit/>
          </a:bodyPr>
          <a:lstStyle/>
          <a:p>
            <a:pPr algn="l"/>
            <a:r>
              <a:rPr lang="de-CH" altLang="de-DE" sz="6600" dirty="0">
                <a:solidFill>
                  <a:schemeClr val="tx1"/>
                </a:solidFill>
                <a:effectLst/>
                <a:latin typeface="Univers LT Std 47 Cn Lt" pitchFamily="34" charset="0"/>
              </a:rPr>
              <a:t>Bewahre das unvergängliche Leben</a:t>
            </a:r>
            <a:endParaRPr lang="de-DE" altLang="de-DE" sz="66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2999656" y="4581128"/>
            <a:ext cx="8426019" cy="1040285"/>
          </a:xfrm>
        </p:spPr>
        <p:txBody>
          <a:bodyPr wrap="square">
            <a:spAutoFit/>
          </a:bodyPr>
          <a:lstStyle/>
          <a:p>
            <a:pPr algn="r"/>
            <a:r>
              <a:rPr lang="de-DE" altLang="de-DE" sz="2800" dirty="0">
                <a:effectLst/>
                <a:latin typeface="Univers LT Std 47 Cn Lt" pitchFamily="34" charset="0"/>
              </a:rPr>
              <a:t>Serie: </a:t>
            </a:r>
            <a:r>
              <a:rPr lang="de-CH" altLang="de-DE" sz="2800" dirty="0">
                <a:effectLst/>
                <a:latin typeface="Univers LT Std 47 Cn Lt" pitchFamily="34" charset="0"/>
              </a:rPr>
              <a:t>Wie Christen Gefahren erkennen und abwehren (5/5)</a:t>
            </a:r>
          </a:p>
          <a:p>
            <a:pPr algn="r"/>
            <a:r>
              <a:rPr lang="de-CH" altLang="de-DE" sz="2800" dirty="0">
                <a:effectLst/>
                <a:latin typeface="Univers LT Std 47 Cn Lt" pitchFamily="34" charset="0"/>
              </a:rPr>
              <a:t>Epheser-Brief 6,21-24</a:t>
            </a: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3284984"/>
            <a:ext cx="4176464" cy="400110"/>
          </a:xfrm>
        </p:spPr>
        <p:txBody>
          <a:bodyPr wrap="square">
            <a:spAutoFit/>
          </a:bodyPr>
          <a:lstStyle/>
          <a:p>
            <a:pPr algn="r"/>
            <a:r>
              <a:rPr lang="de-CH" altLang="de-DE" sz="2000" dirty="0">
                <a:effectLst/>
                <a:latin typeface="Univers LT Std 47 Cn Lt" pitchFamily="34" charset="0"/>
              </a:rPr>
              <a:t>Epheser-Brief 2,14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1809312" cy="2800767"/>
          </a:xfrm>
        </p:spPr>
        <p:txBody>
          <a:bodyPr wrap="square">
            <a:spAutoFit/>
          </a:bodyPr>
          <a:lstStyle/>
          <a:p>
            <a:pPr algn="l"/>
            <a:r>
              <a:rPr lang="de-CH" altLang="de-DE" sz="4400" dirty="0">
                <a:solidFill>
                  <a:schemeClr val="tx1"/>
                </a:solidFill>
                <a:effectLst/>
                <a:latin typeface="Univers LT Std 47 Cn Lt" pitchFamily="34" charset="0"/>
              </a:rPr>
              <a:t>„Denn Jesus ist unser Friede, der aus beiden (Juden und Heiden) eins gemacht hat und hat den Zaun abgebrochen, der dazwischen war, indem er durch sein Fleisch die Feindschaft wegnahm.“</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46942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464152" y="4149080"/>
            <a:ext cx="4176464" cy="400110"/>
          </a:xfrm>
        </p:spPr>
        <p:txBody>
          <a:bodyPr wrap="square">
            <a:spAutoFit/>
          </a:bodyPr>
          <a:lstStyle/>
          <a:p>
            <a:pPr algn="r"/>
            <a:r>
              <a:rPr lang="de-CH" altLang="de-DE" sz="2000" dirty="0">
                <a:effectLst/>
                <a:latin typeface="Univers LT Std 47 Cn Lt" pitchFamily="34" charset="0"/>
              </a:rPr>
              <a:t>Epheser-Brief 4,3-6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1809312" cy="3477875"/>
          </a:xfrm>
        </p:spPr>
        <p:txBody>
          <a:bodyPr wrap="square">
            <a:spAutoFit/>
          </a:bodyPr>
          <a:lstStyle/>
          <a:p>
            <a:pPr algn="l"/>
            <a:r>
              <a:rPr lang="de-CH" altLang="de-DE" sz="4400" dirty="0">
                <a:solidFill>
                  <a:schemeClr val="tx1"/>
                </a:solidFill>
                <a:effectLst/>
                <a:latin typeface="Univers LT Std 47 Cn Lt" pitchFamily="34" charset="0"/>
              </a:rPr>
              <a:t>„Seid darauf bedacht, zu wahren die Einigkeit im Geist durch das Band des Friedens: ein Leib und ein Geist, wie ihr auch berufen seid zu einer Hoffnung eurer Berufung; ein Herr, ein Glaube, eine Taufe; ein Gott und Vater aller, der da ist über allen und durch alle und in allen.“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58211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3284984"/>
            <a:ext cx="4176464" cy="400110"/>
          </a:xfrm>
        </p:spPr>
        <p:txBody>
          <a:bodyPr wrap="square">
            <a:spAutoFit/>
          </a:bodyPr>
          <a:lstStyle/>
          <a:p>
            <a:pPr algn="r"/>
            <a:r>
              <a:rPr lang="de-CH" altLang="de-DE" sz="2000" dirty="0">
                <a:effectLst/>
                <a:latin typeface="Univers LT Std 47 Cn Lt" pitchFamily="34" charset="0"/>
              </a:rPr>
              <a:t>Johannes-Evangelium 14,6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57862"/>
            <a:ext cx="11809312" cy="2862322"/>
          </a:xfrm>
        </p:spPr>
        <p:txBody>
          <a:bodyPr wrap="square">
            <a:spAutoFit/>
          </a:bodyPr>
          <a:lstStyle/>
          <a:p>
            <a:pPr algn="l"/>
            <a:r>
              <a:rPr lang="de-CH" altLang="de-DE" sz="6000" dirty="0">
                <a:solidFill>
                  <a:schemeClr val="tx1"/>
                </a:solidFill>
                <a:effectLst/>
                <a:latin typeface="Univers LT Std 47 Cn Lt" pitchFamily="34" charset="0"/>
              </a:rPr>
              <a:t>„Ich bin der Weg, ich bin die Wahrheit, und ich bin das Leben. Zum Vater kommt man nur durch mich.“</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87344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91344" y="978986"/>
            <a:ext cx="11305256" cy="1015663"/>
          </a:xfrm>
        </p:spPr>
        <p:txBody>
          <a:bodyPr wrap="square">
            <a:spAutoFit/>
          </a:bodyPr>
          <a:lstStyle/>
          <a:p>
            <a:pPr algn="l"/>
            <a:r>
              <a:rPr lang="de-DE" altLang="de-DE" sz="6000" dirty="0">
                <a:solidFill>
                  <a:schemeClr val="tx1"/>
                </a:solidFill>
                <a:effectLst/>
                <a:latin typeface="Univers LT Std 47 Cn Lt" pitchFamily="34" charset="0"/>
              </a:rPr>
              <a:t>II. </a:t>
            </a:r>
            <a:r>
              <a:rPr lang="de-CH" altLang="de-DE" sz="6000" dirty="0">
                <a:solidFill>
                  <a:schemeClr val="tx1"/>
                </a:solidFill>
                <a:effectLst/>
                <a:latin typeface="Univers LT Std 47 Cn Lt" pitchFamily="34" charset="0"/>
              </a:rPr>
              <a:t>Die </a:t>
            </a:r>
            <a:r>
              <a:rPr lang="de-CH" altLang="de-DE" sz="6000">
                <a:solidFill>
                  <a:schemeClr val="tx1"/>
                </a:solidFill>
                <a:effectLst/>
                <a:latin typeface="Univers LT Std 47 Cn Lt" pitchFamily="34" charset="0"/>
              </a:rPr>
              <a:t>persönliche Fürsorge</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4149080"/>
            <a:ext cx="4176464" cy="400110"/>
          </a:xfrm>
        </p:spPr>
        <p:txBody>
          <a:bodyPr wrap="square">
            <a:spAutoFit/>
          </a:bodyPr>
          <a:lstStyle/>
          <a:p>
            <a:pPr algn="r"/>
            <a:r>
              <a:rPr lang="de-CH" altLang="de-DE" sz="2000" dirty="0">
                <a:effectLst/>
                <a:latin typeface="Univers LT Std 47 Cn Lt" pitchFamily="34" charset="0"/>
              </a:rPr>
              <a:t>Epheser-Brief 6,21-22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1809312" cy="3477875"/>
          </a:xfrm>
        </p:spPr>
        <p:txBody>
          <a:bodyPr wrap="square">
            <a:spAutoFit/>
          </a:bodyPr>
          <a:lstStyle/>
          <a:p>
            <a:pPr algn="l"/>
            <a:r>
              <a:rPr lang="de-CH" altLang="de-DE" sz="4400" dirty="0">
                <a:solidFill>
                  <a:schemeClr val="tx1"/>
                </a:solidFill>
                <a:effectLst/>
                <a:latin typeface="Univers LT Std 47 Cn Lt" pitchFamily="34" charset="0"/>
              </a:rPr>
              <a:t>„Ihr sollt auch etwas über mich erfahren, damit ihr wisst, wie es mit mir steht. </a:t>
            </a:r>
            <a:r>
              <a:rPr lang="de-CH" altLang="de-DE" sz="4400" dirty="0" err="1">
                <a:solidFill>
                  <a:schemeClr val="tx1"/>
                </a:solidFill>
                <a:effectLst/>
                <a:latin typeface="Univers LT Std 47 Cn Lt" pitchFamily="34" charset="0"/>
              </a:rPr>
              <a:t>Tychikus</a:t>
            </a:r>
            <a:r>
              <a:rPr lang="de-CH" altLang="de-DE" sz="4400" dirty="0">
                <a:solidFill>
                  <a:schemeClr val="tx1"/>
                </a:solidFill>
                <a:effectLst/>
                <a:latin typeface="Univers LT Std 47 Cn Lt" pitchFamily="34" charset="0"/>
              </a:rPr>
              <a:t>, der geliebte Bruder und treue Sachwalter im Dienst des Herrn, wird euch alles erzählen. Ich schicke ihn eben deshalb zu euch, damit er euch von mir berichtet und euch Mut macht.“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44428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3356992"/>
            <a:ext cx="4176464" cy="400110"/>
          </a:xfrm>
        </p:spPr>
        <p:txBody>
          <a:bodyPr wrap="square">
            <a:spAutoFit/>
          </a:bodyPr>
          <a:lstStyle/>
          <a:p>
            <a:pPr algn="r"/>
            <a:r>
              <a:rPr lang="de-CH" altLang="de-DE" sz="2000" dirty="0">
                <a:effectLst/>
                <a:latin typeface="Univers LT Std 47 Cn Lt" pitchFamily="34" charset="0"/>
              </a:rPr>
              <a:t>Epheser-Brief 6,22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424408"/>
            <a:ext cx="11305256" cy="2862322"/>
          </a:xfrm>
        </p:spPr>
        <p:txBody>
          <a:bodyPr wrap="square">
            <a:spAutoFit/>
          </a:bodyPr>
          <a:lstStyle/>
          <a:p>
            <a:pPr algn="l"/>
            <a:r>
              <a:rPr lang="de-CH" altLang="de-DE" sz="6000" dirty="0">
                <a:solidFill>
                  <a:schemeClr val="tx1"/>
                </a:solidFill>
                <a:effectLst/>
                <a:latin typeface="Univers LT Std 47 Cn Lt" pitchFamily="34" charset="0"/>
              </a:rPr>
              <a:t>„Ich schicke ihn deshalb zu euch, damit er euch von mir berichtet und euch Mut macht.“</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256982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3933056"/>
            <a:ext cx="4176464" cy="400110"/>
          </a:xfrm>
        </p:spPr>
        <p:txBody>
          <a:bodyPr wrap="square">
            <a:spAutoFit/>
          </a:bodyPr>
          <a:lstStyle/>
          <a:p>
            <a:pPr algn="r"/>
            <a:r>
              <a:rPr lang="de-CH" altLang="de-DE" sz="2000" dirty="0">
                <a:effectLst/>
                <a:latin typeface="Univers LT Std 47 Cn Lt" pitchFamily="34" charset="0"/>
              </a:rPr>
              <a:t>2.Timotheus-Brief 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1233248" cy="3477875"/>
          </a:xfrm>
        </p:spPr>
        <p:txBody>
          <a:bodyPr wrap="square">
            <a:spAutoFit/>
          </a:bodyPr>
          <a:lstStyle/>
          <a:p>
            <a:pPr algn="l"/>
            <a:r>
              <a:rPr lang="de-CH" altLang="de-DE" sz="4400" dirty="0">
                <a:solidFill>
                  <a:schemeClr val="tx1"/>
                </a:solidFill>
                <a:effectLst/>
                <a:latin typeface="Univers LT Std 47 Cn Lt" pitchFamily="34" charset="0"/>
              </a:rPr>
              <a:t>„Bekenne dich daher ohne Scheu zu unserem Herrn, und schäme dich auch nicht, zu mir zu stehen, nur weil ich ein Gefangener bin – ich bin es ja um seinetwillen! Sei vielmehr auch du bereit, für das Evangelium zu leiden. Gott wird dir die nötige Kraft geben.“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939847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91344" y="978986"/>
            <a:ext cx="11305256" cy="1015663"/>
          </a:xfrm>
        </p:spPr>
        <p:txBody>
          <a:bodyPr wrap="square">
            <a:spAutoFit/>
          </a:bodyPr>
          <a:lstStyle/>
          <a:p>
            <a:pPr algn="l"/>
            <a:r>
              <a:rPr lang="de-DE" altLang="de-DE" sz="6000" dirty="0">
                <a:solidFill>
                  <a:schemeClr val="tx1"/>
                </a:solidFill>
                <a:effectLst/>
                <a:latin typeface="Univers LT Std 47 Cn Lt" pitchFamily="34" charset="0"/>
              </a:rPr>
              <a:t>III. </a:t>
            </a:r>
            <a:r>
              <a:rPr lang="de-CH" altLang="de-DE" sz="6000" dirty="0">
                <a:solidFill>
                  <a:schemeClr val="tx1"/>
                </a:solidFill>
                <a:effectLst/>
                <a:latin typeface="Univers LT Std 47 Cn Lt" pitchFamily="34" charset="0"/>
              </a:rPr>
              <a:t>Die göttlichen Gaben</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025321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464152" y="3501008"/>
            <a:ext cx="4176464" cy="400110"/>
          </a:xfrm>
        </p:spPr>
        <p:txBody>
          <a:bodyPr wrap="square">
            <a:spAutoFit/>
          </a:bodyPr>
          <a:lstStyle/>
          <a:p>
            <a:pPr algn="r"/>
            <a:r>
              <a:rPr lang="de-CH" altLang="de-DE" sz="2000" dirty="0">
                <a:effectLst/>
                <a:latin typeface="Univers LT Std 47 Cn Lt" pitchFamily="34" charset="0"/>
              </a:rPr>
              <a:t>Epheser-Brief 6,23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455186"/>
            <a:ext cx="11809312" cy="2800767"/>
          </a:xfrm>
        </p:spPr>
        <p:txBody>
          <a:bodyPr wrap="square">
            <a:spAutoFit/>
          </a:bodyPr>
          <a:lstStyle/>
          <a:p>
            <a:pPr algn="l"/>
            <a:r>
              <a:rPr lang="de-CH" altLang="de-DE" sz="4400" dirty="0">
                <a:solidFill>
                  <a:schemeClr val="tx1"/>
                </a:solidFill>
                <a:effectLst/>
                <a:latin typeface="Univers LT Std 47 Cn Lt" pitchFamily="34" charset="0"/>
              </a:rPr>
              <a:t>„Allen Brüdern und Schwestern wünsche ich den Frieden und die Liebe und das unerschütterliche Vertrauen, die von Gott, dem Vater, kommen und von Jesus Christus, dem Herrn.“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999213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3068960"/>
            <a:ext cx="4176464" cy="400110"/>
          </a:xfrm>
        </p:spPr>
        <p:txBody>
          <a:bodyPr wrap="square">
            <a:spAutoFit/>
          </a:bodyPr>
          <a:lstStyle/>
          <a:p>
            <a:pPr algn="r"/>
            <a:r>
              <a:rPr lang="de-CH" altLang="de-DE" sz="2000" dirty="0">
                <a:effectLst/>
                <a:latin typeface="Univers LT Std 47 Cn Lt" pitchFamily="34" charset="0"/>
              </a:rPr>
              <a:t>Epheser-Brief 1,1-2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0945216" cy="2800767"/>
          </a:xfrm>
        </p:spPr>
        <p:txBody>
          <a:bodyPr wrap="square">
            <a:spAutoFit/>
          </a:bodyPr>
          <a:lstStyle/>
          <a:p>
            <a:pPr algn="l"/>
            <a:r>
              <a:rPr lang="de-CH" altLang="de-DE" sz="4400" dirty="0">
                <a:solidFill>
                  <a:schemeClr val="tx1"/>
                </a:solidFill>
                <a:effectLst/>
                <a:latin typeface="Univers LT Std 47 Cn Lt" pitchFamily="34" charset="0"/>
              </a:rPr>
              <a:t>„Euch allen, die ihr aufgrund des Glaubens mit Jesus Christus verbunden seid, wünsche ich Gnade und Frieden von Gott, unserem Vater, und von Jesus Christus, unserem Herrn.“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5738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469050"/>
            <a:ext cx="4176464" cy="400110"/>
          </a:xfrm>
        </p:spPr>
        <p:txBody>
          <a:bodyPr wrap="square">
            <a:spAutoFit/>
          </a:bodyPr>
          <a:lstStyle/>
          <a:p>
            <a:pPr algn="r"/>
            <a:r>
              <a:rPr lang="de-CH" altLang="de-DE" sz="2000" dirty="0">
                <a:effectLst/>
                <a:latin typeface="Univers LT Std 47 Cn Lt" pitchFamily="34" charset="0"/>
              </a:rPr>
              <a:t>Epheser-Brief 6,21-22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1809312" cy="3477875"/>
          </a:xfrm>
        </p:spPr>
        <p:txBody>
          <a:bodyPr wrap="square">
            <a:spAutoFit/>
          </a:bodyPr>
          <a:lstStyle/>
          <a:p>
            <a:pPr algn="l"/>
            <a:r>
              <a:rPr lang="de-CH" altLang="de-DE" sz="4400" dirty="0">
                <a:solidFill>
                  <a:schemeClr val="tx1"/>
                </a:solidFill>
                <a:effectLst/>
                <a:latin typeface="Univers LT Std 47 Cn Lt" pitchFamily="34" charset="0"/>
              </a:rPr>
              <a:t>Ihr sollt aber auch etwas über mich erfahren, damit ihr wisst, wie es mit mir steht. </a:t>
            </a:r>
            <a:r>
              <a:rPr lang="de-CH" altLang="de-DE" sz="4400" dirty="0" err="1">
                <a:solidFill>
                  <a:schemeClr val="tx1"/>
                </a:solidFill>
                <a:effectLst/>
                <a:latin typeface="Univers LT Std 47 Cn Lt" pitchFamily="34" charset="0"/>
              </a:rPr>
              <a:t>Tychikus</a:t>
            </a:r>
            <a:r>
              <a:rPr lang="de-CH" altLang="de-DE" sz="4400" dirty="0">
                <a:solidFill>
                  <a:schemeClr val="tx1"/>
                </a:solidFill>
                <a:effectLst/>
                <a:latin typeface="Univers LT Std 47 Cn Lt" pitchFamily="34" charset="0"/>
              </a:rPr>
              <a:t>, der geliebte Bruder und treue Sachwalter im Dienst des Herrn, wird euch alles erzählen. Ich schicke ihn eben deshalb zu euch, damit er euch von mir berichtet und euch Mut macht.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701055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464152" y="3284984"/>
            <a:ext cx="4176464" cy="400110"/>
          </a:xfrm>
        </p:spPr>
        <p:txBody>
          <a:bodyPr wrap="square">
            <a:spAutoFit/>
          </a:bodyPr>
          <a:lstStyle/>
          <a:p>
            <a:pPr algn="r"/>
            <a:r>
              <a:rPr lang="de-CH" altLang="de-DE" sz="2000" dirty="0">
                <a:effectLst/>
                <a:latin typeface="Univers LT Std 47 Cn Lt" pitchFamily="34" charset="0"/>
              </a:rPr>
              <a:t>Römer-Brief 5,5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332656"/>
            <a:ext cx="11809312" cy="2585323"/>
          </a:xfrm>
        </p:spPr>
        <p:txBody>
          <a:bodyPr wrap="square">
            <a:spAutoFit/>
          </a:bodyPr>
          <a:lstStyle/>
          <a:p>
            <a:pPr algn="l"/>
            <a:r>
              <a:rPr lang="de-CH" altLang="de-DE" dirty="0">
                <a:solidFill>
                  <a:schemeClr val="tx1"/>
                </a:solidFill>
                <a:effectLst/>
                <a:latin typeface="Univers LT Std 47 Cn Lt" pitchFamily="34" charset="0"/>
              </a:rPr>
              <a:t>„Gott hat uns den Heiligen Geist gegeben und hat unser Herz durch ihn mit der Gewissheit erfüllt, dass er uns liebt.“</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091927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140968"/>
            <a:ext cx="4176464" cy="400110"/>
          </a:xfrm>
        </p:spPr>
        <p:txBody>
          <a:bodyPr wrap="square">
            <a:spAutoFit/>
          </a:bodyPr>
          <a:lstStyle/>
          <a:p>
            <a:pPr algn="r"/>
            <a:r>
              <a:rPr lang="de-CH" altLang="de-DE" sz="2000" dirty="0">
                <a:effectLst/>
                <a:latin typeface="Univers LT Std 47 Cn Lt" pitchFamily="34" charset="0"/>
              </a:rPr>
              <a:t>Epheser-Brief 6,24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1809312" cy="2585323"/>
          </a:xfrm>
        </p:spPr>
        <p:txBody>
          <a:bodyPr wrap="square">
            <a:spAutoFit/>
          </a:bodyPr>
          <a:lstStyle/>
          <a:p>
            <a:pPr algn="l"/>
            <a:r>
              <a:rPr lang="de-CH" altLang="de-DE" dirty="0">
                <a:solidFill>
                  <a:schemeClr val="tx1"/>
                </a:solidFill>
                <a:effectLst/>
                <a:latin typeface="Univers LT Std 47 Cn Lt" pitchFamily="34" charset="0"/>
              </a:rPr>
              <a:t>„Die Gnade Gottes sei mit allen, die unseren Herrn Jesus Christus lieben, und schenke ihnen unvergängliches Leben!“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847922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3140968"/>
            <a:ext cx="4176464" cy="400110"/>
          </a:xfrm>
        </p:spPr>
        <p:txBody>
          <a:bodyPr wrap="square">
            <a:spAutoFit/>
          </a:bodyPr>
          <a:lstStyle/>
          <a:p>
            <a:pPr algn="r"/>
            <a:r>
              <a:rPr lang="de-CH" altLang="de-DE" sz="2000" dirty="0">
                <a:effectLst/>
                <a:latin typeface="Univers LT Std 47 Cn Lt" pitchFamily="34" charset="0"/>
              </a:rPr>
              <a:t>Titus-Brief 2,11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1809312" cy="2862322"/>
          </a:xfrm>
        </p:spPr>
        <p:txBody>
          <a:bodyPr wrap="square">
            <a:spAutoFit/>
          </a:bodyPr>
          <a:lstStyle/>
          <a:p>
            <a:pPr algn="l"/>
            <a:r>
              <a:rPr lang="de-CH" altLang="de-DE" sz="6000" dirty="0">
                <a:solidFill>
                  <a:schemeClr val="tx1"/>
                </a:solidFill>
                <a:effectLst/>
                <a:latin typeface="Univers LT Std 47 Cn Lt" pitchFamily="34" charset="0"/>
              </a:rPr>
              <a:t>„In Christus ist Gottes Gnade sichtbar geworden – die Gnade, die allen Menschen Rettung bringt.“</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40704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5733256"/>
            <a:ext cx="4176464" cy="400110"/>
          </a:xfrm>
        </p:spPr>
        <p:txBody>
          <a:bodyPr wrap="square">
            <a:spAutoFit/>
          </a:bodyPr>
          <a:lstStyle/>
          <a:p>
            <a:pPr algn="r"/>
            <a:r>
              <a:rPr lang="de-CH" altLang="de-DE" sz="2000" dirty="0">
                <a:effectLst/>
                <a:latin typeface="Univers LT Std 47 Cn Lt" pitchFamily="34" charset="0"/>
              </a:rPr>
              <a:t>1.Petrus-Brief 1,3-4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52048"/>
            <a:ext cx="10945216" cy="5509200"/>
          </a:xfrm>
        </p:spPr>
        <p:txBody>
          <a:bodyPr wrap="square">
            <a:spAutoFit/>
          </a:bodyPr>
          <a:lstStyle/>
          <a:p>
            <a:pPr algn="l"/>
            <a:r>
              <a:rPr lang="de-CH" altLang="de-DE" sz="4400" dirty="0">
                <a:solidFill>
                  <a:schemeClr val="tx1"/>
                </a:solidFill>
                <a:effectLst/>
                <a:latin typeface="Univers LT Std 47 Cn Lt" pitchFamily="34" charset="0"/>
              </a:rPr>
              <a:t>„Gepriesen sei der Gott und Vater unseres Herrn Jesus Christus! In seinem grossen Erbarmen hat er uns neu geboren und mit einer lebendigen Hoffnung erfüllt. Diese Hoffnung gründet sich darauf, dass Jesus Christus vom Tod auferstanden ist. Sie richtet sich auf das neue Leben, das Gott schon jetzt im Himmel für euch bereithält als einen Besitz, der niemals vergeht oder verdirbt oder aufgezehrt wird.“</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668874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07368" y="332656"/>
            <a:ext cx="8136904" cy="1569660"/>
          </a:xfrm>
        </p:spPr>
        <p:txBody>
          <a:bodyPr wrap="square">
            <a:spAutoFit/>
          </a:bodyPr>
          <a:lstStyle/>
          <a:p>
            <a:pPr algn="l"/>
            <a:r>
              <a:rPr lang="de-DE" altLang="de-DE" sz="9600" dirty="0">
                <a:solidFill>
                  <a:schemeClr val="tx1"/>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3861048"/>
            <a:ext cx="4176464" cy="400110"/>
          </a:xfrm>
        </p:spPr>
        <p:txBody>
          <a:bodyPr wrap="square">
            <a:spAutoFit/>
          </a:bodyPr>
          <a:lstStyle/>
          <a:p>
            <a:pPr algn="r"/>
            <a:r>
              <a:rPr lang="de-CH" altLang="de-DE" sz="2000" dirty="0">
                <a:effectLst/>
                <a:latin typeface="Univers LT Std 47 Cn Lt" pitchFamily="34" charset="0"/>
              </a:rPr>
              <a:t>Epheser-Brief 1,17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9937104" cy="3477875"/>
          </a:xfrm>
        </p:spPr>
        <p:txBody>
          <a:bodyPr wrap="square">
            <a:spAutoFit/>
          </a:bodyPr>
          <a:lstStyle/>
          <a:p>
            <a:pPr algn="l"/>
            <a:r>
              <a:rPr lang="de-CH" altLang="de-DE" sz="4400" dirty="0">
                <a:solidFill>
                  <a:schemeClr val="tx1"/>
                </a:solidFill>
                <a:effectLst/>
                <a:latin typeface="Univers LT Std 47 Cn Lt" pitchFamily="34" charset="0"/>
              </a:rPr>
              <a:t>„Ich bete darum, dass Gott – der Gott unseres Herrn Jesus Christus, der Vater, dem alle Macht und Herrlichkeit gehört – euch den Geist der Weisheit und der Offenbarung gibt, damit ihr ihn immer besser kennen lernt.“ </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227581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5373216"/>
            <a:ext cx="4176464" cy="400110"/>
          </a:xfrm>
        </p:spPr>
        <p:txBody>
          <a:bodyPr wrap="square">
            <a:spAutoFit/>
          </a:bodyPr>
          <a:lstStyle/>
          <a:p>
            <a:pPr algn="r"/>
            <a:r>
              <a:rPr lang="de-CH" altLang="de-DE" sz="2000" dirty="0">
                <a:effectLst/>
                <a:latin typeface="Univers LT Std 47 Cn Lt" pitchFamily="34" charset="0"/>
              </a:rPr>
              <a:t>Epheser-Brief 1,18-19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0513168" cy="4832092"/>
          </a:xfrm>
        </p:spPr>
        <p:txBody>
          <a:bodyPr wrap="square">
            <a:spAutoFit/>
          </a:bodyPr>
          <a:lstStyle/>
          <a:p>
            <a:pPr algn="l"/>
            <a:r>
              <a:rPr lang="de-CH" altLang="de-DE" sz="4400" dirty="0">
                <a:solidFill>
                  <a:schemeClr val="tx1"/>
                </a:solidFill>
                <a:effectLst/>
                <a:latin typeface="Univers LT Std 47 Cn Lt" pitchFamily="34" charset="0"/>
              </a:rPr>
              <a:t>„Er öffne euch die Augen des Herzens, damit ihr erkennt, was für eine Hoffnung Gott euch gegeben hat, als er euch berief, was für ein reiches und wunderbares Erbe er für die bereithält, die zu seinem heiligen Volk gehören, und mit was für einer überwältigend grossen Kraft er unter uns, den Glaubenden, am Werk ist.“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50432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469050"/>
            <a:ext cx="4176464" cy="400110"/>
          </a:xfrm>
        </p:spPr>
        <p:txBody>
          <a:bodyPr wrap="square">
            <a:spAutoFit/>
          </a:bodyPr>
          <a:lstStyle/>
          <a:p>
            <a:pPr algn="r"/>
            <a:r>
              <a:rPr lang="de-CH" altLang="de-DE" sz="2000" dirty="0">
                <a:effectLst/>
                <a:latin typeface="Univers LT Std 47 Cn Lt" pitchFamily="34" charset="0"/>
              </a:rPr>
              <a:t>Epheser-Brief 6,23-24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38112"/>
            <a:ext cx="11809312" cy="4154984"/>
          </a:xfrm>
        </p:spPr>
        <p:txBody>
          <a:bodyPr wrap="square">
            <a:spAutoFit/>
          </a:bodyPr>
          <a:lstStyle/>
          <a:p>
            <a:pPr algn="l"/>
            <a:r>
              <a:rPr lang="de-CH" altLang="de-DE" sz="4400" dirty="0">
                <a:solidFill>
                  <a:schemeClr val="tx1"/>
                </a:solidFill>
                <a:effectLst/>
                <a:latin typeface="Univers LT Std 47 Cn Lt" pitchFamily="34" charset="0"/>
              </a:rPr>
              <a:t>Allen Brüdern und Schwestern wünsche ich den Frieden und die Liebe und das unerschütterliche Vertrauen, die von Gott, dem Vater, kommen und von Jesus Christus, dem Herrn. Die Gnade Gottes sei mit allen, die unseren Herrn Jesus Christus lieben, und schenke ihnen unvergängliches Leben!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09354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63352" y="903204"/>
            <a:ext cx="10729192" cy="923330"/>
          </a:xfrm>
        </p:spPr>
        <p:txBody>
          <a:bodyPr wrap="square">
            <a:spAutoFit/>
          </a:bodyPr>
          <a:lstStyle/>
          <a:p>
            <a:pPr algn="l"/>
            <a:r>
              <a:rPr lang="de-DE" altLang="de-DE" dirty="0">
                <a:solidFill>
                  <a:schemeClr val="tx1"/>
                </a:solidFill>
                <a:effectLst/>
                <a:latin typeface="Univers LT Std 47 Cn Lt" pitchFamily="34" charset="0"/>
              </a:rPr>
              <a:t>I. </a:t>
            </a:r>
            <a:r>
              <a:rPr lang="de-CH" altLang="de-DE" dirty="0">
                <a:solidFill>
                  <a:schemeClr val="tx1"/>
                </a:solidFill>
                <a:effectLst/>
                <a:latin typeface="Univers LT Std 47 Cn Lt" pitchFamily="34" charset="0"/>
              </a:rPr>
              <a:t>Das grosse Thema des Epheserbriefes</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80101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469050"/>
            <a:ext cx="4176464" cy="400110"/>
          </a:xfrm>
        </p:spPr>
        <p:txBody>
          <a:bodyPr wrap="square">
            <a:spAutoFit/>
          </a:bodyPr>
          <a:lstStyle/>
          <a:p>
            <a:pPr algn="r"/>
            <a:r>
              <a:rPr lang="de-CH" altLang="de-DE" sz="2000" dirty="0">
                <a:effectLst/>
                <a:latin typeface="Univers LT Std 47 Cn Lt" pitchFamily="34" charset="0"/>
              </a:rPr>
              <a:t>Apostelgeschichte 11,19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38112"/>
            <a:ext cx="11809312" cy="4154984"/>
          </a:xfrm>
        </p:spPr>
        <p:txBody>
          <a:bodyPr wrap="square">
            <a:spAutoFit/>
          </a:bodyPr>
          <a:lstStyle/>
          <a:p>
            <a:pPr algn="l"/>
            <a:r>
              <a:rPr lang="de-CH" altLang="de-DE" sz="4400" dirty="0">
                <a:solidFill>
                  <a:schemeClr val="tx1"/>
                </a:solidFill>
                <a:effectLst/>
                <a:latin typeface="Univers LT Std 47 Cn Lt" pitchFamily="34" charset="0"/>
              </a:rPr>
              <a:t>„Die Christen, die sich in der Verfolgungszeit nach dem Tod des Stephanus über ganz Judäa und Samarien hin zerstreut hatten, zogen zum Teil noch weiter und kamen bis nach Phönizien und Zypern und bis nach Antiochia, aber sie machten die Botschaft Gottes nach wie vor ausschliesslich unter Juden bekannt.“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04990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464152" y="4901098"/>
            <a:ext cx="4176464" cy="400110"/>
          </a:xfrm>
        </p:spPr>
        <p:txBody>
          <a:bodyPr wrap="square">
            <a:spAutoFit/>
          </a:bodyPr>
          <a:lstStyle/>
          <a:p>
            <a:pPr algn="r"/>
            <a:r>
              <a:rPr lang="de-CH" altLang="de-DE" sz="2000" dirty="0">
                <a:effectLst/>
                <a:latin typeface="Univers LT Std 47 Cn Lt" pitchFamily="34" charset="0"/>
              </a:rPr>
              <a:t>Apostelgeschichte 15,2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0" y="40712"/>
            <a:ext cx="11809312" cy="4832092"/>
          </a:xfrm>
        </p:spPr>
        <p:txBody>
          <a:bodyPr wrap="square">
            <a:spAutoFit/>
          </a:bodyPr>
          <a:lstStyle/>
          <a:p>
            <a:pPr algn="l"/>
            <a:r>
              <a:rPr lang="de-CH" altLang="de-DE" sz="4400" dirty="0">
                <a:solidFill>
                  <a:schemeClr val="tx1"/>
                </a:solidFill>
                <a:effectLst/>
                <a:latin typeface="Univers LT Std 47 Cn Lt" pitchFamily="34" charset="0"/>
              </a:rPr>
              <a:t>„Damit stiessen sie bei Paulus und Barnabas auf entschiedenen Widerstand, und es kam zu einer heftigen Auseinandersetzung. Schliesslich wurden Paulus und Barnabas zusammen mit einigen Christen aus Antiochia beauftragt, nach Jerusalem zu reisen und den Aposteln und den Ältesten der dortigen Gemeinde diesen Streitfall vorzulegen.“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84489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3212976"/>
            <a:ext cx="4176464" cy="400110"/>
          </a:xfrm>
        </p:spPr>
        <p:txBody>
          <a:bodyPr wrap="square">
            <a:spAutoFit/>
          </a:bodyPr>
          <a:lstStyle/>
          <a:p>
            <a:pPr algn="r"/>
            <a:r>
              <a:rPr lang="de-CH" altLang="de-DE" sz="2000" dirty="0">
                <a:effectLst/>
                <a:latin typeface="Univers LT Std 47 Cn Lt" pitchFamily="34" charset="0"/>
              </a:rPr>
              <a:t>Epheser-Brief 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404664"/>
            <a:ext cx="11809312" cy="2585323"/>
          </a:xfrm>
        </p:spPr>
        <p:txBody>
          <a:bodyPr wrap="square">
            <a:spAutoFit/>
          </a:bodyPr>
          <a:lstStyle/>
          <a:p>
            <a:pPr algn="l"/>
            <a:r>
              <a:rPr lang="de-CH" altLang="de-DE" dirty="0">
                <a:solidFill>
                  <a:schemeClr val="tx1"/>
                </a:solidFill>
                <a:effectLst/>
                <a:latin typeface="Univers LT Std 47 Cn Lt" pitchFamily="34" charset="0"/>
              </a:rPr>
              <a:t>„In Jesus haben wir die Erlösung durch sein Blut, die Vergebung der Sünden, nach dem Reichtum seiner Gnade.“</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963230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3212976"/>
            <a:ext cx="4176464" cy="400110"/>
          </a:xfrm>
        </p:spPr>
        <p:txBody>
          <a:bodyPr wrap="square">
            <a:spAutoFit/>
          </a:bodyPr>
          <a:lstStyle/>
          <a:p>
            <a:pPr algn="r"/>
            <a:r>
              <a:rPr lang="de-CH" altLang="de-DE" sz="2000" dirty="0">
                <a:effectLst/>
                <a:latin typeface="Univers LT Std 47 Cn Lt" pitchFamily="34" charset="0"/>
              </a:rPr>
              <a:t>Epheser-Brief 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404664"/>
            <a:ext cx="11809312" cy="2585323"/>
          </a:xfrm>
        </p:spPr>
        <p:txBody>
          <a:bodyPr wrap="square">
            <a:spAutoFit/>
          </a:bodyPr>
          <a:lstStyle/>
          <a:p>
            <a:pPr algn="l"/>
            <a:r>
              <a:rPr lang="de-CH" altLang="de-DE" dirty="0">
                <a:solidFill>
                  <a:schemeClr val="tx1"/>
                </a:solidFill>
                <a:effectLst/>
                <a:latin typeface="Univers LT Std 47 Cn Lt" pitchFamily="34" charset="0"/>
              </a:rPr>
              <a:t>„In Jesus haben </a:t>
            </a:r>
            <a:r>
              <a:rPr lang="de-CH" altLang="de-DE" b="1" dirty="0">
                <a:solidFill>
                  <a:srgbClr val="FFFF00"/>
                </a:solidFill>
                <a:effectLst/>
                <a:latin typeface="Univers LT Std 47 Cn Lt" pitchFamily="34" charset="0"/>
              </a:rPr>
              <a:t>wir</a:t>
            </a:r>
            <a:r>
              <a:rPr lang="de-CH" altLang="de-DE" dirty="0">
                <a:solidFill>
                  <a:schemeClr val="tx1"/>
                </a:solidFill>
                <a:effectLst/>
                <a:latin typeface="Univers LT Std 47 Cn Lt" pitchFamily="34" charset="0"/>
              </a:rPr>
              <a:t> die Erlösung durch sein Blut, die Vergebung der Sünden, nach dem Reichtum seiner Gnade.“</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56454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573016"/>
            <a:ext cx="4176464" cy="400110"/>
          </a:xfrm>
        </p:spPr>
        <p:txBody>
          <a:bodyPr wrap="square">
            <a:spAutoFit/>
          </a:bodyPr>
          <a:lstStyle/>
          <a:p>
            <a:pPr algn="r"/>
            <a:r>
              <a:rPr lang="de-CH" altLang="de-DE" sz="2000" dirty="0">
                <a:effectLst/>
                <a:latin typeface="Univers LT Std 47 Cn Lt" pitchFamily="34" charset="0"/>
              </a:rPr>
              <a:t>Epheser-Brief 1,13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1809312" cy="2800767"/>
          </a:xfrm>
        </p:spPr>
        <p:txBody>
          <a:bodyPr wrap="square">
            <a:spAutoFit/>
          </a:bodyPr>
          <a:lstStyle/>
          <a:p>
            <a:pPr algn="l"/>
            <a:r>
              <a:rPr lang="de-CH" altLang="de-DE" sz="4400" dirty="0">
                <a:solidFill>
                  <a:schemeClr val="tx1"/>
                </a:solidFill>
                <a:effectLst/>
                <a:latin typeface="Univers LT Std 47 Cn Lt" pitchFamily="34" charset="0"/>
              </a:rPr>
              <a:t>„In Jesus seid auch </a:t>
            </a:r>
            <a:r>
              <a:rPr lang="de-CH" altLang="de-DE" sz="4400" b="1" dirty="0">
                <a:solidFill>
                  <a:srgbClr val="FFFF00"/>
                </a:solidFill>
                <a:effectLst/>
                <a:latin typeface="Univers LT Std 47 Cn Lt" pitchFamily="34" charset="0"/>
              </a:rPr>
              <a:t>ihr</a:t>
            </a:r>
            <a:r>
              <a:rPr lang="de-CH" altLang="de-DE" sz="4400" dirty="0">
                <a:solidFill>
                  <a:schemeClr val="tx1"/>
                </a:solidFill>
                <a:effectLst/>
                <a:latin typeface="Univers LT Std 47 Cn Lt" pitchFamily="34" charset="0"/>
              </a:rPr>
              <a:t>, die ihr das Wort der Wahrheit gehört habt, nämlich das Evangelium von eurer Rettung – in ihm seid auch ihr, als ihr gläubig wurdet, versiegelt worden mit dem Heiligen Geist, der verheissen ist.“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34982335"/>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967</Words>
  <Application>Microsoft Office PowerPoint</Application>
  <PresentationFormat>Benutzerdefiniert</PresentationFormat>
  <Paragraphs>75</Paragraphs>
  <Slides>26</Slides>
  <Notes>26</Notes>
  <HiddenSlides>0</HiddenSlides>
  <MMClips>0</MMClips>
  <ScaleCrop>false</ScaleCrop>
  <HeadingPairs>
    <vt:vector size="4" baseType="variant">
      <vt:variant>
        <vt:lpstr>Design</vt:lpstr>
      </vt:variant>
      <vt:variant>
        <vt:i4>1</vt:i4>
      </vt:variant>
      <vt:variant>
        <vt:lpstr>Folientitel</vt:lpstr>
      </vt:variant>
      <vt:variant>
        <vt:i4>26</vt:i4>
      </vt:variant>
    </vt:vector>
  </HeadingPairs>
  <TitlesOfParts>
    <vt:vector size="27" baseType="lpstr">
      <vt:lpstr>Designvorlage 'Berggipfel'</vt:lpstr>
      <vt:lpstr>Bewahre das unvergängliche Leben</vt:lpstr>
      <vt:lpstr>Ihr sollt aber auch etwas über mich erfahren, damit ihr wisst, wie es mit mir steht. Tychikus, der geliebte Bruder und treue Sachwalter im Dienst des Herrn, wird euch alles erzählen. Ich schicke ihn eben deshalb zu euch, damit er euch von mir berichtet und euch Mut macht.</vt:lpstr>
      <vt:lpstr>Allen Brüdern und Schwestern wünsche ich den Frieden und die Liebe und das unerschütterliche Vertrauen, die von Gott, dem Vater, kommen und von Jesus Christus, dem Herrn. Die Gnade Gottes sei mit allen, die unseren Herrn Jesus Christus lieben, und schenke ihnen unvergängliches Leben!</vt:lpstr>
      <vt:lpstr>I. Das grosse Thema des Epheserbriefes</vt:lpstr>
      <vt:lpstr>„Die Christen, die sich in der Verfolgungszeit nach dem Tod des Stephanus über ganz Judäa und Samarien hin zerstreut hatten, zogen zum Teil noch weiter und kamen bis nach Phönizien und Zypern und bis nach Antiochia, aber sie machten die Botschaft Gottes nach wie vor ausschliesslich unter Juden bekannt.“</vt:lpstr>
      <vt:lpstr>„Damit stiessen sie bei Paulus und Barnabas auf entschiedenen Widerstand, und es kam zu einer heftigen Auseinandersetzung. Schliesslich wurden Paulus und Barnabas zusammen mit einigen Christen aus Antiochia beauftragt, nach Jerusalem zu reisen und den Aposteln und den Ältesten der dortigen Gemeinde diesen Streitfall vorzulegen.“</vt:lpstr>
      <vt:lpstr>„In Jesus haben wir die Erlösung durch sein Blut, die Vergebung der Sünden, nach dem Reichtum seiner Gnade.“</vt:lpstr>
      <vt:lpstr>„In Jesus haben wir die Erlösung durch sein Blut, die Vergebung der Sünden, nach dem Reichtum seiner Gnade.“</vt:lpstr>
      <vt:lpstr>„In Jesus seid auch ihr, die ihr das Wort der Wahrheit gehört habt, nämlich das Evangelium von eurer Rettung – in ihm seid auch ihr, als ihr gläubig wurdet, versiegelt worden mit dem Heiligen Geist, der verheissen ist.“</vt:lpstr>
      <vt:lpstr>„Denn Jesus ist unser Friede, der aus beiden (Juden und Heiden) eins gemacht hat und hat den Zaun abgebrochen, der dazwischen war, indem er durch sein Fleisch die Feindschaft wegnahm.“</vt:lpstr>
      <vt:lpstr>„Seid darauf bedacht, zu wahren die Einigkeit im Geist durch das Band des Friedens: ein Leib und ein Geist, wie ihr auch berufen seid zu einer Hoffnung eurer Berufung; ein Herr, ein Glaube, eine Taufe; ein Gott und Vater aller, der da ist über allen und durch alle und in allen.“</vt:lpstr>
      <vt:lpstr>„Ich bin der Weg, ich bin die Wahrheit, und ich bin das Leben. Zum Vater kommt man nur durch mich.“</vt:lpstr>
      <vt:lpstr>II. Die persönliche Fürsorge</vt:lpstr>
      <vt:lpstr>„Ihr sollt auch etwas über mich erfahren, damit ihr wisst, wie es mit mir steht. Tychikus, der geliebte Bruder und treue Sachwalter im Dienst des Herrn, wird euch alles erzählen. Ich schicke ihn eben deshalb zu euch, damit er euch von mir berichtet und euch Mut macht.“</vt:lpstr>
      <vt:lpstr>„Ich schicke ihn deshalb zu euch, damit er euch von mir berichtet und euch Mut macht.“</vt:lpstr>
      <vt:lpstr>„Bekenne dich daher ohne Scheu zu unserem Herrn, und schäme dich auch nicht, zu mir zu stehen, nur weil ich ein Gefangener bin – ich bin es ja um seinetwillen! Sei vielmehr auch du bereit, für das Evangelium zu leiden. Gott wird dir die nötige Kraft geben.“</vt:lpstr>
      <vt:lpstr>III. Die göttlichen Gaben</vt:lpstr>
      <vt:lpstr>„Allen Brüdern und Schwestern wünsche ich den Frieden und die Liebe und das unerschütterliche Vertrauen, die von Gott, dem Vater, kommen und von Jesus Christus, dem Herrn.“</vt:lpstr>
      <vt:lpstr>„Euch allen, die ihr aufgrund des Glaubens mit Jesus Christus verbunden seid, wünsche ich Gnade und Frieden von Gott, unserem Vater, und von Jesus Christus, unserem Herrn.“</vt:lpstr>
      <vt:lpstr>„Gott hat uns den Heiligen Geist gegeben und hat unser Herz durch ihn mit der Gewissheit erfüllt, dass er uns liebt.“</vt:lpstr>
      <vt:lpstr>„Die Gnade Gottes sei mit allen, die unseren Herrn Jesus Christus lieben, und schenke ihnen unvergängliches Leben!“</vt:lpstr>
      <vt:lpstr>„In Christus ist Gottes Gnade sichtbar geworden – die Gnade, die allen Menschen Rettung bringt.“</vt:lpstr>
      <vt:lpstr>„Gepriesen sei der Gott und Vater unseres Herrn Jesus Christus! In seinem grossen Erbarmen hat er uns neu geboren und mit einer lebendigen Hoffnung erfüllt. Diese Hoffnung gründet sich darauf, dass Jesus Christus vom Tod auferstanden ist. Sie richtet sich auf das neue Leben, das Gott schon jetzt im Himmel für euch bereithält als einen Besitz, der niemals vergeht oder verdirbt oder aufgezehrt wird.“</vt:lpstr>
      <vt:lpstr>Schlussgedanke</vt:lpstr>
      <vt:lpstr>„Ich bete darum, dass Gott – der Gott unseres Herrn Jesus Christus, der Vater, dem alle Macht und Herrlichkeit gehört – euch den Geist der Weisheit und der Offenbarung gibt, damit ihr ihn immer besser kennen lernt.“ </vt:lpstr>
      <vt:lpstr>„Er öffne euch die Augen des Herzens, damit ihr erkennt, was für eine Hoffnung Gott euch gegeben hat, als er euch berief, was für ein reiches und wunderbares Erbe er für die bereithält, die zu seinem heiligen Volk gehören, und mit was für einer überwältigend grossen Kraft er unter uns, den Glaubenden, am Werk ist.“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Wie Christen Gefahren erkennen und abwehren - Teil 5/5 - Bewahre das unvergängliche Leben - Folien</dc:title>
  <dc:creator>Jürg Birnstiel</dc:creator>
  <cp:lastModifiedBy>Me</cp:lastModifiedBy>
  <cp:revision>906</cp:revision>
  <dcterms:created xsi:type="dcterms:W3CDTF">2013-11-12T15:20:47Z</dcterms:created>
  <dcterms:modified xsi:type="dcterms:W3CDTF">2019-07-12T19:43:06Z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