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4"/>
  </p:notesMasterIdLst>
  <p:handoutMasterIdLst>
    <p:handoutMasterId r:id="rId45"/>
  </p:handoutMasterIdLst>
  <p:sldIdLst>
    <p:sldId id="1028" r:id="rId2"/>
    <p:sldId id="1024" r:id="rId3"/>
    <p:sldId id="1029" r:id="rId4"/>
    <p:sldId id="1030" r:id="rId5"/>
    <p:sldId id="1031" r:id="rId6"/>
    <p:sldId id="1032" r:id="rId7"/>
    <p:sldId id="1033" r:id="rId8"/>
    <p:sldId id="1034" r:id="rId9"/>
    <p:sldId id="1035" r:id="rId10"/>
    <p:sldId id="1036" r:id="rId11"/>
    <p:sldId id="1037" r:id="rId12"/>
    <p:sldId id="1038" r:id="rId13"/>
    <p:sldId id="1039" r:id="rId14"/>
    <p:sldId id="1040" r:id="rId15"/>
    <p:sldId id="1041" r:id="rId16"/>
    <p:sldId id="896" r:id="rId17"/>
    <p:sldId id="1042" r:id="rId18"/>
    <p:sldId id="1043" r:id="rId19"/>
    <p:sldId id="1044" r:id="rId20"/>
    <p:sldId id="1045" r:id="rId21"/>
    <p:sldId id="1046" r:id="rId22"/>
    <p:sldId id="1047" r:id="rId23"/>
    <p:sldId id="1048" r:id="rId24"/>
    <p:sldId id="1049" r:id="rId25"/>
    <p:sldId id="1050" r:id="rId26"/>
    <p:sldId id="1051" r:id="rId27"/>
    <p:sldId id="962" r:id="rId28"/>
    <p:sldId id="1052" r:id="rId29"/>
    <p:sldId id="1053" r:id="rId30"/>
    <p:sldId id="1054" r:id="rId31"/>
    <p:sldId id="1055" r:id="rId32"/>
    <p:sldId id="1056" r:id="rId33"/>
    <p:sldId id="259" r:id="rId34"/>
    <p:sldId id="1065" r:id="rId35"/>
    <p:sldId id="1057" r:id="rId36"/>
    <p:sldId id="1058" r:id="rId37"/>
    <p:sldId id="1059" r:id="rId38"/>
    <p:sldId id="1060" r:id="rId39"/>
    <p:sldId id="1061" r:id="rId40"/>
    <p:sldId id="1062" r:id="rId41"/>
    <p:sldId id="1063" r:id="rId42"/>
    <p:sldId id="1064" r:id="rId4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83421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10687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43442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5360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4281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86347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9821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02275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78937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324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83079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8582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326325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0001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24986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7746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4293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44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6545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857087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50383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93950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7888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49416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655853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36210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799763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5457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5322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95636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051581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081530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91291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0831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34840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2016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9724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6449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260648"/>
            <a:ext cx="10801200"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Der unüberlegte Wunsch geht in Erfüllung!</a:t>
            </a:r>
          </a:p>
        </p:txBody>
      </p:sp>
      <p:sp>
        <p:nvSpPr>
          <p:cNvPr id="409603" name="Rectangle 3"/>
          <p:cNvSpPr>
            <a:spLocks noGrp="1" noChangeArrowheads="1"/>
          </p:cNvSpPr>
          <p:nvPr>
            <p:ph type="subTitle" idx="1"/>
          </p:nvPr>
        </p:nvSpPr>
        <p:spPr>
          <a:xfrm>
            <a:off x="4223792" y="5830042"/>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Serie: Wir hätten es besser machen sollen! </a:t>
            </a:r>
            <a:r>
              <a:rPr lang="de-DE" altLang="de-DE" sz="2400">
                <a:effectLst/>
                <a:latin typeface="Source Sans Pro" panose="020B0503030403020204" pitchFamily="34" charset="0"/>
                <a:ea typeface="Source Sans Pro" panose="020B0503030403020204" pitchFamily="34" charset="0"/>
                <a:cs typeface="+mj-cs"/>
              </a:rPr>
              <a:t>(4/5</a:t>
            </a:r>
            <a:r>
              <a:rPr lang="de-DE" altLang="de-DE" sz="2400" dirty="0">
                <a:effectLst/>
                <a:latin typeface="Source Sans Pro" panose="020B0503030403020204" pitchFamily="34" charset="0"/>
                <a:ea typeface="Source Sans Pro" panose="020B0503030403020204" pitchFamily="34" charset="0"/>
                <a:cs typeface="+mj-cs"/>
              </a:rPr>
              <a:t>)</a:t>
            </a:r>
          </a:p>
        </p:txBody>
      </p:sp>
      <p:sp>
        <p:nvSpPr>
          <p:cNvPr id="4" name="Rectangle 3"/>
          <p:cNvSpPr txBox="1">
            <a:spLocks noChangeArrowheads="1"/>
          </p:cNvSpPr>
          <p:nvPr/>
        </p:nvSpPr>
        <p:spPr bwMode="auto">
          <a:xfrm>
            <a:off x="3863752" y="2669270"/>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4. Mose 14,20-38</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081120"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In dieser Wüste sollt ihr sterben, alle wehrfähigen Männer von zwanzig Jahren an aufwärts. Das ist die Strafe dafür,</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dass ihr euch gegen mich aufgelehnt habt.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14,29</a:t>
            </a:r>
          </a:p>
        </p:txBody>
      </p:sp>
    </p:spTree>
    <p:extLst>
      <p:ext uri="{BB962C8B-B14F-4D97-AF65-F5344CB8AC3E}">
        <p14:creationId xmlns:p14="http://schemas.microsoft.com/office/powerpoint/2010/main" val="2779850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Keiner von euch soll in das Land kommen, das ich euch mit einem Eid zugesichert habe, mit Ausnahme von Kaleb und Josua.</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14,30</a:t>
            </a:r>
          </a:p>
        </p:txBody>
      </p:sp>
    </p:spTree>
    <p:extLst>
      <p:ext uri="{BB962C8B-B14F-4D97-AF65-F5344CB8AC3E}">
        <p14:creationId xmlns:p14="http://schemas.microsoft.com/office/powerpoint/2010/main" val="2234183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873208"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Eure kleinen Kinder dagegen, von denen ihr gesagt habt: Sie werden den Feinden in die Hände fallen – die werde ich in das Land hineinbringen, das ihr verschmäht habt; genau sie werden es in Besitz nehmen. Ihr aber werdet in dieser Wüste sterben.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46415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14,33-32</a:t>
            </a:r>
          </a:p>
        </p:txBody>
      </p:sp>
    </p:spTree>
    <p:extLst>
      <p:ext uri="{BB962C8B-B14F-4D97-AF65-F5344CB8AC3E}">
        <p14:creationId xmlns:p14="http://schemas.microsoft.com/office/powerpoint/2010/main" val="234770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58901"/>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Vierzig Tage lang habt ihr das Land erkundet; so sollt ihr nun vierzig Jahre lang, für jeden Tag ein Jahr, eure Schuld </a:t>
            </a:r>
            <a:r>
              <a:rPr lang="de-DE" altLang="de-DE" sz="4000" dirty="0" err="1">
                <a:solidFill>
                  <a:schemeClr val="tx1"/>
                </a:solidFill>
                <a:effectLst/>
                <a:latin typeface="Source Sans Pro" panose="020B0503030403020204" pitchFamily="34" charset="0"/>
                <a:ea typeface="Source Sans Pro" panose="020B0503030403020204" pitchFamily="34" charset="0"/>
              </a:rPr>
              <a:t>abbüssen</a:t>
            </a:r>
            <a:r>
              <a:rPr lang="de-DE" altLang="de-DE" sz="4000" dirty="0">
                <a:solidFill>
                  <a:schemeClr val="tx1"/>
                </a:solidFill>
                <a:effectLst/>
                <a:latin typeface="Source Sans Pro" panose="020B0503030403020204" pitchFamily="34" charset="0"/>
                <a:ea typeface="Source Sans Pro" panose="020B0503030403020204" pitchFamily="34" charset="0"/>
              </a:rPr>
              <a:t>. Dann merkt ihr,</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was für Folgen es hat, wenn jemand sich</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von mir abwendet.«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14,34</a:t>
            </a:r>
          </a:p>
        </p:txBody>
      </p:sp>
    </p:spTree>
    <p:extLst>
      <p:ext uri="{BB962C8B-B14F-4D97-AF65-F5344CB8AC3E}">
        <p14:creationId xmlns:p14="http://schemas.microsoft.com/office/powerpoint/2010/main" val="794160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9793088" cy="440120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Die Männer aber, die Mose ausgesandt hatte, um das Land zu erkunden, bestrafte der HERR auf der Stelle, sodass sie tot umfielen. Sie hatten nach ihrer Rückkehr schreckliche Dinge über das Land erzählt und so die ganze Gemeinde gegen Mose aufgewiegelt und</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zum Murren gegen ihn gebracht.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807968"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14,36-37</a:t>
            </a:r>
          </a:p>
        </p:txBody>
      </p:sp>
    </p:spTree>
    <p:extLst>
      <p:ext uri="{BB962C8B-B14F-4D97-AF65-F5344CB8AC3E}">
        <p14:creationId xmlns:p14="http://schemas.microsoft.com/office/powerpoint/2010/main" val="3860899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830997"/>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Nur Josua und Kaleb blieben verschont.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14,38</a:t>
            </a:r>
          </a:p>
        </p:txBody>
      </p:sp>
    </p:spTree>
    <p:extLst>
      <p:ext uri="{BB962C8B-B14F-4D97-AF65-F5344CB8AC3E}">
        <p14:creationId xmlns:p14="http://schemas.microsoft.com/office/powerpoint/2010/main" val="56211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620688"/>
            <a:ext cx="11593288"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Hat Gott tatsächlich vergeben?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8394"/>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„Vielleicht werden die Leute von </a:t>
            </a:r>
            <a:r>
              <a:rPr lang="de-DE" altLang="de-DE" sz="4000" dirty="0" err="1">
                <a:solidFill>
                  <a:schemeClr val="tx1"/>
                </a:solidFill>
                <a:effectLst/>
                <a:latin typeface="Source Sans Pro" panose="020B0503030403020204" pitchFamily="34" charset="0"/>
                <a:ea typeface="Source Sans Pro" panose="020B0503030403020204" pitchFamily="34" charset="0"/>
              </a:rPr>
              <a:t>Juda</a:t>
            </a:r>
            <a:r>
              <a:rPr lang="de-DE" altLang="de-DE" sz="4000" dirty="0">
                <a:solidFill>
                  <a:schemeClr val="tx1"/>
                </a:solidFill>
                <a:effectLst/>
                <a:latin typeface="Source Sans Pro" panose="020B0503030403020204" pitchFamily="34" charset="0"/>
                <a:ea typeface="Source Sans Pro" panose="020B0503030403020204" pitchFamily="34" charset="0"/>
              </a:rPr>
              <a:t> umkehren, wenn sie hören, welches Unheil ich über sie bringen will. Vielleicht geben sie ihr verkehrtes Leben auf und ich kann ihnen ihre Schuld vergeben.“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Jeremia 36,3</a:t>
            </a:r>
          </a:p>
        </p:txBody>
      </p:sp>
    </p:spTree>
    <p:extLst>
      <p:ext uri="{BB962C8B-B14F-4D97-AF65-F5344CB8AC3E}">
        <p14:creationId xmlns:p14="http://schemas.microsoft.com/office/powerpoint/2010/main" val="3801342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„Meint ihr, ich hätte Freude daran, wenn ein Mensch wegen seiner Vergehen sterben muss? Nein, ich freue mich, wenn er von seinem</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falschen Weg umkehrt und am Leben bleibt!“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Hesekiel 18,23</a:t>
            </a:r>
          </a:p>
        </p:txBody>
      </p:sp>
    </p:spTree>
    <p:extLst>
      <p:ext uri="{BB962C8B-B14F-4D97-AF65-F5344CB8AC3E}">
        <p14:creationId xmlns:p14="http://schemas.microsoft.com/office/powerpoint/2010/main" val="4204447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„Ich vergebe ihnen,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weil du mich darum bittest.“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14,20</a:t>
            </a:r>
          </a:p>
        </p:txBody>
      </p:sp>
    </p:spTree>
    <p:extLst>
      <p:ext uri="{BB962C8B-B14F-4D97-AF65-F5344CB8AC3E}">
        <p14:creationId xmlns:p14="http://schemas.microsoft.com/office/powerpoint/2010/main" val="284598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10081120" cy="4524315"/>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„Der HERR hat euch nicht angenommen und euch erwählt, weil ihr grösser wäret als alle Völker – denn du bist das kleinste unter allen Völkern –, sondern weil er euch geliebt hat und damit er seinen Eid hielte, den er euren Vätern geschworen hat. Darum hat der HERR euch herausgeführt mit mächtiger Hand und hat dich erlöst von der Knechtschaft,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aus der Hand des Pharao, des Königs von Ägypten.“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375920"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7,7-8</a:t>
            </a:r>
          </a:p>
        </p:txBody>
      </p:sp>
    </p:spTree>
    <p:extLst>
      <p:ext uri="{BB962C8B-B14F-4D97-AF65-F5344CB8AC3E}">
        <p14:creationId xmlns:p14="http://schemas.microsoft.com/office/powerpoint/2010/main" val="18304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66468"/>
            <a:ext cx="10873208"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“Sie haben mich nun zehnmal auf die Probe gestellt und sich gegen mich aufgelehnt.“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14,22</a:t>
            </a:r>
          </a:p>
        </p:txBody>
      </p:sp>
    </p:spTree>
    <p:extLst>
      <p:ext uri="{BB962C8B-B14F-4D97-AF65-F5344CB8AC3E}">
        <p14:creationId xmlns:p14="http://schemas.microsoft.com/office/powerpoint/2010/main" val="998253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1782"/>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Aaron, der Bruder von Mose, schmolz den Goldschmuck ein, goss das Gold in eine Form und machte daraus das Standbild eines Jungstiers.</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Da riefen alle: »Hier ist dein Gott, Israel,</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der dich aus Ägypten hierher geführt hat!«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Mose 32,4</a:t>
            </a:r>
          </a:p>
        </p:txBody>
      </p:sp>
    </p:spTree>
    <p:extLst>
      <p:ext uri="{BB962C8B-B14F-4D97-AF65-F5344CB8AC3E}">
        <p14:creationId xmlns:p14="http://schemas.microsoft.com/office/powerpoint/2010/main" val="1178698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Aaron errichtete vor dem goldenen Stierbild einen Altar und </a:t>
            </a:r>
            <a:r>
              <a:rPr lang="de-DE" altLang="de-DE" sz="4000" dirty="0" err="1">
                <a:solidFill>
                  <a:schemeClr val="tx1"/>
                </a:solidFill>
                <a:effectLst/>
                <a:latin typeface="Source Sans Pro" panose="020B0503030403020204" pitchFamily="34" charset="0"/>
                <a:ea typeface="Source Sans Pro" panose="020B0503030403020204" pitchFamily="34" charset="0"/>
              </a:rPr>
              <a:t>liess</a:t>
            </a:r>
            <a:r>
              <a:rPr lang="de-DE" altLang="de-DE" sz="4000" dirty="0">
                <a:solidFill>
                  <a:schemeClr val="tx1"/>
                </a:solidFill>
                <a:effectLst/>
                <a:latin typeface="Source Sans Pro" panose="020B0503030403020204" pitchFamily="34" charset="0"/>
                <a:ea typeface="Source Sans Pro" panose="020B0503030403020204" pitchFamily="34" charset="0"/>
              </a:rPr>
              <a:t> im Lager bekannt machen: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»Morgen feiern wir ein Fest für den HERRN!«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349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Mose 32,5</a:t>
            </a:r>
          </a:p>
        </p:txBody>
      </p:sp>
    </p:spTree>
    <p:extLst>
      <p:ext uri="{BB962C8B-B14F-4D97-AF65-F5344CB8AC3E}">
        <p14:creationId xmlns:p14="http://schemas.microsoft.com/office/powerpoint/2010/main" val="3711139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0282"/>
            <a:ext cx="10873208"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„Wären wir doch lieber in Ägypten gestorben oder unterwegs in der Wüste!“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a:t>
            </a:r>
          </a:p>
        </p:txBody>
      </p:sp>
    </p:spTree>
    <p:extLst>
      <p:ext uri="{BB962C8B-B14F-4D97-AF65-F5344CB8AC3E}">
        <p14:creationId xmlns:p14="http://schemas.microsoft.com/office/powerpoint/2010/main" val="2594379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«In dieser Wüste sollt ihr sterben, alle wehrfähigen Männer von zwanzig Jahren an aufwärts.</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Das ist die Strafe dafür, dass ihr euch</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gegen mich aufgelehnt habt.»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14,29</a:t>
            </a:r>
          </a:p>
        </p:txBody>
      </p:sp>
    </p:spTree>
    <p:extLst>
      <p:ext uri="{BB962C8B-B14F-4D97-AF65-F5344CB8AC3E}">
        <p14:creationId xmlns:p14="http://schemas.microsoft.com/office/powerpoint/2010/main" val="3492622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873208"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„Vergesst nicht, wie der HERR, euer Gott, euch vierzig Jahre lang in der Wüste umherziehen </a:t>
            </a:r>
            <a:r>
              <a:rPr lang="de-DE" altLang="de-DE" sz="4000" dirty="0" err="1">
                <a:solidFill>
                  <a:schemeClr val="tx1"/>
                </a:solidFill>
                <a:effectLst/>
                <a:latin typeface="Source Sans Pro" panose="020B0503030403020204" pitchFamily="34" charset="0"/>
                <a:ea typeface="Source Sans Pro" panose="020B0503030403020204" pitchFamily="34" charset="0"/>
              </a:rPr>
              <a:t>liess</a:t>
            </a:r>
            <a:r>
              <a:rPr lang="de-DE" altLang="de-DE" sz="4000" dirty="0">
                <a:solidFill>
                  <a:schemeClr val="tx1"/>
                </a:solidFill>
                <a:effectLst/>
                <a:latin typeface="Source Sans Pro" panose="020B0503030403020204" pitchFamily="34" charset="0"/>
                <a:ea typeface="Source Sans Pro" panose="020B0503030403020204" pitchFamily="34" charset="0"/>
              </a:rPr>
              <a:t>! Das tat er, um euch vor Augen zu führen, dass ihr ganz auf ihn angewiesen seid, aber auch um euch auf die Probe zu stellen und zu sehen, ob ihr seinen Weisungen folgen würdet oder nicht.“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72064" y="42210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8,2</a:t>
            </a:r>
          </a:p>
        </p:txBody>
      </p:sp>
    </p:spTree>
    <p:extLst>
      <p:ext uri="{BB962C8B-B14F-4D97-AF65-F5344CB8AC3E}">
        <p14:creationId xmlns:p14="http://schemas.microsoft.com/office/powerpoint/2010/main" val="2949179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873208"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„‘Liebe den Herrn, deinen Gott, von ganzem Herzen, mit ganzem Willen und mit deinem ganzen Verstand!’ Dies ist das </a:t>
            </a:r>
            <a:r>
              <a:rPr lang="de-DE" altLang="de-DE" sz="4000" dirty="0" err="1">
                <a:solidFill>
                  <a:schemeClr val="tx1"/>
                </a:solidFill>
                <a:effectLst/>
                <a:latin typeface="Source Sans Pro" panose="020B0503030403020204" pitchFamily="34" charset="0"/>
                <a:ea typeface="Source Sans Pro" panose="020B0503030403020204" pitchFamily="34" charset="0"/>
              </a:rPr>
              <a:t>grösste</a:t>
            </a:r>
            <a:r>
              <a:rPr lang="de-DE" altLang="de-DE" sz="4000" dirty="0">
                <a:solidFill>
                  <a:schemeClr val="tx1"/>
                </a:solidFill>
                <a:effectLst/>
                <a:latin typeface="Source Sans Pro" panose="020B0503030403020204" pitchFamily="34" charset="0"/>
                <a:ea typeface="Source Sans Pro" panose="020B0503030403020204" pitchFamily="34" charset="0"/>
              </a:rPr>
              <a:t> und wichtigste Gebot. Aber gleich wichtig ist ein zweites: ‘Liebe deinen Mitmenschen wie dich selbst!’“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4941168"/>
            <a:ext cx="43204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22,37-39</a:t>
            </a:r>
          </a:p>
        </p:txBody>
      </p:sp>
    </p:spTree>
    <p:extLst>
      <p:ext uri="{BB962C8B-B14F-4D97-AF65-F5344CB8AC3E}">
        <p14:creationId xmlns:p14="http://schemas.microsoft.com/office/powerpoint/2010/main" val="1176266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20688"/>
            <a:ext cx="100811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Gott bleibt treu!</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178768"/>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«Eure kleinen Kinder dagegen, von denen ihr gesagt habt: Sie werden den Feinden in die Hände fallen – die werde ich in das Land hineinbringen, das ihr verschmäht habt; genau sie werden es in Besitz nehmen.»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46415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14,31-32</a:t>
            </a:r>
          </a:p>
        </p:txBody>
      </p:sp>
    </p:spTree>
    <p:extLst>
      <p:ext uri="{BB962C8B-B14F-4D97-AF65-F5344CB8AC3E}">
        <p14:creationId xmlns:p14="http://schemas.microsoft.com/office/powerpoint/2010/main" val="4245171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„Die ganzen vierzig Jahre lang sind eure Kleider nicht zerschlissen und ihr habt keine wunden </a:t>
            </a:r>
            <a:r>
              <a:rPr lang="de-DE" altLang="de-DE" sz="4000" dirty="0" err="1">
                <a:solidFill>
                  <a:schemeClr val="tx1"/>
                </a:solidFill>
                <a:effectLst/>
                <a:latin typeface="Source Sans Pro" panose="020B0503030403020204" pitchFamily="34" charset="0"/>
                <a:ea typeface="Source Sans Pro" panose="020B0503030403020204" pitchFamily="34" charset="0"/>
              </a:rPr>
              <a:t>Füsse</a:t>
            </a:r>
            <a:r>
              <a:rPr lang="de-DE" altLang="de-DE" sz="4000" dirty="0">
                <a:solidFill>
                  <a:schemeClr val="tx1"/>
                </a:solidFill>
                <a:effectLst/>
                <a:latin typeface="Source Sans Pro" panose="020B0503030403020204" pitchFamily="34" charset="0"/>
                <a:ea typeface="Source Sans Pro" panose="020B0503030403020204" pitchFamily="34" charset="0"/>
              </a:rPr>
              <a:t> bekommen.“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8,4</a:t>
            </a:r>
          </a:p>
        </p:txBody>
      </p:sp>
    </p:spTree>
    <p:extLst>
      <p:ext uri="{BB962C8B-B14F-4D97-AF65-F5344CB8AC3E}">
        <p14:creationId xmlns:p14="http://schemas.microsoft.com/office/powerpoint/2010/main" val="247071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36685" y="260648"/>
            <a:ext cx="9505056"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„Du sollst den HERRN, deinen Gott, lieb haben von ganzem Herzen, von ganzer Seele und mit all deiner Kraft.“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401203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6,5</a:t>
            </a:r>
          </a:p>
        </p:txBody>
      </p:sp>
    </p:spTree>
    <p:extLst>
      <p:ext uri="{BB962C8B-B14F-4D97-AF65-F5344CB8AC3E}">
        <p14:creationId xmlns:p14="http://schemas.microsoft.com/office/powerpoint/2010/main" val="1471546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„Daran sollt ihr erkennen, dass der HERR, euer Gott, euch auf den rechten Weg bringen will wie ein Vater, der sein Kind erzieht.“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40526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8,5</a:t>
            </a:r>
          </a:p>
        </p:txBody>
      </p:sp>
    </p:spTree>
    <p:extLst>
      <p:ext uri="{BB962C8B-B14F-4D97-AF65-F5344CB8AC3E}">
        <p14:creationId xmlns:p14="http://schemas.microsoft.com/office/powerpoint/2010/main" val="1059362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93338"/>
            <a:ext cx="10009112"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„Ich habe Lust an der Liebe und nicht am Opfer, an der Erkenntnis Gottes und nicht am Brandopfer.“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744072" y="41101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err="1">
                <a:effectLst/>
                <a:latin typeface="Source Sans Pro" panose="020B0503030403020204" pitchFamily="34" charset="0"/>
                <a:ea typeface="Source Sans Pro" panose="020B0503030403020204" pitchFamily="34" charset="0"/>
                <a:cs typeface="+mj-cs"/>
              </a:rPr>
              <a:t>Hosea</a:t>
            </a:r>
            <a:r>
              <a:rPr lang="de-DE" altLang="de-DE" sz="2400" dirty="0">
                <a:effectLst/>
                <a:latin typeface="Source Sans Pro" panose="020B0503030403020204" pitchFamily="34" charset="0"/>
                <a:ea typeface="Source Sans Pro" panose="020B0503030403020204" pitchFamily="34" charset="0"/>
                <a:cs typeface="+mj-cs"/>
              </a:rPr>
              <a:t> 6,6</a:t>
            </a:r>
          </a:p>
        </p:txBody>
      </p:sp>
    </p:spTree>
    <p:extLst>
      <p:ext uri="{BB962C8B-B14F-4D97-AF65-F5344CB8AC3E}">
        <p14:creationId xmlns:p14="http://schemas.microsoft.com/office/powerpoint/2010/main" val="4086595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„Wenn jemand mich liebt, wird er sich nach meinem Wort richten. Mein Vater wird ihn lieben, und wir werden zu ihm kommen und bei ihm wohnen.“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81908"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14,23</a:t>
            </a:r>
          </a:p>
        </p:txBody>
      </p:sp>
    </p:spTree>
    <p:extLst>
      <p:ext uri="{BB962C8B-B14F-4D97-AF65-F5344CB8AC3E}">
        <p14:creationId xmlns:p14="http://schemas.microsoft.com/office/powerpoint/2010/main" val="1325148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92696"/>
            <a:ext cx="82809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9416" y="404664"/>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„Begann das Volk zu weinen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und zu klagen.“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14,39</a:t>
            </a:r>
          </a:p>
        </p:txBody>
      </p:sp>
    </p:spTree>
    <p:extLst>
      <p:ext uri="{BB962C8B-B14F-4D97-AF65-F5344CB8AC3E}">
        <p14:creationId xmlns:p14="http://schemas.microsoft.com/office/powerpoint/2010/main" val="311908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6672"/>
            <a:ext cx="10873208"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„Gott soll mich strafen, wenn ich lüge!</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Ich kenne den Mann nicht!“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26,74</a:t>
            </a:r>
          </a:p>
        </p:txBody>
      </p:sp>
    </p:spTree>
    <p:extLst>
      <p:ext uri="{BB962C8B-B14F-4D97-AF65-F5344CB8AC3E}">
        <p14:creationId xmlns:p14="http://schemas.microsoft.com/office/powerpoint/2010/main" val="2820996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6672"/>
            <a:ext cx="10873208"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„Simon, Sohn des Johannes, liebst du mich mehr als irgendein anderer hier?“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21,15</a:t>
            </a:r>
          </a:p>
        </p:txBody>
      </p:sp>
    </p:spTree>
    <p:extLst>
      <p:ext uri="{BB962C8B-B14F-4D97-AF65-F5344CB8AC3E}">
        <p14:creationId xmlns:p14="http://schemas.microsoft.com/office/powerpoint/2010/main" val="2008051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685726"/>
            <a:ext cx="10873208" cy="769441"/>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„Ja, Herr, du </a:t>
            </a:r>
            <a:r>
              <a:rPr lang="de-DE" altLang="de-DE" sz="4400" dirty="0" err="1">
                <a:solidFill>
                  <a:schemeClr val="tx1"/>
                </a:solidFill>
                <a:effectLst/>
                <a:latin typeface="Source Sans Pro" panose="020B0503030403020204" pitchFamily="34" charset="0"/>
                <a:ea typeface="Source Sans Pro" panose="020B0503030403020204" pitchFamily="34" charset="0"/>
              </a:rPr>
              <a:t>weisst</a:t>
            </a:r>
            <a:r>
              <a:rPr lang="de-DE" altLang="de-DE" sz="4400" dirty="0">
                <a:solidFill>
                  <a:schemeClr val="tx1"/>
                </a:solidFill>
                <a:effectLst/>
                <a:latin typeface="Source Sans Pro" panose="020B0503030403020204" pitchFamily="34" charset="0"/>
                <a:ea typeface="Source Sans Pro" panose="020B0503030403020204" pitchFamily="34" charset="0"/>
              </a:rPr>
              <a:t>, dass ich dich lieb habe.“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78784"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21,15</a:t>
            </a:r>
          </a:p>
        </p:txBody>
      </p:sp>
    </p:spTree>
    <p:extLst>
      <p:ext uri="{BB962C8B-B14F-4D97-AF65-F5344CB8AC3E}">
        <p14:creationId xmlns:p14="http://schemas.microsoft.com/office/powerpoint/2010/main" val="1917981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687632"/>
            <a:ext cx="10873208" cy="769441"/>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„Simon, Sohn des Johannes, liebst du mich?“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21,16</a:t>
            </a:r>
          </a:p>
        </p:txBody>
      </p:sp>
    </p:spTree>
    <p:extLst>
      <p:ext uri="{BB962C8B-B14F-4D97-AF65-F5344CB8AC3E}">
        <p14:creationId xmlns:p14="http://schemas.microsoft.com/office/powerpoint/2010/main" val="580937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548680"/>
            <a:ext cx="10873208" cy="769441"/>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„Ja, Herr, du </a:t>
            </a:r>
            <a:r>
              <a:rPr lang="de-DE" altLang="de-DE" sz="4400" dirty="0" err="1">
                <a:solidFill>
                  <a:schemeClr val="tx1"/>
                </a:solidFill>
                <a:effectLst/>
                <a:latin typeface="Source Sans Pro" panose="020B0503030403020204" pitchFamily="34" charset="0"/>
                <a:ea typeface="Source Sans Pro" panose="020B0503030403020204" pitchFamily="34" charset="0"/>
              </a:rPr>
              <a:t>weisst</a:t>
            </a:r>
            <a:r>
              <a:rPr lang="de-DE" altLang="de-DE" sz="4400" dirty="0">
                <a:solidFill>
                  <a:schemeClr val="tx1"/>
                </a:solidFill>
                <a:effectLst/>
                <a:latin typeface="Source Sans Pro" panose="020B0503030403020204" pitchFamily="34" charset="0"/>
                <a:ea typeface="Source Sans Pro" panose="020B0503030403020204" pitchFamily="34" charset="0"/>
              </a:rPr>
              <a:t>, dass ich dich lieb habe.“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21,16</a:t>
            </a:r>
          </a:p>
        </p:txBody>
      </p:sp>
    </p:spTree>
    <p:extLst>
      <p:ext uri="{BB962C8B-B14F-4D97-AF65-F5344CB8AC3E}">
        <p14:creationId xmlns:p14="http://schemas.microsoft.com/office/powerpoint/2010/main" val="92377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873208"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„Doch Mose, sein Erwählter, trat dazwischen, er warf sich für sie in die Bresche und wandte den Zorn Gottes von ihnen ab, sodass sie nicht ausgerottet wurden.“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106,23</a:t>
            </a:r>
          </a:p>
        </p:txBody>
      </p:sp>
    </p:spTree>
    <p:extLst>
      <p:ext uri="{BB962C8B-B14F-4D97-AF65-F5344CB8AC3E}">
        <p14:creationId xmlns:p14="http://schemas.microsoft.com/office/powerpoint/2010/main" val="10714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620688"/>
            <a:ext cx="11593288" cy="769441"/>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„Simon, Sohn des Johannes, hast du mich lieb?“</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21,17</a:t>
            </a:r>
          </a:p>
        </p:txBody>
      </p:sp>
    </p:spTree>
    <p:extLst>
      <p:ext uri="{BB962C8B-B14F-4D97-AF65-F5344CB8AC3E}">
        <p14:creationId xmlns:p14="http://schemas.microsoft.com/office/powerpoint/2010/main" val="2339525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„Herr, du </a:t>
            </a:r>
            <a:r>
              <a:rPr lang="de-DE" altLang="de-DE" sz="4400" dirty="0" err="1">
                <a:solidFill>
                  <a:schemeClr val="tx1"/>
                </a:solidFill>
                <a:effectLst/>
                <a:latin typeface="Source Sans Pro" panose="020B0503030403020204" pitchFamily="34" charset="0"/>
                <a:ea typeface="Source Sans Pro" panose="020B0503030403020204" pitchFamily="34" charset="0"/>
              </a:rPr>
              <a:t>weisst</a:t>
            </a:r>
            <a:r>
              <a:rPr lang="de-DE" altLang="de-DE" sz="4400" dirty="0">
                <a:solidFill>
                  <a:schemeClr val="tx1"/>
                </a:solidFill>
                <a:effectLst/>
                <a:latin typeface="Source Sans Pro" panose="020B0503030403020204" pitchFamily="34" charset="0"/>
                <a:ea typeface="Source Sans Pro" panose="020B0503030403020204" pitchFamily="34" charset="0"/>
              </a:rPr>
              <a:t> alles.</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Du </a:t>
            </a:r>
            <a:r>
              <a:rPr lang="de-DE" altLang="de-DE" sz="4400" dirty="0" err="1">
                <a:solidFill>
                  <a:schemeClr val="tx1"/>
                </a:solidFill>
                <a:effectLst/>
                <a:latin typeface="Source Sans Pro" panose="020B0503030403020204" pitchFamily="34" charset="0"/>
                <a:ea typeface="Source Sans Pro" panose="020B0503030403020204" pitchFamily="34" charset="0"/>
              </a:rPr>
              <a:t>weisst,dass</a:t>
            </a:r>
            <a:r>
              <a:rPr lang="de-DE" altLang="de-DE" sz="4400" dirty="0">
                <a:solidFill>
                  <a:schemeClr val="tx1"/>
                </a:solidFill>
                <a:effectLst/>
                <a:latin typeface="Source Sans Pro" panose="020B0503030403020204" pitchFamily="34" charset="0"/>
                <a:ea typeface="Source Sans Pro" panose="020B0503030403020204" pitchFamily="34" charset="0"/>
              </a:rPr>
              <a:t> ich dich lieb habe.“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21,17</a:t>
            </a:r>
          </a:p>
        </p:txBody>
      </p:sp>
    </p:spTree>
    <p:extLst>
      <p:ext uri="{BB962C8B-B14F-4D97-AF65-F5344CB8AC3E}">
        <p14:creationId xmlns:p14="http://schemas.microsoft.com/office/powerpoint/2010/main" val="3885587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692696"/>
            <a:ext cx="10873208" cy="923330"/>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„Sorge für meine Schafe!“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21,17</a:t>
            </a:r>
          </a:p>
        </p:txBody>
      </p:sp>
    </p:spTree>
    <p:extLst>
      <p:ext uri="{BB962C8B-B14F-4D97-AF65-F5344CB8AC3E}">
        <p14:creationId xmlns:p14="http://schemas.microsoft.com/office/powerpoint/2010/main" val="153170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94792"/>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„Ich vergebe ihnen,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weil du mich darum bittest.“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14,20</a:t>
            </a:r>
          </a:p>
        </p:txBody>
      </p:sp>
    </p:spTree>
    <p:extLst>
      <p:ext uri="{BB962C8B-B14F-4D97-AF65-F5344CB8AC3E}">
        <p14:creationId xmlns:p14="http://schemas.microsoft.com/office/powerpoint/2010/main" val="153899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9073008" cy="2585323"/>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»So gewiss ich lebe und meine Herrlichkeit die ganze Erde erfüllen wird: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14,21</a:t>
            </a:r>
          </a:p>
        </p:txBody>
      </p:sp>
    </p:spTree>
    <p:extLst>
      <p:ext uri="{BB962C8B-B14F-4D97-AF65-F5344CB8AC3E}">
        <p14:creationId xmlns:p14="http://schemas.microsoft.com/office/powerpoint/2010/main" val="91305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873208"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Diese Männer werden nicht in das Land kommen, das ich ihren Vorfahren versprochen habe! Sie haben meine Herrlichkeit gesehen und die Wunder, die ich in Ägypten und in der Wüste getan habe, und trotzdem haben sie mich nun zehnmal auf die Probe gestellt und sich</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gegen mich aufgelehnt. Keiner von denen, die mich missachtet haben, wird das Land betreten.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807968" y="49411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14,22-23</a:t>
            </a:r>
          </a:p>
        </p:txBody>
      </p:sp>
    </p:spTree>
    <p:extLst>
      <p:ext uri="{BB962C8B-B14F-4D97-AF65-F5344CB8AC3E}">
        <p14:creationId xmlns:p14="http://schemas.microsoft.com/office/powerpoint/2010/main" val="1912205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Der HERR sagte zu Mose und Aaron: »Wie lange soll ich es noch hinnehmen, dass dieses eigensinnige Volk sich gegen mich auflehnt?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Ich habe wohl gehört, wie sie gegen mich murren.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3616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14,26-27</a:t>
            </a:r>
          </a:p>
        </p:txBody>
      </p:sp>
    </p:spTree>
    <p:extLst>
      <p:ext uri="{BB962C8B-B14F-4D97-AF65-F5344CB8AC3E}">
        <p14:creationId xmlns:p14="http://schemas.microsoft.com/office/powerpoint/2010/main" val="341396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873208"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Richte ihnen meine Antwort aus! Sage zu ihnen: ‘Ich, der HERR, schwöre euch:</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Was ihr da gesagt habt, lasse ich in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Erfüllung gehen – so gewiss ich lebe!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14,28</a:t>
            </a:r>
          </a:p>
        </p:txBody>
      </p:sp>
    </p:spTree>
    <p:extLst>
      <p:ext uri="{BB962C8B-B14F-4D97-AF65-F5344CB8AC3E}">
        <p14:creationId xmlns:p14="http://schemas.microsoft.com/office/powerpoint/2010/main" val="236120094"/>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1120</Words>
  <Application>Microsoft Office PowerPoint</Application>
  <PresentationFormat>Benutzerdefiniert</PresentationFormat>
  <Paragraphs>124</Paragraphs>
  <Slides>42</Slides>
  <Notes>42</Notes>
  <HiddenSlides>0</HiddenSlides>
  <MMClips>0</MMClips>
  <ScaleCrop>false</ScaleCrop>
  <HeadingPairs>
    <vt:vector size="4" baseType="variant">
      <vt:variant>
        <vt:lpstr>Design</vt:lpstr>
      </vt:variant>
      <vt:variant>
        <vt:i4>1</vt:i4>
      </vt:variant>
      <vt:variant>
        <vt:lpstr>Folientitel</vt:lpstr>
      </vt:variant>
      <vt:variant>
        <vt:i4>42</vt:i4>
      </vt:variant>
    </vt:vector>
  </HeadingPairs>
  <TitlesOfParts>
    <vt:vector size="43" baseType="lpstr">
      <vt:lpstr>Designvorlage 'Berggipfel'</vt:lpstr>
      <vt:lpstr>Der unüberlegte Wunsch geht in Erfüllung!</vt:lpstr>
      <vt:lpstr>„Der HERR hat euch nicht angenommen und euch erwählt, weil ihr grösser wäret als alle Völker – denn du bist das kleinste unter allen Völkern –, sondern weil er euch geliebt hat und damit er seinen Eid hielte, den er euren Vätern geschworen hat. Darum hat der HERR euch herausgeführt mit mächtiger Hand und hat dich erlöst von der Knechtschaft, aus der Hand des Pharao, des Königs von Ägypten.“</vt:lpstr>
      <vt:lpstr>„Du sollst den HERRN, deinen Gott, lieb haben von ganzem Herzen, von ganzer Seele und mit all deiner Kraft.“</vt:lpstr>
      <vt:lpstr>„Doch Mose, sein Erwählter, trat dazwischen, er warf sich für sie in die Bresche und wandte den Zorn Gottes von ihnen ab, sodass sie nicht ausgerottet wurden.“</vt:lpstr>
      <vt:lpstr>„Ich vergebe ihnen, weil du mich darum bittest.“</vt:lpstr>
      <vt:lpstr>»So gewiss ich lebe und meine Herrlichkeit die ganze Erde erfüllen wird:</vt:lpstr>
      <vt:lpstr>Diese Männer werden nicht in das Land kommen, das ich ihren Vorfahren versprochen habe! Sie haben meine Herrlichkeit gesehen und die Wunder, die ich in Ägypten und in der Wüste getan habe, und trotzdem haben sie mich nun zehnmal auf die Probe gestellt und sich gegen mich aufgelehnt. Keiner von denen, die mich missachtet haben, wird das Land betreten.</vt:lpstr>
      <vt:lpstr>Der HERR sagte zu Mose und Aaron: »Wie lange soll ich es noch hinnehmen, dass dieses eigensinnige Volk sich gegen mich auflehnt? Ich habe wohl gehört, wie sie gegen mich murren.</vt:lpstr>
      <vt:lpstr>Richte ihnen meine Antwort aus! Sage zu ihnen: ‘Ich, der HERR, schwöre euch: Was ihr da gesagt habt, lasse ich in Erfüllung gehen – so gewiss ich lebe!</vt:lpstr>
      <vt:lpstr>In dieser Wüste sollt ihr sterben, alle wehrfähigen Männer von zwanzig Jahren an aufwärts. Das ist die Strafe dafür, dass ihr euch gegen mich aufgelehnt habt.</vt:lpstr>
      <vt:lpstr>Keiner von euch soll in das Land kommen, das ich euch mit einem Eid zugesichert habe, mit Ausnahme von Kaleb und Josua.</vt:lpstr>
      <vt:lpstr>Eure kleinen Kinder dagegen, von denen ihr gesagt habt: Sie werden den Feinden in die Hände fallen – die werde ich in das Land hineinbringen, das ihr verschmäht habt; genau sie werden es in Besitz nehmen. Ihr aber werdet in dieser Wüste sterben.</vt:lpstr>
      <vt:lpstr>Vierzig Tage lang habt ihr das Land erkundet; so sollt ihr nun vierzig Jahre lang, für jeden Tag ein Jahr, eure Schuld abbüssen. Dann merkt ihr, was für Folgen es hat, wenn jemand sich von mir abwendet.«</vt:lpstr>
      <vt:lpstr>Die Männer aber, die Mose ausgesandt hatte, um das Land zu erkunden, bestrafte der HERR auf der Stelle, sodass sie tot umfielen. Sie hatten nach ihrer Rückkehr schreckliche Dinge über das Land erzählt und so die ganze Gemeinde gegen Mose aufgewiegelt und zum Murren gegen ihn gebracht.</vt:lpstr>
      <vt:lpstr>Nur Josua und Kaleb blieben verschont.</vt:lpstr>
      <vt:lpstr>I. Hat Gott tatsächlich vergeben?</vt:lpstr>
      <vt:lpstr>„Vielleicht werden die Leute von Juda umkehren, wenn sie hören, welches Unheil ich über sie bringen will. Vielleicht geben sie ihr verkehrtes Leben auf und ich kann ihnen ihre Schuld vergeben.“</vt:lpstr>
      <vt:lpstr>„Meint ihr, ich hätte Freude daran, wenn ein Mensch wegen seiner Vergehen sterben muss? Nein, ich freue mich, wenn er von seinem falschen Weg umkehrt und am Leben bleibt!“</vt:lpstr>
      <vt:lpstr>„Ich vergebe ihnen, weil du mich darum bittest.“</vt:lpstr>
      <vt:lpstr>“Sie haben mich nun zehnmal auf die Probe gestellt und sich gegen mich aufgelehnt.“</vt:lpstr>
      <vt:lpstr>Aaron, der Bruder von Mose, schmolz den Goldschmuck ein, goss das Gold in eine Form und machte daraus das Standbild eines Jungstiers. Da riefen alle: »Hier ist dein Gott, Israel, der dich aus Ägypten hierher geführt hat!«</vt:lpstr>
      <vt:lpstr>Aaron errichtete vor dem goldenen Stierbild einen Altar und liess im Lager bekannt machen: »Morgen feiern wir ein Fest für den HERRN!«</vt:lpstr>
      <vt:lpstr>„Wären wir doch lieber in Ägypten gestorben oder unterwegs in der Wüste!“</vt:lpstr>
      <vt:lpstr>«In dieser Wüste sollt ihr sterben, alle wehrfähigen Männer von zwanzig Jahren an aufwärts. Das ist die Strafe dafür, dass ihr euch gegen mich aufgelehnt habt.»</vt:lpstr>
      <vt:lpstr>„Vergesst nicht, wie der HERR, euer Gott, euch vierzig Jahre lang in der Wüste umherziehen liess! Das tat er, um euch vor Augen zu führen, dass ihr ganz auf ihn angewiesen seid, aber auch um euch auf die Probe zu stellen und zu sehen, ob ihr seinen Weisungen folgen würdet oder nicht.“</vt:lpstr>
      <vt:lpstr>„‘Liebe den Herrn, deinen Gott, von ganzem Herzen, mit ganzem Willen und mit deinem ganzen Verstand!’ Dies ist das grösste und wichtigste Gebot. Aber gleich wichtig ist ein zweites: ‘Liebe deinen Mitmenschen wie dich selbst!’“</vt:lpstr>
      <vt:lpstr>II. Gott bleibt treu!</vt:lpstr>
      <vt:lpstr>«Eure kleinen Kinder dagegen, von denen ihr gesagt habt: Sie werden den Feinden in die Hände fallen – die werde ich in das Land hineinbringen, das ihr verschmäht habt; genau sie werden es in Besitz nehmen.»</vt:lpstr>
      <vt:lpstr>„Die ganzen vierzig Jahre lang sind eure Kleider nicht zerschlissen und ihr habt keine wunden Füsse bekommen.“</vt:lpstr>
      <vt:lpstr>„Daran sollt ihr erkennen, dass der HERR, euer Gott, euch auf den rechten Weg bringen will wie ein Vater, der sein Kind erzieht.“</vt:lpstr>
      <vt:lpstr>„Ich habe Lust an der Liebe und nicht am Opfer, an der Erkenntnis Gottes und nicht am Brandopfer.“</vt:lpstr>
      <vt:lpstr>„Wenn jemand mich liebt, wird er sich nach meinem Wort richten. Mein Vater wird ihn lieben, und wir werden zu ihm kommen und bei ihm wohnen.“</vt:lpstr>
      <vt:lpstr>Schlussgedanke</vt:lpstr>
      <vt:lpstr>„Begann das Volk zu weinen und zu klagen.“</vt:lpstr>
      <vt:lpstr>„Gott soll mich strafen, wenn ich lüge! Ich kenne den Mann nicht!“</vt:lpstr>
      <vt:lpstr>„Simon, Sohn des Johannes, liebst du mich mehr als irgendein anderer hier?“</vt:lpstr>
      <vt:lpstr>„Ja, Herr, du weisst, dass ich dich lieb habe.“</vt:lpstr>
      <vt:lpstr>„Simon, Sohn des Johannes, liebst du mich?“</vt:lpstr>
      <vt:lpstr>„Ja, Herr, du weisst, dass ich dich lieb habe.“</vt:lpstr>
      <vt:lpstr>„Simon, Sohn des Johannes, hast du mich lieb?“</vt:lpstr>
      <vt:lpstr>„Herr, du weisst alles. Du weisst,dass ich dich lieb habe.“</vt:lpstr>
      <vt:lpstr>„Sorge für meine Schafe!“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hätten es besser machen sollen - Teil 4/5 - Der unüberlegte Wunsch geht in Erfüllung! - Folien</dc:title>
  <dc:creator>Jürg Birnstiel</dc:creator>
  <cp:lastModifiedBy>Me</cp:lastModifiedBy>
  <cp:revision>765</cp:revision>
  <dcterms:created xsi:type="dcterms:W3CDTF">2013-11-12T15:20:47Z</dcterms:created>
  <dcterms:modified xsi:type="dcterms:W3CDTF">2022-01-25T08:41:05Z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