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4"/>
  </p:notesMasterIdLst>
  <p:handoutMasterIdLst>
    <p:handoutMasterId r:id="rId35"/>
  </p:handoutMasterIdLst>
  <p:sldIdLst>
    <p:sldId id="1028" r:id="rId2"/>
    <p:sldId id="1024" r:id="rId3"/>
    <p:sldId id="1029" r:id="rId4"/>
    <p:sldId id="1030" r:id="rId5"/>
    <p:sldId id="1031" r:id="rId6"/>
    <p:sldId id="1032" r:id="rId7"/>
    <p:sldId id="896" r:id="rId8"/>
    <p:sldId id="1055" r:id="rId9"/>
    <p:sldId id="1034" r:id="rId10"/>
    <p:sldId id="1035" r:id="rId11"/>
    <p:sldId id="1036" r:id="rId12"/>
    <p:sldId id="1037" r:id="rId13"/>
    <p:sldId id="962" r:id="rId14"/>
    <p:sldId id="1038" r:id="rId15"/>
    <p:sldId id="1039" r:id="rId16"/>
    <p:sldId id="1040" r:id="rId17"/>
    <p:sldId id="1041" r:id="rId18"/>
    <p:sldId id="1042" r:id="rId19"/>
    <p:sldId id="1043" r:id="rId20"/>
    <p:sldId id="1044" r:id="rId21"/>
    <p:sldId id="1045" r:id="rId22"/>
    <p:sldId id="1046" r:id="rId23"/>
    <p:sldId id="990" r:id="rId24"/>
    <p:sldId id="1047" r:id="rId25"/>
    <p:sldId id="1048" r:id="rId26"/>
    <p:sldId id="1049" r:id="rId27"/>
    <p:sldId id="1050" r:id="rId28"/>
    <p:sldId id="1051" r:id="rId29"/>
    <p:sldId id="1052" r:id="rId30"/>
    <p:sldId id="259" r:id="rId31"/>
    <p:sldId id="1053" r:id="rId32"/>
    <p:sldId id="1054" r:id="rId33"/>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77765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79951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2520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59251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8114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04175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032138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51052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41157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3243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85966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14101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58458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370014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486319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283238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380445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21536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970644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05287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488306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047649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09954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83915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85876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08900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35658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86850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5000" b="-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692696"/>
            <a:ext cx="11233248"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Ein scheinbarer Glaubenskampf</a:t>
            </a:r>
          </a:p>
        </p:txBody>
      </p:sp>
      <p:sp>
        <p:nvSpPr>
          <p:cNvPr id="409603" name="Rectangle 3"/>
          <p:cNvSpPr>
            <a:spLocks noGrp="1" noChangeArrowheads="1"/>
          </p:cNvSpPr>
          <p:nvPr>
            <p:ph type="subTitle" idx="1"/>
          </p:nvPr>
        </p:nvSpPr>
        <p:spPr>
          <a:xfrm>
            <a:off x="4223792" y="5830042"/>
            <a:ext cx="7705939" cy="461665"/>
          </a:xfrm>
        </p:spPr>
        <p:txBody>
          <a:bodyPr wrap="square">
            <a:spAutoFit/>
          </a:bodyPr>
          <a:lstStyle/>
          <a:p>
            <a:pPr algn="r"/>
            <a:r>
              <a:rPr lang="de-DE" altLang="de-DE" sz="2400" dirty="0">
                <a:effectLst/>
                <a:latin typeface="Source Sans Pro" panose="020B0503030403020204" pitchFamily="34" charset="0"/>
                <a:ea typeface="Source Sans Pro" panose="020B0503030403020204" pitchFamily="34" charset="0"/>
                <a:cs typeface="+mj-cs"/>
              </a:rPr>
              <a:t>Serie: Wir hätten es besser machen sollen! (5/5)</a:t>
            </a:r>
          </a:p>
        </p:txBody>
      </p:sp>
      <p:sp>
        <p:nvSpPr>
          <p:cNvPr id="4" name="Rectangle 3"/>
          <p:cNvSpPr txBox="1">
            <a:spLocks noChangeArrowheads="1"/>
          </p:cNvSpPr>
          <p:nvPr/>
        </p:nvSpPr>
        <p:spPr bwMode="auto">
          <a:xfrm>
            <a:off x="3863752" y="2669270"/>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dirty="0">
                <a:effectLst/>
                <a:latin typeface="Source Sans Pro" panose="020B0503030403020204" pitchFamily="34" charset="0"/>
                <a:ea typeface="Source Sans Pro" panose="020B0503030403020204" pitchFamily="34" charset="0"/>
                <a:cs typeface="+mj-cs"/>
              </a:rPr>
              <a:t>4. </a:t>
            </a:r>
            <a:r>
              <a:rPr lang="de-DE" altLang="de-DE" sz="3600">
                <a:effectLst/>
                <a:latin typeface="Source Sans Pro" panose="020B0503030403020204" pitchFamily="34" charset="0"/>
                <a:ea typeface="Source Sans Pro" panose="020B0503030403020204" pitchFamily="34" charset="0"/>
                <a:cs typeface="+mj-cs"/>
              </a:rPr>
              <a:t>Mose 14,39-45</a:t>
            </a:r>
            <a:endParaRPr lang="de-DE" altLang="de-DE" sz="3600" dirty="0">
              <a:effectLst/>
              <a:latin typeface="Source Sans Pro" panose="020B0503030403020204" pitchFamily="34" charset="0"/>
              <a:ea typeface="Source Sans Pro" panose="020B0503030403020204" pitchFamily="34" charset="0"/>
              <a:cs typeface="+mj-cs"/>
            </a:endParaRP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35388" y="620688"/>
            <a:ext cx="10873208" cy="923330"/>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„Wir haben gestern unrecht getan.“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20164" y="393305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14,40</a:t>
            </a:r>
          </a:p>
        </p:txBody>
      </p:sp>
    </p:spTree>
    <p:extLst>
      <p:ext uri="{BB962C8B-B14F-4D97-AF65-F5344CB8AC3E}">
        <p14:creationId xmlns:p14="http://schemas.microsoft.com/office/powerpoint/2010/main" val="1556449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78768"/>
            <a:ext cx="1087320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„Nicht nur an Menschen bin ich schuldig geworden, gegen dich, Gott, habe ich gesündigt; ich habe getan, was du verabscheust. Darum bist du im Recht, wenn du mich schuldig sprichst; deinen Richterspruch kann niemand tadeln.“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744072"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51,6</a:t>
            </a:r>
          </a:p>
        </p:txBody>
      </p:sp>
    </p:spTree>
    <p:extLst>
      <p:ext uri="{BB962C8B-B14F-4D97-AF65-F5344CB8AC3E}">
        <p14:creationId xmlns:p14="http://schemas.microsoft.com/office/powerpoint/2010/main" val="495445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8496944"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„Gott, sei mir gnädig nach deiner Güte, und tilge meine Sünden nach deiner </a:t>
            </a:r>
            <a:r>
              <a:rPr lang="de-DE" altLang="de-DE" sz="4000" dirty="0" err="1">
                <a:solidFill>
                  <a:schemeClr val="tx1"/>
                </a:solidFill>
                <a:effectLst/>
                <a:latin typeface="Source Sans Pro" panose="020B0503030403020204" pitchFamily="34" charset="0"/>
                <a:ea typeface="Source Sans Pro" panose="020B0503030403020204" pitchFamily="34" charset="0"/>
              </a:rPr>
              <a:t>grossen</a:t>
            </a:r>
            <a:r>
              <a:rPr lang="de-DE" altLang="de-DE" sz="4000" dirty="0">
                <a:solidFill>
                  <a:schemeClr val="tx1"/>
                </a:solidFill>
                <a:effectLst/>
                <a:latin typeface="Source Sans Pro" panose="020B0503030403020204" pitchFamily="34" charset="0"/>
                <a:ea typeface="Source Sans Pro" panose="020B0503030403020204" pitchFamily="34" charset="0"/>
              </a:rPr>
              <a:t> Barmherzigkeit.“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16080"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51,3</a:t>
            </a:r>
          </a:p>
        </p:txBody>
      </p:sp>
    </p:spTree>
    <p:extLst>
      <p:ext uri="{BB962C8B-B14F-4D97-AF65-F5344CB8AC3E}">
        <p14:creationId xmlns:p14="http://schemas.microsoft.com/office/powerpoint/2010/main" val="4239959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51384" y="620688"/>
            <a:ext cx="1008112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Wir schaffen das!</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88640"/>
            <a:ext cx="9937104" cy="378565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Am anderen Morgen rüsteten sich die Männer Israels, um ins Bergland hinaufzuziehen.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Sie sagten zu Mose: »Wir sind jetzt bereit!</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Wir wollen dem HERRN gehorchen und in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das Land ziehen. Wir haben gestern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unrecht getan.«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14,40</a:t>
            </a:r>
          </a:p>
        </p:txBody>
      </p:sp>
    </p:spTree>
    <p:extLst>
      <p:ext uri="{BB962C8B-B14F-4D97-AF65-F5344CB8AC3E}">
        <p14:creationId xmlns:p14="http://schemas.microsoft.com/office/powerpoint/2010/main" val="1161613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8712968"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„Sie wenden sich um, doch nicht zu mir. Wie ein verzogener Bogen sind sie,</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mit dem man das Ziel nicht trifft.“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16080" y="408655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err="1">
                <a:effectLst/>
                <a:latin typeface="Source Sans Pro" panose="020B0503030403020204" pitchFamily="34" charset="0"/>
                <a:ea typeface="Source Sans Pro" panose="020B0503030403020204" pitchFamily="34" charset="0"/>
                <a:cs typeface="+mj-cs"/>
              </a:rPr>
              <a:t>Hosea</a:t>
            </a:r>
            <a:r>
              <a:rPr lang="de-DE" altLang="de-DE" sz="2400" dirty="0">
                <a:effectLst/>
                <a:latin typeface="Source Sans Pro" panose="020B0503030403020204" pitchFamily="34" charset="0"/>
                <a:ea typeface="Source Sans Pro" panose="020B0503030403020204" pitchFamily="34" charset="0"/>
                <a:cs typeface="+mj-cs"/>
              </a:rPr>
              <a:t> 7,16</a:t>
            </a:r>
          </a:p>
        </p:txBody>
      </p:sp>
    </p:spTree>
    <p:extLst>
      <p:ext uri="{BB962C8B-B14F-4D97-AF65-F5344CB8AC3E}">
        <p14:creationId xmlns:p14="http://schemas.microsoft.com/office/powerpoint/2010/main" val="3040546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404664"/>
            <a:ext cx="8424936"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„Wir wollen dem HERRN gehorchen und in das Land ziehen.“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14,40</a:t>
            </a:r>
          </a:p>
        </p:txBody>
      </p:sp>
    </p:spTree>
    <p:extLst>
      <p:ext uri="{BB962C8B-B14F-4D97-AF65-F5344CB8AC3E}">
        <p14:creationId xmlns:p14="http://schemas.microsoft.com/office/powerpoint/2010/main" val="3824648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„Sage ihnen: Zieht nicht hinauf und kämpft nicht, denn ich bin nicht unter euch, damit ihr nicht geschlagen werdet von euren Feinden.“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5. Mose 1,42</a:t>
            </a:r>
          </a:p>
        </p:txBody>
      </p:sp>
    </p:spTree>
    <p:extLst>
      <p:ext uri="{BB962C8B-B14F-4D97-AF65-F5344CB8AC3E}">
        <p14:creationId xmlns:p14="http://schemas.microsoft.com/office/powerpoint/2010/main" val="3998199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9505056"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„Sie fingen an Mose zu beschuldigen und zu verdächtigen, er wolle sie um jeden Preis in ihrer Not hinhalten, damit sie immer auf seine Hilfe angewiesen seien.“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4581128"/>
            <a:ext cx="3888432"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Flavius Josephus:</a:t>
            </a:r>
          </a:p>
          <a:p>
            <a:pPr algn="r"/>
            <a:r>
              <a:rPr lang="de-DE" altLang="de-DE" sz="2400" dirty="0">
                <a:effectLst/>
                <a:latin typeface="Source Sans Pro" panose="020B0503030403020204" pitchFamily="34" charset="0"/>
                <a:ea typeface="Source Sans Pro" panose="020B0503030403020204" pitchFamily="34" charset="0"/>
                <a:cs typeface="+mj-cs"/>
              </a:rPr>
              <a:t>Jüdische Altertümer, IV, 1, 1.</a:t>
            </a:r>
          </a:p>
        </p:txBody>
      </p:sp>
    </p:spTree>
    <p:extLst>
      <p:ext uri="{BB962C8B-B14F-4D97-AF65-F5344CB8AC3E}">
        <p14:creationId xmlns:p14="http://schemas.microsoft.com/office/powerpoint/2010/main" val="4273887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76672"/>
            <a:ext cx="10873208"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„Ihr widersetztet euch dem HERRN und zogt in eurem Übermut ins Bergland hinauf.“</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5. Mose 1,43</a:t>
            </a:r>
          </a:p>
        </p:txBody>
      </p:sp>
    </p:spTree>
    <p:extLst>
      <p:ext uri="{BB962C8B-B14F-4D97-AF65-F5344CB8AC3E}">
        <p14:creationId xmlns:p14="http://schemas.microsoft.com/office/powerpoint/2010/main" val="2982670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9001000"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Da begann das Volk zu weinen und zu klagen.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14,39</a:t>
            </a:r>
          </a:p>
        </p:txBody>
      </p:sp>
    </p:spTree>
    <p:extLst>
      <p:ext uri="{BB962C8B-B14F-4D97-AF65-F5344CB8AC3E}">
        <p14:creationId xmlns:p14="http://schemas.microsoft.com/office/powerpoint/2010/main" val="183041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9289032"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„Sie hatten es sich in den Kopf gesetzt, ins Bergland hinaufzuziehen.“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14,44</a:t>
            </a:r>
          </a:p>
        </p:txBody>
      </p:sp>
    </p:spTree>
    <p:extLst>
      <p:ext uri="{BB962C8B-B14F-4D97-AF65-F5344CB8AC3E}">
        <p14:creationId xmlns:p14="http://schemas.microsoft.com/office/powerpoint/2010/main" val="2678314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65651" y="116632"/>
            <a:ext cx="10873208" cy="4524315"/>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„Hatten die Israeliten früher im Unglauben an die Macht der göttlichen </a:t>
            </a:r>
            <a:r>
              <a:rPr lang="de-DE" altLang="de-DE" sz="3600" dirty="0" err="1">
                <a:solidFill>
                  <a:schemeClr val="tx1"/>
                </a:solidFill>
                <a:effectLst/>
                <a:latin typeface="Source Sans Pro" panose="020B0503030403020204" pitchFamily="34" charset="0"/>
                <a:ea typeface="Source Sans Pro" panose="020B0503030403020204" pitchFamily="34" charset="0"/>
              </a:rPr>
              <a:t>Verheissung</a:t>
            </a:r>
            <a:r>
              <a:rPr lang="de-DE" altLang="de-DE" sz="3600" dirty="0">
                <a:solidFill>
                  <a:schemeClr val="tx1"/>
                </a:solidFill>
                <a:effectLst/>
                <a:latin typeface="Source Sans Pro" panose="020B0503030403020204" pitchFamily="34" charset="0"/>
                <a:ea typeface="Source Sans Pro" panose="020B0503030403020204" pitchFamily="34" charset="0"/>
              </a:rPr>
              <a:t> sich geweigert, den Kampf mit den Kanaaniter aufzunehmen, so wollen sie jetzt im Unglauben an den Ernst des göttlichen Gerichts mit eigener Kraft ohne Gottes Beistand diesen Kampf unternehmen, und die alte Sünde ungläubiger Verzagtheit durch die neue Sünde vermessenen Selbstvertrauens überwinden.“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509120"/>
            <a:ext cx="4896544" cy="127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sv-SE" altLang="de-DE" sz="2400" dirty="0">
                <a:effectLst/>
                <a:latin typeface="Source Sans Pro" panose="020B0503030403020204" pitchFamily="34" charset="0"/>
                <a:ea typeface="Source Sans Pro" panose="020B0503030403020204" pitchFamily="34" charset="0"/>
                <a:cs typeface="+mj-cs"/>
              </a:rPr>
              <a:t>Carl Friedrich Keil:</a:t>
            </a:r>
          </a:p>
          <a:p>
            <a:pPr algn="r"/>
            <a:r>
              <a:rPr lang="sv-SE" altLang="de-DE" sz="2400" dirty="0">
                <a:effectLst/>
                <a:latin typeface="Source Sans Pro" panose="020B0503030403020204" pitchFamily="34" charset="0"/>
                <a:ea typeface="Source Sans Pro" panose="020B0503030403020204" pitchFamily="34" charset="0"/>
                <a:cs typeface="+mj-cs"/>
              </a:rPr>
              <a:t>Leviticus, Numeri, Deuteronomium, S. 264.</a:t>
            </a:r>
            <a:endParaRPr lang="de-DE" altLang="de-DE" sz="2400" dirty="0">
              <a:effectLst/>
              <a:latin typeface="Source Sans Pro" panose="020B0503030403020204" pitchFamily="34" charset="0"/>
              <a:ea typeface="Source Sans Pro" panose="020B0503030403020204" pitchFamily="34" charset="0"/>
              <a:cs typeface="+mj-cs"/>
            </a:endParaRPr>
          </a:p>
        </p:txBody>
      </p:sp>
    </p:spTree>
    <p:extLst>
      <p:ext uri="{BB962C8B-B14F-4D97-AF65-F5344CB8AC3E}">
        <p14:creationId xmlns:p14="http://schemas.microsoft.com/office/powerpoint/2010/main" val="4169333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8496944"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„Wir wollen dem HERRN gehorchen und in das Land ziehen.“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76120"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14,40</a:t>
            </a:r>
          </a:p>
        </p:txBody>
      </p:sp>
    </p:spTree>
    <p:extLst>
      <p:ext uri="{BB962C8B-B14F-4D97-AF65-F5344CB8AC3E}">
        <p14:creationId xmlns:p14="http://schemas.microsoft.com/office/powerpoint/2010/main" val="1684630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188640"/>
            <a:ext cx="10441160" cy="1938992"/>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III. Sie hätten es besser machen sollen!</a:t>
            </a:r>
          </a:p>
        </p:txBody>
      </p:sp>
    </p:spTree>
    <p:extLst>
      <p:ext uri="{BB962C8B-B14F-4D97-AF65-F5344CB8AC3E}">
        <p14:creationId xmlns:p14="http://schemas.microsoft.com/office/powerpoint/2010/main" val="3615467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521280"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„Die </a:t>
            </a:r>
            <a:r>
              <a:rPr lang="de-DE" altLang="de-DE" sz="4000" dirty="0" err="1">
                <a:solidFill>
                  <a:schemeClr val="tx1"/>
                </a:solidFill>
                <a:effectLst/>
                <a:latin typeface="Source Sans Pro" panose="020B0503030403020204" pitchFamily="34" charset="0"/>
                <a:ea typeface="Source Sans Pro" panose="020B0503030403020204" pitchFamily="34" charset="0"/>
              </a:rPr>
              <a:t>Amalekiter</a:t>
            </a:r>
            <a:r>
              <a:rPr lang="de-DE" altLang="de-DE" sz="4000" dirty="0">
                <a:solidFill>
                  <a:schemeClr val="tx1"/>
                </a:solidFill>
                <a:effectLst/>
                <a:latin typeface="Source Sans Pro" panose="020B0503030403020204" pitchFamily="34" charset="0"/>
                <a:ea typeface="Source Sans Pro" panose="020B0503030403020204" pitchFamily="34" charset="0"/>
              </a:rPr>
              <a:t> und die Kanaaniter, die das Bergland bewohnten, griffen sie von oben her an, schlugen sie in die Flucht und verfolgten sie bis nach </a:t>
            </a:r>
            <a:r>
              <a:rPr lang="de-DE" altLang="de-DE" sz="4000" dirty="0" err="1">
                <a:solidFill>
                  <a:schemeClr val="tx1"/>
                </a:solidFill>
                <a:effectLst/>
                <a:latin typeface="Source Sans Pro" panose="020B0503030403020204" pitchFamily="34" charset="0"/>
                <a:ea typeface="Source Sans Pro" panose="020B0503030403020204" pitchFamily="34" charset="0"/>
              </a:rPr>
              <a:t>Horma</a:t>
            </a:r>
            <a:r>
              <a:rPr lang="de-DE" altLang="de-DE" sz="4000" dirty="0">
                <a:solidFill>
                  <a:schemeClr val="tx1"/>
                </a:solidFill>
                <a:effectLst/>
                <a:latin typeface="Source Sans Pro" panose="020B0503030403020204" pitchFamily="34" charset="0"/>
                <a:ea typeface="Source Sans Pro" panose="020B0503030403020204" pitchFamily="34" charset="0"/>
              </a:rPr>
              <a: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76120" y="393305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14,45</a:t>
            </a:r>
          </a:p>
        </p:txBody>
      </p:sp>
    </p:spTree>
    <p:extLst>
      <p:ext uri="{BB962C8B-B14F-4D97-AF65-F5344CB8AC3E}">
        <p14:creationId xmlns:p14="http://schemas.microsoft.com/office/powerpoint/2010/main" val="625902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404664"/>
            <a:ext cx="7848872"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„Wie ein Bienenschwarm trieben sie euch vor sich her.“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5. Mose 1,44</a:t>
            </a:r>
          </a:p>
        </p:txBody>
      </p:sp>
    </p:spTree>
    <p:extLst>
      <p:ext uri="{BB962C8B-B14F-4D97-AF65-F5344CB8AC3E}">
        <p14:creationId xmlns:p14="http://schemas.microsoft.com/office/powerpoint/2010/main" val="2209296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7848872"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„Bringt Frucht, die zeigt, dass es euch mit der Umkehr ernst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48691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Matthäus-Evangelium 3,8</a:t>
            </a:r>
          </a:p>
        </p:txBody>
      </p:sp>
    </p:spTree>
    <p:extLst>
      <p:ext uri="{BB962C8B-B14F-4D97-AF65-F5344CB8AC3E}">
        <p14:creationId xmlns:p14="http://schemas.microsoft.com/office/powerpoint/2010/main" val="2125940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„Alle, die Johannes zuhörten – das ganze Volk und sogar die Zolleinnehmer –, gaben Gott in seinem Urteil Recht; sie haben sich von Johannes taufen lassen.“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600056" y="494116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7,29</a:t>
            </a:r>
          </a:p>
        </p:txBody>
      </p:sp>
    </p:spTree>
    <p:extLst>
      <p:ext uri="{BB962C8B-B14F-4D97-AF65-F5344CB8AC3E}">
        <p14:creationId xmlns:p14="http://schemas.microsoft.com/office/powerpoint/2010/main" val="2657888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28191"/>
            <a:ext cx="9145016"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„Wer auf mein Wort hört und dem glaubt, der mich gesandt hat, der hat das ewige Leben. Auf ihn kommt keine Verurteilung mehr zu; er hat den Schritt vom Tod ins Leben getan.“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8691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5,24</a:t>
            </a:r>
          </a:p>
        </p:txBody>
      </p:sp>
    </p:spTree>
    <p:extLst>
      <p:ext uri="{BB962C8B-B14F-4D97-AF65-F5344CB8AC3E}">
        <p14:creationId xmlns:p14="http://schemas.microsoft.com/office/powerpoint/2010/main" val="2926091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58901"/>
            <a:ext cx="10009112"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„Kehrt um, ändert eure Gesinnung und jeder von euch lasse sich auf den Namen von Jesus Christus taufen! Dann wird Gott euch eure Sünden vergeben, und ihr werdet seine Gabe, den Heiligen Geist, bekommen.“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600056" y="48691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Apostelgeschichte 2,38</a:t>
            </a:r>
          </a:p>
        </p:txBody>
      </p:sp>
    </p:spTree>
    <p:extLst>
      <p:ext uri="{BB962C8B-B14F-4D97-AF65-F5344CB8AC3E}">
        <p14:creationId xmlns:p14="http://schemas.microsoft.com/office/powerpoint/2010/main" val="4042089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78768"/>
            <a:ext cx="1087320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Am anderen Morgen aber rüsteten sich die Männer Israels, um ins Bergland hinaufzuziehen.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Sie sagten zu Mose: »Wir sind jetzt bereit!</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Wir wollen dem HERRN gehorchen und in das Land ziehen. Wir haben gestern unrecht getan.«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1490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14,40</a:t>
            </a:r>
          </a:p>
        </p:txBody>
      </p:sp>
    </p:spTree>
    <p:extLst>
      <p:ext uri="{BB962C8B-B14F-4D97-AF65-F5344CB8AC3E}">
        <p14:creationId xmlns:p14="http://schemas.microsoft.com/office/powerpoint/2010/main" val="1116781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51384" y="692696"/>
            <a:ext cx="828092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297144"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„Aus dem, was mit unseren Vorfahren geschah, sollen wir eine Lehre ziehen. Die Schrift berichtet davon, um uns zu warnen – uns,</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die wir am Ende der Zeit leben.“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672064" y="48691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Korinther-Brief 10,11</a:t>
            </a:r>
          </a:p>
        </p:txBody>
      </p:sp>
    </p:spTree>
    <p:extLst>
      <p:ext uri="{BB962C8B-B14F-4D97-AF65-F5344CB8AC3E}">
        <p14:creationId xmlns:p14="http://schemas.microsoft.com/office/powerpoint/2010/main" val="726307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799288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„Wie kann ein junger Mensch sein Leben meistern? Indem er tut, was du gesagt hast, HERR.“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119,9</a:t>
            </a:r>
          </a:p>
        </p:txBody>
      </p:sp>
    </p:spTree>
    <p:extLst>
      <p:ext uri="{BB962C8B-B14F-4D97-AF65-F5344CB8AC3E}">
        <p14:creationId xmlns:p14="http://schemas.microsoft.com/office/powerpoint/2010/main" val="1977567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87320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Aber Mose erwiderte: »Warum wollt ihr gegen den ausdrücklichen Befehl des HERRN handeln? Das kann nicht gut gehen. Ich sage euch: Zieht nicht hinauf; denn der HERR wird nicht mit euch gehen! Die Feinde werden euch in die Flucht schlagen.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92144"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14,41-42</a:t>
            </a:r>
          </a:p>
        </p:txBody>
      </p:sp>
    </p:spTree>
    <p:extLst>
      <p:ext uri="{BB962C8B-B14F-4D97-AF65-F5344CB8AC3E}">
        <p14:creationId xmlns:p14="http://schemas.microsoft.com/office/powerpoint/2010/main" val="2818987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Die </a:t>
            </a:r>
            <a:r>
              <a:rPr lang="de-DE" altLang="de-DE" sz="4000" dirty="0" err="1">
                <a:solidFill>
                  <a:schemeClr val="tx1"/>
                </a:solidFill>
                <a:effectLst/>
                <a:latin typeface="Source Sans Pro" panose="020B0503030403020204" pitchFamily="34" charset="0"/>
                <a:ea typeface="Source Sans Pro" panose="020B0503030403020204" pitchFamily="34" charset="0"/>
              </a:rPr>
              <a:t>Amalekiter</a:t>
            </a:r>
            <a:r>
              <a:rPr lang="de-DE" altLang="de-DE" sz="4000" dirty="0">
                <a:solidFill>
                  <a:schemeClr val="tx1"/>
                </a:solidFill>
                <a:effectLst/>
                <a:latin typeface="Source Sans Pro" panose="020B0503030403020204" pitchFamily="34" charset="0"/>
                <a:ea typeface="Source Sans Pro" panose="020B0503030403020204" pitchFamily="34" charset="0"/>
              </a:rPr>
              <a:t> und die Kanaaniter sind gerüstet und warten auf euch; ihr werdet alle umkommen. Ihr habt euch vom HERRN abgewandt; denkt nur nicht, dass er euch jetzt beistehen wird!«</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04280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14,43</a:t>
            </a:r>
          </a:p>
        </p:txBody>
      </p:sp>
    </p:spTree>
    <p:extLst>
      <p:ext uri="{BB962C8B-B14F-4D97-AF65-F5344CB8AC3E}">
        <p14:creationId xmlns:p14="http://schemas.microsoft.com/office/powerpoint/2010/main" val="97177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9810100" cy="440120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Sie aber hatten es sich in den Kopf gesetzt, ins Bergland hinaufzuziehen. Mose ging nicht mit und auch die Bundeslade blieb im Lager. Die </a:t>
            </a:r>
            <a:r>
              <a:rPr lang="de-DE" altLang="de-DE" sz="4000" dirty="0" err="1">
                <a:solidFill>
                  <a:schemeClr val="tx1"/>
                </a:solidFill>
                <a:effectLst/>
                <a:latin typeface="Source Sans Pro" panose="020B0503030403020204" pitchFamily="34" charset="0"/>
                <a:ea typeface="Source Sans Pro" panose="020B0503030403020204" pitchFamily="34" charset="0"/>
              </a:rPr>
              <a:t>Amalekiter</a:t>
            </a:r>
            <a:r>
              <a:rPr lang="de-DE" altLang="de-DE" sz="4000" dirty="0">
                <a:solidFill>
                  <a:schemeClr val="tx1"/>
                </a:solidFill>
                <a:effectLst/>
                <a:latin typeface="Source Sans Pro" panose="020B0503030403020204" pitchFamily="34" charset="0"/>
                <a:ea typeface="Source Sans Pro" panose="020B0503030403020204" pitchFamily="34" charset="0"/>
              </a:rPr>
              <a:t> und die Kanaaniter, die das Bergland bewohnten, griffen sie von oben her an, schlugen sie in die Flucht und verfolgten sie bis nach </a:t>
            </a:r>
            <a:r>
              <a:rPr lang="de-DE" altLang="de-DE" sz="4000" dirty="0" err="1">
                <a:solidFill>
                  <a:schemeClr val="tx1"/>
                </a:solidFill>
                <a:effectLst/>
                <a:latin typeface="Source Sans Pro" panose="020B0503030403020204" pitchFamily="34" charset="0"/>
                <a:ea typeface="Source Sans Pro" panose="020B0503030403020204" pitchFamily="34" charset="0"/>
              </a:rPr>
              <a:t>Horma</a:t>
            </a:r>
            <a:r>
              <a:rPr lang="de-DE" altLang="de-DE" sz="4000" dirty="0">
                <a:solidFill>
                  <a:schemeClr val="tx1"/>
                </a:solidFill>
                <a:effectLst/>
                <a:latin typeface="Source Sans Pro" panose="020B0503030403020204" pitchFamily="34" charset="0"/>
                <a:ea typeface="Source Sans Pro" panose="020B0503030403020204" pitchFamily="34" charset="0"/>
              </a:rPr>
              <a: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435901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14,44-45</a:t>
            </a:r>
          </a:p>
        </p:txBody>
      </p:sp>
    </p:spTree>
    <p:extLst>
      <p:ext uri="{BB962C8B-B14F-4D97-AF65-F5344CB8AC3E}">
        <p14:creationId xmlns:p14="http://schemas.microsoft.com/office/powerpoint/2010/main" val="1533832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9376" y="692696"/>
            <a:ext cx="10225136"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 Wir sind in der Sackgasse!</a:t>
            </a:r>
          </a:p>
        </p:txBody>
      </p:sp>
    </p:spTree>
    <p:extLst>
      <p:ext uri="{BB962C8B-B14F-4D97-AF65-F5344CB8AC3E}">
        <p14:creationId xmlns:p14="http://schemas.microsoft.com/office/powerpoint/2010/main" val="337966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9001000"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Da begann das Volk zu weinen und zu klagen.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14,39</a:t>
            </a:r>
          </a:p>
        </p:txBody>
      </p:sp>
    </p:spTree>
    <p:extLst>
      <p:ext uri="{BB962C8B-B14F-4D97-AF65-F5344CB8AC3E}">
        <p14:creationId xmlns:p14="http://schemas.microsoft.com/office/powerpoint/2010/main" val="2302442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78768"/>
            <a:ext cx="10441160"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„Der Schmerz, wie Gott ihn haben will, ruft eine Reue hervor, die niemand je bereut; denn sie führt zur ewigen Rettung. Der Schmerz,</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wie ihn die Menschen dieser Welt empfinden, führt dagegen zum ewigen Tod.“</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600056" y="494116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2. Korinther-Brief 7,10</a:t>
            </a:r>
          </a:p>
        </p:txBody>
      </p:sp>
    </p:spTree>
    <p:extLst>
      <p:ext uri="{BB962C8B-B14F-4D97-AF65-F5344CB8AC3E}">
        <p14:creationId xmlns:p14="http://schemas.microsoft.com/office/powerpoint/2010/main" val="2652263739"/>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879</Words>
  <Application>Microsoft Office PowerPoint</Application>
  <PresentationFormat>Benutzerdefiniert</PresentationFormat>
  <Paragraphs>95</Paragraphs>
  <Slides>32</Slides>
  <Notes>32</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Designvorlage 'Berggipfel'</vt:lpstr>
      <vt:lpstr>Ein scheinbarer Glaubenskampf</vt:lpstr>
      <vt:lpstr>Da begann das Volk zu weinen und zu klagen.</vt:lpstr>
      <vt:lpstr>Am anderen Morgen aber rüsteten sich die Männer Israels, um ins Bergland hinaufzuziehen. Sie sagten zu Mose: »Wir sind jetzt bereit! Wir wollen dem HERRN gehorchen und in das Land ziehen. Wir haben gestern unrecht getan.«</vt:lpstr>
      <vt:lpstr>Aber Mose erwiderte: »Warum wollt ihr gegen den ausdrücklichen Befehl des HERRN handeln? Das kann nicht gut gehen. Ich sage euch: Zieht nicht hinauf; denn der HERR wird nicht mit euch gehen! Die Feinde werden euch in die Flucht schlagen.</vt:lpstr>
      <vt:lpstr>Die Amalekiter und die Kanaaniter sind gerüstet und warten auf euch; ihr werdet alle umkommen. Ihr habt euch vom HERRN abgewandt; denkt nur nicht, dass er euch jetzt beistehen wird!«</vt:lpstr>
      <vt:lpstr>Sie aber hatten es sich in den Kopf gesetzt, ins Bergland hinaufzuziehen. Mose ging nicht mit und auch die Bundeslade blieb im Lager. Die Amalekiter und die Kanaaniter, die das Bergland bewohnten, griffen sie von oben her an, schlugen sie in die Flucht und verfolgten sie bis nach Horma.</vt:lpstr>
      <vt:lpstr>I. Wir sind in der Sackgasse!</vt:lpstr>
      <vt:lpstr>Da begann das Volk zu weinen und zu klagen.</vt:lpstr>
      <vt:lpstr>„Der Schmerz, wie Gott ihn haben will, ruft eine Reue hervor, die niemand je bereut; denn sie führt zur ewigen Rettung. Der Schmerz, wie ihn die Menschen dieser Welt empfinden, führt dagegen zum ewigen Tod.“</vt:lpstr>
      <vt:lpstr>„Wir haben gestern unrecht getan.“</vt:lpstr>
      <vt:lpstr>„Nicht nur an Menschen bin ich schuldig geworden, gegen dich, Gott, habe ich gesündigt; ich habe getan, was du verabscheust. Darum bist du im Recht, wenn du mich schuldig sprichst; deinen Richterspruch kann niemand tadeln.“</vt:lpstr>
      <vt:lpstr>„Gott, sei mir gnädig nach deiner Güte, und tilge meine Sünden nach deiner grossen Barmherzigkeit.“</vt:lpstr>
      <vt:lpstr>II. Wir schaffen das!</vt:lpstr>
      <vt:lpstr>Am anderen Morgen rüsteten sich die Männer Israels, um ins Bergland hinaufzuziehen. Sie sagten zu Mose: »Wir sind jetzt bereit! Wir wollen dem HERRN gehorchen und in das Land ziehen. Wir haben gestern unrecht getan.«</vt:lpstr>
      <vt:lpstr>„Sie wenden sich um, doch nicht zu mir. Wie ein verzogener Bogen sind sie, mit dem man das Ziel nicht trifft.“</vt:lpstr>
      <vt:lpstr>„Wir wollen dem HERRN gehorchen und in das Land ziehen.“</vt:lpstr>
      <vt:lpstr>„Sage ihnen: Zieht nicht hinauf und kämpft nicht, denn ich bin nicht unter euch, damit ihr nicht geschlagen werdet von euren Feinden.“</vt:lpstr>
      <vt:lpstr>„Sie fingen an Mose zu beschuldigen und zu verdächtigen, er wolle sie um jeden Preis in ihrer Not hinhalten, damit sie immer auf seine Hilfe angewiesen seien.“</vt:lpstr>
      <vt:lpstr>„Ihr widersetztet euch dem HERRN und zogt in eurem Übermut ins Bergland hinauf.“</vt:lpstr>
      <vt:lpstr>„Sie hatten es sich in den Kopf gesetzt, ins Bergland hinaufzuziehen.“</vt:lpstr>
      <vt:lpstr>„Hatten die Israeliten früher im Unglauben an die Macht der göttlichen Verheissung sich geweigert, den Kampf mit den Kanaaniter aufzunehmen, so wollen sie jetzt im Unglauben an den Ernst des göttlichen Gerichts mit eigener Kraft ohne Gottes Beistand diesen Kampf unternehmen, und die alte Sünde ungläubiger Verzagtheit durch die neue Sünde vermessenen Selbstvertrauens überwinden.“</vt:lpstr>
      <vt:lpstr>„Wir wollen dem HERRN gehorchen und in das Land ziehen.“</vt:lpstr>
      <vt:lpstr>III. Sie hätten es besser machen sollen!</vt:lpstr>
      <vt:lpstr>„Die Amalekiter und die Kanaaniter, die das Bergland bewohnten, griffen sie von oben her an, schlugen sie in die Flucht und verfolgten sie bis nach Horma.“</vt:lpstr>
      <vt:lpstr>„Wie ein Bienenschwarm trieben sie euch vor sich her.“</vt:lpstr>
      <vt:lpstr>„Bringt Frucht, die zeigt, dass es euch mit der Umkehr ernst ist.“</vt:lpstr>
      <vt:lpstr>„Alle, die Johannes zuhörten – das ganze Volk und sogar die Zolleinnehmer –, gaben Gott in seinem Urteil Recht; sie haben sich von Johannes taufen lassen.“</vt:lpstr>
      <vt:lpstr>„Wer auf mein Wort hört und dem glaubt, der mich gesandt hat, der hat das ewige Leben. Auf ihn kommt keine Verurteilung mehr zu; er hat den Schritt vom Tod ins Leben getan.“</vt:lpstr>
      <vt:lpstr>„Kehrt um, ändert eure Gesinnung und jeder von euch lasse sich auf den Namen von Jesus Christus taufen! Dann wird Gott euch eure Sünden vergeben, und ihr werdet seine Gabe, den Heiligen Geist, bekommen.“</vt:lpstr>
      <vt:lpstr>Schlussgedanke</vt:lpstr>
      <vt:lpstr>„Aus dem, was mit unseren Vorfahren geschah, sollen wir eine Lehre ziehen. Die Schrift berichtet davon, um uns zu warnen – uns, die wir am Ende der Zeit leben.“</vt:lpstr>
      <vt:lpstr>„Wie kann ein junger Mensch sein Leben meistern? Indem er tut, was du gesagt hast, HERR.“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 hätten es besser machen sollen - Teil 5/5 - Ein scheinbarer Glaubenskampf - Folien</dc:title>
  <dc:creator>Jürg Birnstiel</dc:creator>
  <cp:lastModifiedBy>Me</cp:lastModifiedBy>
  <cp:revision>758</cp:revision>
  <dcterms:created xsi:type="dcterms:W3CDTF">2013-11-12T15:20:47Z</dcterms:created>
  <dcterms:modified xsi:type="dcterms:W3CDTF">2022-01-25T08:49:52Z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