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6084" y="-10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176040"/>
            <a:ext cx="8229240" cy="7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908720"/>
            <a:ext cx="8229240" cy="201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57200" y="4111560"/>
            <a:ext cx="8229240" cy="201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176040"/>
            <a:ext cx="8229240" cy="7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57200" y="1908720"/>
            <a:ext cx="4015800" cy="201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674240" y="1908720"/>
            <a:ext cx="4015800" cy="201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457200" y="4111560"/>
            <a:ext cx="4015800" cy="201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4674240" y="4111560"/>
            <a:ext cx="4015800" cy="201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176040"/>
            <a:ext cx="8229240" cy="7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57200" y="1908720"/>
            <a:ext cx="2649600" cy="201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239640" y="1908720"/>
            <a:ext cx="2649600" cy="201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022080" y="1908720"/>
            <a:ext cx="2649600" cy="201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457200" y="4111560"/>
            <a:ext cx="2649600" cy="201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239640" y="4111560"/>
            <a:ext cx="2649600" cy="201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6022080" y="4111560"/>
            <a:ext cx="2649600" cy="201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176040"/>
            <a:ext cx="8229240" cy="7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908720"/>
            <a:ext cx="8229240" cy="421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176040"/>
            <a:ext cx="8229240" cy="7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908720"/>
            <a:ext cx="8229240" cy="421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176040"/>
            <a:ext cx="8229240" cy="7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908720"/>
            <a:ext cx="4015800" cy="421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908720"/>
            <a:ext cx="4015800" cy="421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176040"/>
            <a:ext cx="8229240" cy="7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176040"/>
            <a:ext cx="8229240" cy="362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176040"/>
            <a:ext cx="8229240" cy="7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908720"/>
            <a:ext cx="4015800" cy="201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908720"/>
            <a:ext cx="4015800" cy="421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4111560"/>
            <a:ext cx="4015800" cy="201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176040"/>
            <a:ext cx="8229240" cy="7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908720"/>
            <a:ext cx="8229240" cy="421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176040"/>
            <a:ext cx="8229240" cy="7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908720"/>
            <a:ext cx="4015800" cy="421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908720"/>
            <a:ext cx="4015800" cy="201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4111560"/>
            <a:ext cx="4015800" cy="201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176040"/>
            <a:ext cx="8229240" cy="7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908720"/>
            <a:ext cx="4015800" cy="201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908720"/>
            <a:ext cx="4015800" cy="201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4111560"/>
            <a:ext cx="8229240" cy="201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176040"/>
            <a:ext cx="8229240" cy="7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908720"/>
            <a:ext cx="8229240" cy="201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4111560"/>
            <a:ext cx="8229240" cy="201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176040"/>
            <a:ext cx="8229240" cy="7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908720"/>
            <a:ext cx="4015800" cy="201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908720"/>
            <a:ext cx="4015800" cy="201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4111560"/>
            <a:ext cx="4015800" cy="201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4111560"/>
            <a:ext cx="4015800" cy="201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176040"/>
            <a:ext cx="8229240" cy="7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908720"/>
            <a:ext cx="2649600" cy="201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908720"/>
            <a:ext cx="2649600" cy="201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908720"/>
            <a:ext cx="2649600" cy="201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4111560"/>
            <a:ext cx="2649600" cy="201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4111560"/>
            <a:ext cx="2649600" cy="201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4111560"/>
            <a:ext cx="2649600" cy="201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176040"/>
            <a:ext cx="8229240" cy="7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908720"/>
            <a:ext cx="8229240" cy="421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176040"/>
            <a:ext cx="8229240" cy="7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457200" y="1908720"/>
            <a:ext cx="4015800" cy="421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4674240" y="1908720"/>
            <a:ext cx="4015800" cy="421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176040"/>
            <a:ext cx="8229240" cy="7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176040"/>
            <a:ext cx="8229240" cy="362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176040"/>
            <a:ext cx="8229240" cy="7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908720"/>
            <a:ext cx="4015800" cy="201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908720"/>
            <a:ext cx="4015800" cy="421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57200" y="4111560"/>
            <a:ext cx="4015800" cy="201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176040"/>
            <a:ext cx="8229240" cy="7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908720"/>
            <a:ext cx="4015800" cy="421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908720"/>
            <a:ext cx="4015800" cy="201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674240" y="4111560"/>
            <a:ext cx="4015800" cy="201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176040"/>
            <a:ext cx="8229240" cy="78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908720"/>
            <a:ext cx="4015800" cy="201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74240" y="1908720"/>
            <a:ext cx="4015800" cy="201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57200" y="4111560"/>
            <a:ext cx="8229240" cy="201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4" descr="KfG Logo2014.tif"/>
          <p:cNvPicPr/>
          <p:nvPr/>
        </p:nvPicPr>
        <p:blipFill>
          <a:blip r:embed="rId14"/>
          <a:stretch/>
        </p:blipFill>
        <p:spPr>
          <a:xfrm>
            <a:off x="8080200" y="6154560"/>
            <a:ext cx="818640" cy="514080"/>
          </a:xfrm>
          <a:prstGeom prst="rect">
            <a:avLst/>
          </a:prstGeom>
          <a:ln w="0">
            <a:noFill/>
          </a:ln>
        </p:spPr>
      </p:pic>
      <p:pic>
        <p:nvPicPr>
          <p:cNvPr id="7" name="Grafik 4"/>
          <p:cNvPicPr/>
          <p:nvPr/>
        </p:nvPicPr>
        <p:blipFill>
          <a:blip r:embed="rId15"/>
          <a:stretch/>
        </p:blipFill>
        <p:spPr>
          <a:xfrm>
            <a:off x="0" y="393840"/>
            <a:ext cx="9143640" cy="3944520"/>
          </a:xfrm>
          <a:prstGeom prst="rect">
            <a:avLst/>
          </a:prstGeom>
          <a:ln w="0">
            <a:noFill/>
          </a:ln>
        </p:spPr>
      </p:pic>
      <p:pic>
        <p:nvPicPr>
          <p:cNvPr id="2" name="Grafik 10" descr="hex5.gif"/>
          <p:cNvPicPr/>
          <p:nvPr/>
        </p:nvPicPr>
        <p:blipFill>
          <a:blip r:embed="rId16"/>
          <a:stretch/>
        </p:blipFill>
        <p:spPr>
          <a:xfrm>
            <a:off x="7451640" y="6021360"/>
            <a:ext cx="1374480" cy="560160"/>
          </a:xfrm>
          <a:prstGeom prst="rect">
            <a:avLst/>
          </a:prstGeom>
          <a:ln w="0">
            <a:noFill/>
          </a:ln>
        </p:spPr>
      </p:pic>
      <p:pic>
        <p:nvPicPr>
          <p:cNvPr id="3" name="Inhaltsplatzhalter 4" descr="KfG Logo2014.tif"/>
          <p:cNvPicPr/>
          <p:nvPr/>
        </p:nvPicPr>
        <p:blipFill>
          <a:blip r:embed="rId17"/>
          <a:stretch/>
        </p:blipFill>
        <p:spPr>
          <a:xfrm>
            <a:off x="7359480" y="5702400"/>
            <a:ext cx="1539360" cy="96660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1686600"/>
            <a:ext cx="7772040" cy="1469520"/>
          </a:xfrm>
          <a:prstGeom prst="rect">
            <a:avLst/>
          </a:prstGeom>
          <a:solidFill>
            <a:srgbClr val="FFFFFF">
              <a:alpha val="40000"/>
            </a:srgbClr>
          </a:solidFill>
          <a:ln w="0">
            <a:noFill/>
          </a:ln>
        </p:spPr>
        <p:txBody>
          <a:bodyPr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4400" b="0" strike="noStrike" spc="-1">
                <a:solidFill>
                  <a:srgbClr val="000000"/>
                </a:solidFill>
                <a:latin typeface="Calibri"/>
              </a:rPr>
              <a:t>Titelmasterformat durch Klicken bearbeiten</a:t>
            </a: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557720" y="3637080"/>
            <a:ext cx="6134760" cy="4863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de-DE" sz="2400" b="0" strike="noStrike" spc="-1">
                <a:solidFill>
                  <a:srgbClr val="000000"/>
                </a:solidFill>
                <a:latin typeface="Calibri"/>
              </a:rPr>
              <a:t>Textmasterformat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nhaltsplatzhalter 4" descr="KfG Logo2014.tif"/>
          <p:cNvPicPr/>
          <p:nvPr/>
        </p:nvPicPr>
        <p:blipFill>
          <a:blip r:embed="rId14"/>
          <a:stretch/>
        </p:blipFill>
        <p:spPr>
          <a:xfrm>
            <a:off x="8080200" y="6154560"/>
            <a:ext cx="818640" cy="51408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2" descr="D:\Users\KfG-Benutzer\Documents\2015-Frühjahr\Audio-Daten\MP3-15F\www.kfg.org\wp-content\uploads\2014\09\titel_veranstaltungen.png"/>
          <p:cNvPicPr/>
          <p:nvPr/>
        </p:nvPicPr>
        <p:blipFill>
          <a:blip r:embed="rId15"/>
          <a:srcRect l="10855" r="13352"/>
          <a:stretch/>
        </p:blipFill>
        <p:spPr>
          <a:xfrm>
            <a:off x="0" y="1139760"/>
            <a:ext cx="9143640" cy="552240"/>
          </a:xfrm>
          <a:prstGeom prst="rect">
            <a:avLst/>
          </a:prstGeom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176040"/>
            <a:ext cx="8229240" cy="7822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4400" b="1" strike="noStrike" spc="-1">
                <a:solidFill>
                  <a:srgbClr val="000000"/>
                </a:solidFill>
                <a:latin typeface="Calibri"/>
              </a:rPr>
              <a:t>Titelmasterformat durch Klicken bearbeiten</a:t>
            </a: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908720"/>
            <a:ext cx="8229240" cy="42170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de-DE" sz="3200" b="0" strike="noStrike" spc="-1">
                <a:solidFill>
                  <a:srgbClr val="000000"/>
                </a:solidFill>
                <a:latin typeface="Calibri"/>
              </a:rPr>
              <a:t>Textmasterformate durch Klicken bearbeiten</a:t>
            </a: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Zweite Ebene</a:t>
            </a: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de-DE" sz="2400" b="0" strike="noStrike" spc="-1">
                <a:solidFill>
                  <a:srgbClr val="000000"/>
                </a:solidFill>
                <a:latin typeface="Calibri"/>
              </a:rPr>
              <a:t>Dritte Ebene</a:t>
            </a:r>
          </a:p>
          <a:p>
            <a:pPr marL="1600200" lvl="3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Vierte Ebene</a:t>
            </a:r>
          </a:p>
          <a:p>
            <a:pPr marL="2057400" lvl="4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919080" y="4070520"/>
            <a:ext cx="7305480" cy="17521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de-DE" sz="2800" b="0" i="1" strike="noStrike" spc="-1">
                <a:solidFill>
                  <a:srgbClr val="FF0000"/>
                </a:solidFill>
                <a:latin typeface="Calibri"/>
              </a:rPr>
              <a:t>»</a:t>
            </a:r>
            <a:r>
              <a:rPr lang="de-DE" sz="2800" b="1" i="1" strike="noStrike" spc="-1">
                <a:solidFill>
                  <a:srgbClr val="FF0000"/>
                </a:solidFill>
                <a:latin typeface="Calibri"/>
              </a:rPr>
              <a:t>DIE DRINGLICHKEIT </a:t>
            </a:r>
            <a:endParaRPr lang="en-US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de-DE" sz="2800" b="1" i="1" strike="noStrike" spc="-1">
                <a:solidFill>
                  <a:srgbClr val="FF0000"/>
                </a:solidFill>
                <a:latin typeface="Calibri"/>
              </a:rPr>
              <a:t>DER GEMEINDEGRÜNDUNG</a:t>
            </a:r>
            <a:r>
              <a:rPr lang="de-DE" sz="2800" b="0" i="1" strike="noStrike" spc="-1">
                <a:solidFill>
                  <a:srgbClr val="FF0000"/>
                </a:solidFill>
                <a:latin typeface="Calibri"/>
              </a:rPr>
              <a:t>«</a:t>
            </a:r>
            <a:endParaRPr lang="en-US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de-DE" sz="2800" b="0" i="1" strike="noStrike" spc="-1">
                <a:solidFill>
                  <a:srgbClr val="000000"/>
                </a:solidFill>
                <a:latin typeface="Calibri"/>
              </a:rPr>
              <a:t>Prof. Dr. Armin Mauerhofer, Schweiz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title"/>
          </p:nvPr>
        </p:nvSpPr>
        <p:spPr>
          <a:xfrm>
            <a:off x="685800" y="1685880"/>
            <a:ext cx="7772040" cy="1469520"/>
          </a:xfrm>
          <a:prstGeom prst="rect">
            <a:avLst/>
          </a:prstGeom>
          <a:solidFill>
            <a:srgbClr val="FFFFFF">
              <a:alpha val="40000"/>
            </a:srgbClr>
          </a:solidFill>
          <a:ln w="0">
            <a:noFill/>
          </a:ln>
        </p:spPr>
        <p:txBody>
          <a:bodyPr tIns="0" bIns="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4400" b="1" strike="noStrike" spc="-1">
                <a:solidFill>
                  <a:srgbClr val="C00000"/>
                </a:solidFill>
                <a:latin typeface="Calibri"/>
              </a:rPr>
              <a:t>36. Herbstkonferenz </a:t>
            </a:r>
            <a:r>
              <a:rPr sz="4400"/>
              <a:t/>
            </a:r>
            <a:br>
              <a:rPr sz="4400"/>
            </a:br>
            <a:r>
              <a:rPr lang="de-DE" sz="4400" b="1" strike="noStrike" spc="-1">
                <a:solidFill>
                  <a:srgbClr val="C00000"/>
                </a:solidFill>
                <a:latin typeface="Calibri"/>
              </a:rPr>
              <a:t>in REHE</a:t>
            </a: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176040"/>
            <a:ext cx="8229240" cy="7822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4400" b="1" strike="noStrike" spc="-1">
                <a:solidFill>
                  <a:srgbClr val="000000"/>
                </a:solidFill>
                <a:latin typeface="Calibri"/>
              </a:rPr>
              <a:t>36. KfG-Herbstkonferenz</a:t>
            </a: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208080" y="1908000"/>
            <a:ext cx="8767440" cy="4217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de-CH" sz="3200" b="1" strike="noStrike" spc="-1">
                <a:solidFill>
                  <a:srgbClr val="000000"/>
                </a:solidFill>
                <a:latin typeface="Calibri"/>
              </a:rPr>
              <a:t>4. Einsetzen von Leitern/Leiterinnen und 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de-CH" sz="3200" b="1" strike="noStrike" spc="-1">
                <a:solidFill>
                  <a:srgbClr val="000000"/>
                </a:solidFill>
                <a:latin typeface="Calibri"/>
              </a:rPr>
              <a:t>     Mitarbeitern/Mitarbeiterinnen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de-CH" sz="3200" b="1" strike="noStrike" spc="-1">
                <a:solidFill>
                  <a:srgbClr val="000000"/>
                </a:solidFill>
                <a:latin typeface="Calibri"/>
              </a:rPr>
              <a:t>5. Endgültige Ablösung von der Muttergemeinde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de-CH" sz="3200" b="1" strike="noStrike" spc="-1">
                <a:solidFill>
                  <a:srgbClr val="000000"/>
                </a:solidFill>
                <a:latin typeface="Calibri"/>
              </a:rPr>
              <a:t>6. Das Selbständigwerden der Aufbaugemeinde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de-DE" sz="3200" b="1" strike="noStrike" spc="-1">
                <a:solidFill>
                  <a:srgbClr val="FF0000"/>
                </a:solidFill>
                <a:latin typeface="Calibri"/>
              </a:rPr>
              <a:t>2.5 Gibt es ein zeitliches Raster für die einzelnen 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de-DE" sz="3200" b="1" strike="noStrike" spc="-1">
                <a:solidFill>
                  <a:srgbClr val="FF0000"/>
                </a:solidFill>
                <a:latin typeface="Calibri"/>
              </a:rPr>
              <a:t>       Schritte?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Effect">
                      <p:stCondLst>
                        <p:cond delay="indefinite"/>
                      </p:stCondLst>
                      <p:childTnLst>
                        <p:par>
                          <p:cTn id="1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176040"/>
            <a:ext cx="8229240" cy="7822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4400" b="1" strike="noStrike" spc="-1">
                <a:solidFill>
                  <a:srgbClr val="000000"/>
                </a:solidFill>
                <a:latin typeface="Calibri"/>
              </a:rPr>
              <a:t>36. KfG-Herbstkonferenz</a:t>
            </a: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158760" y="1749600"/>
            <a:ext cx="8805600" cy="4217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de-CH" sz="3200" b="1" strike="noStrike" spc="-1">
                <a:solidFill>
                  <a:srgbClr val="FF0000"/>
                </a:solidFill>
                <a:latin typeface="Calibri"/>
              </a:rPr>
              <a:t>3. Welche Voraussetzungen muss ein Praktikant, 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de-CH" sz="3200" b="1" strike="noStrike" spc="-1">
                <a:solidFill>
                  <a:srgbClr val="FF0000"/>
                </a:solidFill>
                <a:latin typeface="Calibri"/>
              </a:rPr>
              <a:t>     der einer werdenden Gemeinde zur Verfügung 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de-CH" sz="3200" b="1" strike="noStrike" spc="-1">
                <a:solidFill>
                  <a:srgbClr val="FF0000"/>
                </a:solidFill>
                <a:latin typeface="Calibri"/>
              </a:rPr>
              <a:t>     gestellt wird, erfüllen? 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de-CH" sz="2800" b="1" strike="noStrike" spc="-1">
                <a:solidFill>
                  <a:srgbClr val="000000"/>
                </a:solidFill>
                <a:latin typeface="Calibri"/>
              </a:rPr>
              <a:t>a. Er braucht eine klare Berufung.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de-CH" sz="2800" b="1" strike="noStrike" spc="-1">
                <a:solidFill>
                  <a:srgbClr val="000000"/>
                </a:solidFill>
                <a:latin typeface="Calibri"/>
              </a:rPr>
              <a:t>b. Was hat ein Gemeindegründer zu beachten, dass seine 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de-CH" sz="2800" b="1" strike="noStrike" spc="-1">
                <a:solidFill>
                  <a:srgbClr val="000000"/>
                </a:solidFill>
                <a:latin typeface="Calibri"/>
              </a:rPr>
              <a:t>     Dienste von Vollmacht geprägt sind? 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de-CH" sz="2800" b="1" strike="noStrike" spc="-1">
                <a:solidFill>
                  <a:srgbClr val="000000"/>
                </a:solidFill>
                <a:latin typeface="Calibri"/>
              </a:rPr>
              <a:t>c. Sein Leben muss also durch und durch aufrichtig, 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de-CH" sz="2800" b="1" strike="noStrike" spc="-1">
                <a:solidFill>
                  <a:srgbClr val="000000"/>
                </a:solidFill>
                <a:latin typeface="Calibri"/>
              </a:rPr>
              <a:t>     authentisch sein</a:t>
            </a:r>
            <a:r>
              <a:rPr lang="de-CH" sz="2800" b="0" strike="noStrike" spc="-1">
                <a:solidFill>
                  <a:srgbClr val="000000"/>
                </a:solidFill>
                <a:latin typeface="Calibri"/>
              </a:rPr>
              <a:t>.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176040"/>
            <a:ext cx="8229240" cy="7822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4400" b="1" strike="noStrike" spc="-1">
                <a:solidFill>
                  <a:srgbClr val="000000"/>
                </a:solidFill>
                <a:latin typeface="Calibri"/>
              </a:rPr>
              <a:t>36. KfG-Herbstkonferenz</a:t>
            </a: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908000"/>
            <a:ext cx="8229240" cy="4217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de-DE" sz="3200" b="1" strike="noStrike" spc="-1">
                <a:solidFill>
                  <a:srgbClr val="000000"/>
                </a:solidFill>
                <a:latin typeface="Calibri"/>
              </a:rPr>
              <a:t>d. Er muss selbst ein Mann des Gebetes sein.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de-DE" sz="3200" b="1" strike="noStrike" spc="-1">
                <a:solidFill>
                  <a:srgbClr val="000000"/>
                </a:solidFill>
                <a:latin typeface="Calibri"/>
              </a:rPr>
              <a:t>e. Er braucht Beter, die treu hinter ihm stehen. 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de-DE" sz="3200" b="1" strike="noStrike" spc="-1">
                <a:solidFill>
                  <a:srgbClr val="000000"/>
                </a:solidFill>
                <a:latin typeface="Calibri"/>
              </a:rPr>
              <a:t>f. Er braucht eine gute Gehilfin (Ehefrau)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de-DE" sz="3200" b="1" strike="noStrike" spc="-1">
                <a:solidFill>
                  <a:srgbClr val="000000"/>
                </a:solidFill>
                <a:latin typeface="Calibri"/>
              </a:rPr>
              <a:t>g. Eine Mentor-Beziehung wäre sehr hilfreich.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Effect">
                      <p:stCondLst>
                        <p:cond delay="indefinite"/>
                      </p:stCondLst>
                      <p:childTnLst>
                        <p:par>
                          <p:cTn id="1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176040"/>
            <a:ext cx="8229240" cy="7822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4400" b="1" strike="noStrike" spc="-1">
                <a:solidFill>
                  <a:srgbClr val="000000"/>
                </a:solidFill>
                <a:latin typeface="Calibri"/>
              </a:rPr>
              <a:t>36. KfG-Herbstkonferenz</a:t>
            </a: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219240" y="1908000"/>
            <a:ext cx="8646840" cy="4217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de-CH" sz="3200" b="1" strike="noStrike" spc="-1">
                <a:solidFill>
                  <a:srgbClr val="FF0000"/>
                </a:solidFill>
                <a:latin typeface="Calibri"/>
              </a:rPr>
              <a:t>4. Damit sich die Gemeinde entfalten kann, 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de-CH" sz="3200" b="1" strike="noStrike" spc="-1">
                <a:solidFill>
                  <a:srgbClr val="FF0000"/>
                </a:solidFill>
                <a:latin typeface="Calibri"/>
              </a:rPr>
              <a:t>     braucht es vom Praktikanten (Gemeinde-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de-CH" sz="3200" b="1" strike="noStrike" spc="-1">
                <a:solidFill>
                  <a:srgbClr val="FF0000"/>
                </a:solidFill>
                <a:latin typeface="Calibri"/>
              </a:rPr>
              <a:t>     gründer) eine erweckliche Verkündigung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4.1  Grundlage einer erwecklichen Verkündigung ist das 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        Wort Gottes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4.2  Eine erweckliche Verkündigung hat eine christo-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        zentrische Ausrichtung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176040"/>
            <a:ext cx="8229240" cy="7822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4400" b="1" strike="noStrike" spc="-1">
                <a:solidFill>
                  <a:srgbClr val="000000"/>
                </a:solidFill>
                <a:latin typeface="Calibri"/>
              </a:rPr>
              <a:t>36. KfG-Herbstkonferenz</a:t>
            </a: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158760" y="1908000"/>
            <a:ext cx="8765640" cy="4217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Calibri"/>
              </a:rPr>
              <a:t>4.2.1  Christozentrische Verkündigung will Menschen zu 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Calibri"/>
              </a:rPr>
              <a:t>           Jesus, ihrem Retter, führen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Calibri"/>
              </a:rPr>
              <a:t>4.2.2  Christozentrische Verkündigung will die Gläubigen 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Calibri"/>
              </a:rPr>
              <a:t>           im Glauben festigen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de-CH" sz="2400" b="1" strike="noStrike" spc="-1">
                <a:solidFill>
                  <a:srgbClr val="000000"/>
                </a:solidFill>
                <a:latin typeface="Calibri"/>
              </a:rPr>
              <a:t>4.2.3 </a:t>
            </a:r>
            <a:r>
              <a:rPr lang="de-DE" sz="2400" b="1" strike="noStrike" spc="-1">
                <a:solidFill>
                  <a:srgbClr val="000000"/>
                </a:solidFill>
                <a:latin typeface="Calibri"/>
              </a:rPr>
              <a:t>Christozentrische Verkündigung weckt das Verständnis für die 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Calibri"/>
              </a:rPr>
              <a:t>          Gemeinde und befähigt zum Dienst in ihr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Calibri"/>
              </a:rPr>
              <a:t>4.2.4  Christozentrische Verkündigung weckt das evangelistische 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Calibri"/>
              </a:rPr>
              <a:t>           Anliegen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176040"/>
            <a:ext cx="8229240" cy="7822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4400" b="1" strike="noStrike" spc="-1">
                <a:solidFill>
                  <a:srgbClr val="000000"/>
                </a:solidFill>
                <a:latin typeface="Calibri"/>
              </a:rPr>
              <a:t>36. KfG-Herbstkonferenz</a:t>
            </a: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179280" y="1908000"/>
            <a:ext cx="8814960" cy="4217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de-DE" sz="3200" b="1" strike="noStrike" spc="-1">
                <a:solidFill>
                  <a:srgbClr val="FF0000"/>
                </a:solidFill>
                <a:latin typeface="Calibri"/>
              </a:rPr>
              <a:t>5. Verschiedene Möglichkeiten, Gemeinden zu 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de-DE" sz="3200" b="1" strike="noStrike" spc="-1">
                <a:solidFill>
                  <a:srgbClr val="FF0000"/>
                </a:solidFill>
                <a:latin typeface="Calibri"/>
              </a:rPr>
              <a:t>     gründen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de-CH" sz="2800" b="1" strike="noStrike" spc="-1">
                <a:solidFill>
                  <a:srgbClr val="000000"/>
                </a:solidFill>
                <a:latin typeface="Calibri"/>
              </a:rPr>
              <a:t>5.</a:t>
            </a: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1 Die Muttergemeinde beginnt den Aufbau einer neuen 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       Gemeinde von Anfang an mit einem vollzeitlichen 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       Praktikanten (Gemeindegründer)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de-CH" sz="2800" b="1" strike="noStrike" spc="-1">
                <a:solidFill>
                  <a:srgbClr val="000000"/>
                </a:solidFill>
                <a:latin typeface="Calibri"/>
              </a:rPr>
              <a:t>5</a:t>
            </a: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.2 Der Verkündiger der Muttergemeinde führt die 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       werdende Gemeinde bis zur Selbstständigkeit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Effect">
                      <p:stCondLst>
                        <p:cond delay="indefinite"/>
                      </p:stCondLst>
                      <p:childTnLst>
                        <p:par>
                          <p:cTn id="1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176040"/>
            <a:ext cx="8229240" cy="7822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4400" b="1" strike="noStrike" spc="-1">
                <a:solidFill>
                  <a:srgbClr val="000000"/>
                </a:solidFill>
                <a:latin typeface="Calibri"/>
              </a:rPr>
              <a:t>36. KfG-Herbstkonferenz</a:t>
            </a: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158760" y="1739880"/>
            <a:ext cx="8835840" cy="4217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de-DE" sz="3200" b="1" strike="noStrike" spc="-1">
                <a:solidFill>
                  <a:srgbClr val="000000"/>
                </a:solidFill>
                <a:latin typeface="Calibri"/>
              </a:rPr>
              <a:t>5.3  Die Teilung einer größeren Gemeinde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de-DE" sz="3200" b="1" strike="noStrike" spc="-1">
                <a:solidFill>
                  <a:srgbClr val="000000"/>
                </a:solidFill>
                <a:latin typeface="Calibri"/>
              </a:rPr>
              <a:t>5.4  Eine Denomination sendet Missionars-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de-DE" sz="3200" b="1" strike="noStrike" spc="-1">
                <a:solidFill>
                  <a:srgbClr val="000000"/>
                </a:solidFill>
                <a:latin typeface="Calibri"/>
              </a:rPr>
              <a:t>        ehepaare in unerreichte Regionen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5.4.1  Welche Voraussetzungen sollte ein Gemeinde-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           gründer erfüllen?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5.4.2  Die Begleitung von Gemeindegründungsarbeiten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5.4.3  Die finanzielle Unterstützung von Gemeindeaufbau-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	arbeiten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Effect">
                      <p:stCondLst>
                        <p:cond delay="indefinite"/>
                      </p:stCondLst>
                      <p:childTnLst>
                        <p:par>
                          <p:cTn id="2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176040"/>
            <a:ext cx="8229240" cy="7822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4400" b="1" strike="noStrike" spc="-1">
                <a:solidFill>
                  <a:srgbClr val="000000"/>
                </a:solidFill>
                <a:latin typeface="Calibri"/>
              </a:rPr>
              <a:t>36. KfG-Herbstkonferenz</a:t>
            </a: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208080" y="1749600"/>
            <a:ext cx="8886600" cy="4217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de-DE" sz="3200" b="1" strike="noStrike" spc="-1">
                <a:solidFill>
                  <a:srgbClr val="FF0000"/>
                </a:solidFill>
                <a:latin typeface="Calibri"/>
              </a:rPr>
              <a:t>5.5  Ein Team gründet neue Gemeinden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de-CH" sz="2800" b="0" strike="noStrike" spc="-1">
                <a:solidFill>
                  <a:srgbClr val="000000"/>
                </a:solidFill>
                <a:latin typeface="Calibri"/>
              </a:rPr>
              <a:t>	Anstatt nur ein Ehepaar in eine vernachlässigte 	Region auszusenden, </a:t>
            </a:r>
            <a:r>
              <a:rPr lang="de-CH" sz="2800" b="1" strike="noStrike" spc="-1">
                <a:solidFill>
                  <a:srgbClr val="000000"/>
                </a:solidFill>
                <a:latin typeface="Calibri"/>
              </a:rPr>
              <a:t>wird gleich ein ganzes Team 	geschickt</a:t>
            </a:r>
            <a:r>
              <a:rPr lang="de-CH" sz="2800" b="0" strike="noStrike" spc="-1">
                <a:solidFill>
                  <a:srgbClr val="000000"/>
                </a:solidFill>
                <a:latin typeface="Calibri"/>
              </a:rPr>
              <a:t>. Das Team wird durch Schulungen auf seine 	Aufgabe vorbereitet. Damit ein Team sein Ziel, 	nämlich die Gründung einer Gemeinde, erreichen 	kann, </a:t>
            </a:r>
            <a:r>
              <a:rPr lang="de-CH" sz="2800" b="1" strike="noStrike" spc="-1">
                <a:solidFill>
                  <a:srgbClr val="000000"/>
                </a:solidFill>
                <a:latin typeface="Calibri"/>
              </a:rPr>
              <a:t>ist zuerst ein von Liebe geprägter Umgang der 	Teammitglieder untereinander unerlässlich</a:t>
            </a:r>
            <a:r>
              <a:rPr lang="de-CH" sz="2800" b="0" strike="noStrike" spc="-1">
                <a:solidFill>
                  <a:srgbClr val="000000"/>
                </a:solidFill>
                <a:latin typeface="Calibri"/>
              </a:rPr>
              <a:t> (Joh 	13,35).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176040"/>
            <a:ext cx="8229240" cy="7822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4400" b="1" strike="noStrike" spc="-1">
                <a:solidFill>
                  <a:srgbClr val="000000"/>
                </a:solidFill>
                <a:latin typeface="Calibri"/>
              </a:rPr>
              <a:t>36. KfG-Herbstkonferenz</a:t>
            </a: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119160" y="1908000"/>
            <a:ext cx="8845200" cy="4217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de-DE" sz="3200" b="1" strike="noStrike" spc="-1">
                <a:solidFill>
                  <a:srgbClr val="FF0000"/>
                </a:solidFill>
                <a:latin typeface="Calibri"/>
              </a:rPr>
              <a:t>6. Das Ziel der Gründung neuer Gemeinden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6.1  In jeder Region des Landes sollte es möglichst bald 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        eine Gemeinde geben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6.2  Städtische und dicht besiedelte Gebiete brauchen 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        viele Gemeinden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176040"/>
            <a:ext cx="8229240" cy="7822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4400" b="1" strike="noStrike" spc="-1">
                <a:solidFill>
                  <a:srgbClr val="000000"/>
                </a:solidFill>
                <a:latin typeface="Calibri"/>
              </a:rPr>
              <a:t>36. KfG-Herbstkonferenz</a:t>
            </a: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457200" y="1908000"/>
            <a:ext cx="8229240" cy="4217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6.2  Städtische und dicht besiedelte Gebiete brauchen viele Gemeinden 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In den Großstädten braucht jedes Stadtviertel seine Gemeinde.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In jedem größeren Vorort braucht es eine Gemeinde.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Außerhalb der städtischen Agglomerationen ist es gerechtfertigt, in jeder Ortschaft mit über 10.000 Einwohnern eine Gemeinde zu gründen.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Effect">
                      <p:stCondLst>
                        <p:cond delay="indefinite"/>
                      </p:stCondLst>
                      <p:childTnLst>
                        <p:par>
                          <p:cTn id="1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/>
          </p:nvPr>
        </p:nvSpPr>
        <p:spPr>
          <a:xfrm>
            <a:off x="457200" y="1908000"/>
            <a:ext cx="8229240" cy="4217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961"/>
              </a:spcBef>
              <a:buNone/>
              <a:tabLst>
                <a:tab pos="0" algn="l"/>
              </a:tabLst>
            </a:pPr>
            <a:r>
              <a:rPr lang="de-DE" sz="4800" b="1" strike="noStrike" spc="-1">
                <a:solidFill>
                  <a:srgbClr val="FF0000"/>
                </a:solidFill>
                <a:latin typeface="Calibri"/>
              </a:rPr>
              <a:t>Es ist dringend nötig, </a:t>
            </a:r>
            <a:endParaRPr lang="de-DE" sz="48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961"/>
              </a:spcBef>
              <a:buNone/>
              <a:tabLst>
                <a:tab pos="0" algn="l"/>
              </a:tabLst>
            </a:pPr>
            <a:r>
              <a:rPr lang="de-DE" sz="4800" b="1" strike="noStrike" spc="-1">
                <a:solidFill>
                  <a:srgbClr val="FF0000"/>
                </a:solidFill>
                <a:latin typeface="Calibri"/>
              </a:rPr>
              <a:t>neue Gemeinden zu gründen</a:t>
            </a:r>
            <a:endParaRPr lang="de-DE" sz="4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50000"/>
              </a:lnSpc>
              <a:spcBef>
                <a:spcPts val="561"/>
              </a:spcBef>
              <a:buNone/>
              <a:tabLst>
                <a:tab pos="0" algn="l"/>
              </a:tabLst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title"/>
          </p:nvPr>
        </p:nvSpPr>
        <p:spPr>
          <a:xfrm>
            <a:off x="457200" y="176040"/>
            <a:ext cx="8229240" cy="7822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4400" b="1" strike="noStrike" spc="-1">
                <a:solidFill>
                  <a:srgbClr val="000000"/>
                </a:solidFill>
                <a:latin typeface="Calibri"/>
              </a:rPr>
              <a:t>36. KfG-Herbstkonferenz</a:t>
            </a: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176040"/>
            <a:ext cx="8229240" cy="7822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457200" y="1908000"/>
            <a:ext cx="8229240" cy="4217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  <a:spcBef>
                <a:spcPts val="1919"/>
              </a:spcBef>
              <a:buNone/>
              <a:tabLst>
                <a:tab pos="0" algn="l"/>
              </a:tabLst>
            </a:pPr>
            <a:endParaRPr lang="de-DE" sz="9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919"/>
              </a:spcBef>
              <a:buNone/>
              <a:tabLst>
                <a:tab pos="0" algn="l"/>
              </a:tabLst>
            </a:pPr>
            <a:r>
              <a:rPr lang="de-DE" sz="9600" b="1" strike="noStrike" spc="-1">
                <a:solidFill>
                  <a:srgbClr val="FF0000"/>
                </a:solidFill>
                <a:latin typeface="Calibri"/>
              </a:rPr>
              <a:t>					Ende</a:t>
            </a:r>
            <a:endParaRPr lang="de-DE" sz="9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176040"/>
            <a:ext cx="8229240" cy="7822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4400" b="1" strike="noStrike" spc="-1">
                <a:solidFill>
                  <a:srgbClr val="000000"/>
                </a:solidFill>
                <a:latin typeface="Calibri"/>
              </a:rPr>
              <a:t>36. KfG-Herbstkonferenz</a:t>
            </a: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189000" y="1908000"/>
            <a:ext cx="8786520" cy="4217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de-DE" sz="3200" b="1" strike="noStrike" spc="-1">
                <a:solidFill>
                  <a:srgbClr val="FF0000"/>
                </a:solidFill>
                <a:latin typeface="Calibri"/>
              </a:rPr>
              <a:t>1. Einige grundsätzliche Gedanken, was unter biblischer Gemeinde zu verstehen ist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de-CH" sz="2800" b="1" strike="noStrike" spc="-1">
                <a:solidFill>
                  <a:srgbClr val="000000"/>
                </a:solidFill>
                <a:latin typeface="Calibri"/>
              </a:rPr>
              <a:t>1.1  Der Begriff „Gemeinde“ (Ekklesia)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de-CH" sz="2800" b="1" strike="noStrike" spc="-1">
                <a:solidFill>
                  <a:srgbClr val="000000"/>
                </a:solidFill>
                <a:latin typeface="Calibri"/>
              </a:rPr>
              <a:t>1.2  Von der Entstehung bis zur Vollendung der 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de-CH" sz="2800" b="1" strike="noStrike" spc="-1">
                <a:solidFill>
                  <a:srgbClr val="000000"/>
                </a:solidFill>
                <a:latin typeface="Calibri"/>
              </a:rPr>
              <a:t>        Gemeinde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de-CH" sz="2800" b="1" strike="noStrike" spc="-1">
                <a:solidFill>
                  <a:srgbClr val="000000"/>
                </a:solidFill>
                <a:latin typeface="Calibri"/>
              </a:rPr>
              <a:t>1.3  Wer gehört zur Gemeinde?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de-CH" sz="2800" b="1" strike="noStrike" spc="-1">
                <a:solidFill>
                  <a:srgbClr val="000000"/>
                </a:solidFill>
                <a:latin typeface="Calibri"/>
              </a:rPr>
              <a:t>1.4  Die Grundlage der Gemeinde – Jesus und das 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de-CH" sz="2800" b="1" strike="noStrike" spc="-1">
                <a:solidFill>
                  <a:srgbClr val="000000"/>
                </a:solidFill>
                <a:latin typeface="Calibri"/>
              </a:rPr>
              <a:t>        Wort Gottes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Effect">
                      <p:stCondLst>
                        <p:cond delay="indefinite"/>
                      </p:stCondLst>
                      <p:childTnLst>
                        <p:par>
                          <p:cTn id="1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176040"/>
            <a:ext cx="8229240" cy="7822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4400" b="1" strike="noStrike" spc="-1">
                <a:solidFill>
                  <a:srgbClr val="000000"/>
                </a:solidFill>
                <a:latin typeface="Calibri"/>
              </a:rPr>
              <a:t>36. KfG-Herbstkonferenz</a:t>
            </a: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228600" y="1908000"/>
            <a:ext cx="8716680" cy="4217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de-CH" sz="3200" b="1" strike="noStrike" spc="-1">
                <a:solidFill>
                  <a:srgbClr val="FF0000"/>
                </a:solidFill>
                <a:latin typeface="Calibri"/>
              </a:rPr>
              <a:t>1.5  Jesus ist der Herr der Gemeinde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de-CH" sz="2800" b="1" strike="noStrike" spc="-1">
                <a:solidFill>
                  <a:srgbClr val="000000"/>
                </a:solidFill>
                <a:latin typeface="Calibri"/>
              </a:rPr>
              <a:t>1.6  Älteste leiten im Auftrag Jesu eine örtliche 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de-CH" sz="2800" b="1" strike="noStrike" spc="-1">
                <a:solidFill>
                  <a:srgbClr val="000000"/>
                </a:solidFill>
                <a:latin typeface="Calibri"/>
              </a:rPr>
              <a:t>        Gemeinde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de-CH" sz="2800" b="1" strike="noStrike" spc="-1">
                <a:solidFill>
                  <a:srgbClr val="000000"/>
                </a:solidFill>
                <a:latin typeface="Calibri"/>
              </a:rPr>
              <a:t>1.7  Diakone und Diakoninnen unterstützen die 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de-CH" sz="2800" b="1" strike="noStrike" spc="-1">
                <a:solidFill>
                  <a:srgbClr val="000000"/>
                </a:solidFill>
                <a:latin typeface="Calibri"/>
              </a:rPr>
              <a:t>        Ältesten 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de-CH" sz="2800" b="1" strike="noStrike" spc="-1">
                <a:solidFill>
                  <a:srgbClr val="000000"/>
                </a:solidFill>
                <a:latin typeface="Calibri"/>
              </a:rPr>
              <a:t>1.8  Jedes Gemeindeglied sollte in der Gemeinde 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de-CH" sz="2800" b="1" strike="noStrike" spc="-1">
                <a:solidFill>
                  <a:srgbClr val="000000"/>
                </a:solidFill>
                <a:latin typeface="Calibri"/>
              </a:rPr>
              <a:t>        mithelfen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176040"/>
            <a:ext cx="8229240" cy="7822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4400" b="1" strike="noStrike" spc="-1">
                <a:solidFill>
                  <a:srgbClr val="000000"/>
                </a:solidFill>
                <a:latin typeface="Calibri"/>
              </a:rPr>
              <a:t>36. KfG-Herbstkonferenz</a:t>
            </a: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139680" y="1908000"/>
            <a:ext cx="8875440" cy="4217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de-CH" sz="3200" b="1" strike="noStrike" spc="-1">
                <a:solidFill>
                  <a:srgbClr val="FF0000"/>
                </a:solidFill>
                <a:latin typeface="Calibri"/>
              </a:rPr>
              <a:t>1.9  Grundordnungen einer Gemeinde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de-CH" sz="3200" b="1" strike="noStrike" spc="-1">
                <a:solidFill>
                  <a:srgbClr val="000000"/>
                </a:solidFill>
                <a:latin typeface="Calibri"/>
              </a:rPr>
              <a:t>1.9.1  Die Gottesdienste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de-CH" sz="3200" b="1" strike="noStrike" spc="-1">
                <a:solidFill>
                  <a:srgbClr val="000000"/>
                </a:solidFill>
                <a:latin typeface="Calibri"/>
              </a:rPr>
              <a:t>1.9.2  Die Taufe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de-CH" sz="3200" b="1" strike="noStrike" spc="-1">
                <a:solidFill>
                  <a:srgbClr val="000000"/>
                </a:solidFill>
                <a:latin typeface="Calibri"/>
              </a:rPr>
              <a:t>1.9.3	 Das Abendmahl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de-CH" sz="3200" b="1" strike="noStrike" spc="-1">
                <a:solidFill>
                  <a:srgbClr val="000000"/>
                </a:solidFill>
                <a:latin typeface="Calibri"/>
              </a:rPr>
              <a:t>1.9.4  Das gemeinsame Gebet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de-CH" sz="3200" b="1" strike="noStrike" spc="-1">
                <a:solidFill>
                  <a:srgbClr val="000000"/>
                </a:solidFill>
                <a:latin typeface="Calibri"/>
              </a:rPr>
              <a:t>1.9.5  Die Gemeindezucht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Effect">
                      <p:stCondLst>
                        <p:cond delay="indefinite"/>
                      </p:stCondLst>
                      <p:childTnLst>
                        <p:par>
                          <p:cTn id="1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Effect">
                      <p:stCondLst>
                        <p:cond delay="indefinite"/>
                      </p:stCondLst>
                      <p:childTnLst>
                        <p:par>
                          <p:cTn id="2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176040"/>
            <a:ext cx="8229240" cy="7822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4400" b="1" strike="noStrike" spc="-1">
                <a:solidFill>
                  <a:srgbClr val="000000"/>
                </a:solidFill>
                <a:latin typeface="Calibri"/>
              </a:rPr>
              <a:t>36. KfG-Herbstkonferenz</a:t>
            </a: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158760" y="1908000"/>
            <a:ext cx="8795880" cy="4217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de-DE" sz="3200" b="1" strike="noStrike" spc="-1">
                <a:solidFill>
                  <a:srgbClr val="FF0000"/>
                </a:solidFill>
                <a:latin typeface="Calibri"/>
              </a:rPr>
              <a:t>2.  Jede Gemeinde ist beauftragt neue Gemeinden zu gründen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de-DE" sz="3200" b="1" strike="noStrike" spc="-1">
                <a:solidFill>
                  <a:srgbClr val="000000"/>
                </a:solidFill>
                <a:latin typeface="Calibri"/>
              </a:rPr>
              <a:t>2.1   Von der dringenden Notwendigkeit neue 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de-DE" sz="3200" b="1" strike="noStrike" spc="-1">
                <a:solidFill>
                  <a:srgbClr val="000000"/>
                </a:solidFill>
                <a:latin typeface="Calibri"/>
              </a:rPr>
              <a:t>         Gemeinden zu gründen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de-DE" sz="3200" b="1" strike="noStrike" spc="-1">
                <a:solidFill>
                  <a:srgbClr val="000000"/>
                </a:solidFill>
                <a:latin typeface="Calibri"/>
              </a:rPr>
              <a:t>2.2  Gemeindegründung beginnt mit Gebet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de-DE" sz="3200" b="1" strike="noStrike" spc="-1">
                <a:solidFill>
                  <a:srgbClr val="000000"/>
                </a:solidFill>
                <a:latin typeface="Calibri"/>
              </a:rPr>
              <a:t>2.3  Wo sollen neue Gemeinden gegründet 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de-DE" sz="3200" b="1" strike="noStrike" spc="-1">
                <a:solidFill>
                  <a:srgbClr val="000000"/>
                </a:solidFill>
                <a:latin typeface="Calibri"/>
              </a:rPr>
              <a:t>         werden? 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176040"/>
            <a:ext cx="8229240" cy="7822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4400" b="1" strike="noStrike" spc="-1">
                <a:solidFill>
                  <a:srgbClr val="000000"/>
                </a:solidFill>
                <a:latin typeface="Calibri"/>
              </a:rPr>
              <a:t>36. KfG-Herbstkonferenz</a:t>
            </a: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5" name="Inhaltsplatzhalter 4"/>
          <p:cNvPicPr/>
          <p:nvPr/>
        </p:nvPicPr>
        <p:blipFill>
          <a:blip r:embed="rId2"/>
          <a:stretch/>
        </p:blipFill>
        <p:spPr>
          <a:xfrm>
            <a:off x="338040" y="1928880"/>
            <a:ext cx="8652960" cy="3715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176040"/>
            <a:ext cx="8229240" cy="7822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4400" b="1" strike="noStrike" spc="-1">
                <a:solidFill>
                  <a:srgbClr val="000000"/>
                </a:solidFill>
                <a:latin typeface="Calibri"/>
              </a:rPr>
              <a:t>36. KfG-Herbstkonferenz</a:t>
            </a: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208080" y="1908000"/>
            <a:ext cx="8795880" cy="4217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de-CH" sz="3200" b="1" strike="noStrike" spc="-1">
                <a:solidFill>
                  <a:srgbClr val="FF0000"/>
                </a:solidFill>
                <a:latin typeface="Calibri"/>
              </a:rPr>
              <a:t>2</a:t>
            </a:r>
            <a:r>
              <a:rPr lang="de-DE" sz="3200" b="1" strike="noStrike" spc="-1">
                <a:solidFill>
                  <a:srgbClr val="FF0000"/>
                </a:solidFill>
                <a:latin typeface="Calibri"/>
              </a:rPr>
              <a:t>.4  </a:t>
            </a:r>
            <a:r>
              <a:rPr lang="de-DE" sz="3200" b="1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de-DE" sz="3200" b="1" strike="noStrike" spc="-1">
                <a:solidFill>
                  <a:srgbClr val="FF0000"/>
                </a:solidFill>
                <a:latin typeface="Calibri"/>
              </a:rPr>
              <a:t>Welche Einzelschritte sind bei der 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de-DE" sz="3200" b="1" strike="noStrike" spc="-1">
                <a:solidFill>
                  <a:srgbClr val="FF0000"/>
                </a:solidFill>
                <a:latin typeface="Calibri"/>
              </a:rPr>
              <a:t>         Neugründung einer Gemeinde zu beachten? 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de-DE" sz="3200" b="1" strike="noStrike" spc="-1">
                <a:solidFill>
                  <a:srgbClr val="000000"/>
                </a:solidFill>
                <a:latin typeface="Calibri"/>
              </a:rPr>
              <a:t>	1. Schritt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de-DE" sz="3200" b="1" strike="noStrike" spc="-1">
                <a:solidFill>
                  <a:srgbClr val="000000"/>
                </a:solidFill>
                <a:latin typeface="Calibri"/>
              </a:rPr>
              <a:t>	2. Schritt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de-CH" sz="3200" b="1" strike="noStrike" spc="-1">
                <a:solidFill>
                  <a:srgbClr val="000000"/>
                </a:solidFill>
                <a:latin typeface="Calibri"/>
              </a:rPr>
              <a:t>	3. </a:t>
            </a:r>
            <a:r>
              <a:rPr lang="de-DE" sz="3200" b="1" strike="noStrike" spc="-1">
                <a:solidFill>
                  <a:srgbClr val="000000"/>
                </a:solidFill>
                <a:latin typeface="Calibri"/>
              </a:rPr>
              <a:t>Schritt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Effect">
                      <p:stCondLst>
                        <p:cond delay="indefinite"/>
                      </p:stCondLst>
                      <p:childTnLst>
                        <p:par>
                          <p:cTn id="1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176040"/>
            <a:ext cx="8229240" cy="7822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4400" b="1" strike="noStrike" spc="-1">
                <a:solidFill>
                  <a:srgbClr val="000000"/>
                </a:solidFill>
                <a:latin typeface="Calibri"/>
              </a:rPr>
              <a:t>36. KfG-Herbstkonferenz</a:t>
            </a:r>
            <a:r>
              <a:rPr sz="4400"/>
              <a:t/>
            </a:r>
            <a:br>
              <a:rPr sz="4400"/>
            </a:b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168120" y="1908000"/>
            <a:ext cx="8807040" cy="4217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de-CH" sz="2800" b="1" strike="noStrike" spc="-1">
                <a:solidFill>
                  <a:srgbClr val="000000"/>
                </a:solidFill>
                <a:latin typeface="Calibri"/>
              </a:rPr>
              <a:t>1. Die Gemeinde gibt sich zunächst Statuten, um juristisch 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de-CH" sz="2800" b="1" strike="noStrike" spc="-1">
                <a:solidFill>
                  <a:srgbClr val="000000"/>
                </a:solidFill>
                <a:latin typeface="Calibri"/>
              </a:rPr>
              <a:t>     Gemeinde zu werden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de-CH" sz="2800" b="1" strike="noStrike" spc="-1">
                <a:solidFill>
                  <a:srgbClr val="000000"/>
                </a:solidFill>
                <a:latin typeface="Calibri"/>
              </a:rPr>
              <a:t>2. Mieten von geeigneten Räumlichkeiten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de-CH" sz="2800" b="1" strike="noStrike" spc="-1">
                <a:solidFill>
                  <a:srgbClr val="000000"/>
                </a:solidFill>
                <a:latin typeface="Calibri"/>
              </a:rPr>
              <a:t>3. Die Muttergemeinde stellt der werdenden Gemeinde 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de-CH" sz="2800" b="1" strike="noStrike" spc="-1">
                <a:solidFill>
                  <a:srgbClr val="000000"/>
                </a:solidFill>
                <a:latin typeface="Calibri"/>
              </a:rPr>
              <a:t>     einen vollzeitlichen Praktikanten (Gemeindegründer) 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de-CH" sz="2800" b="1" strike="noStrike" spc="-1">
                <a:solidFill>
                  <a:srgbClr val="000000"/>
                </a:solidFill>
                <a:latin typeface="Calibri"/>
              </a:rPr>
              <a:t>     zur Verfügung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655</Words>
  <Application>Microsoft Office PowerPoint</Application>
  <PresentationFormat>Bildschirmpräsentation (4:3)</PresentationFormat>
  <Paragraphs>123</Paragraphs>
  <Slides>20</Slides>
  <Notes>0</Notes>
  <HiddenSlides>1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22" baseType="lpstr">
      <vt:lpstr>Office Theme</vt:lpstr>
      <vt:lpstr>Office Theme</vt:lpstr>
      <vt:lpstr>36. Herbstkonferenz  in REHE</vt:lpstr>
      <vt:lpstr>36. KfG-Herbstkonferenz</vt:lpstr>
      <vt:lpstr>36. KfG-Herbstkonferenz</vt:lpstr>
      <vt:lpstr>36. KfG-Herbstkonferenz</vt:lpstr>
      <vt:lpstr>36. KfG-Herbstkonferenz</vt:lpstr>
      <vt:lpstr>36. KfG-Herbstkonferenz</vt:lpstr>
      <vt:lpstr>36. KfG-Herbstkonferenz</vt:lpstr>
      <vt:lpstr>36. KfG-Herbstkonferenz</vt:lpstr>
      <vt:lpstr>36. KfG-Herbstkonferenz </vt:lpstr>
      <vt:lpstr>36. KfG-Herbstkonferenz</vt:lpstr>
      <vt:lpstr>36. KfG-Herbstkonferenz</vt:lpstr>
      <vt:lpstr>36. KfG-Herbstkonferenz</vt:lpstr>
      <vt:lpstr>36. KfG-Herbstkonferenz</vt:lpstr>
      <vt:lpstr>36. KfG-Herbstkonferenz</vt:lpstr>
      <vt:lpstr>36. KfG-Herbstkonferenz</vt:lpstr>
      <vt:lpstr>36. KfG-Herbstkonferenz</vt:lpstr>
      <vt:lpstr>36. KfG-Herbstkonferenz</vt:lpstr>
      <vt:lpstr>36. KfG-Herbstkonferenz</vt:lpstr>
      <vt:lpstr>36. KfG-Herbstkonferenz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Dringlichkeit der Gemeindegründung</dc:title>
  <dc:subject/>
  <dc:creator>Armin Mauerhofer</dc:creator>
  <dc:description/>
  <cp:lastModifiedBy>Me</cp:lastModifiedBy>
  <cp:revision>226</cp:revision>
  <dcterms:created xsi:type="dcterms:W3CDTF">2010-10-15T08:40:47Z</dcterms:created>
  <dcterms:modified xsi:type="dcterms:W3CDTF">2022-11-17T11:52:50Z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1</vt:r8>
  </property>
  <property fmtid="{D5CDD505-2E9C-101B-9397-08002B2CF9AE}" pid="3" name="Notes">
    <vt:r8>2</vt:r8>
  </property>
  <property fmtid="{D5CDD505-2E9C-101B-9397-08002B2CF9AE}" pid="4" name="PresentationFormat">
    <vt:lpwstr>Bildschirmpräsentation (4:3)</vt:lpwstr>
  </property>
  <property fmtid="{D5CDD505-2E9C-101B-9397-08002B2CF9AE}" pid="5" name="Slides">
    <vt:r8>20</vt:r8>
  </property>
</Properties>
</file>