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5"/>
  </p:notesMasterIdLst>
  <p:sldIdLst>
    <p:sldId id="322" r:id="rId2"/>
    <p:sldId id="650" r:id="rId3"/>
    <p:sldId id="651" r:id="rId4"/>
    <p:sldId id="652" r:id="rId5"/>
    <p:sldId id="653" r:id="rId6"/>
    <p:sldId id="655" r:id="rId7"/>
    <p:sldId id="654" r:id="rId8"/>
    <p:sldId id="331" r:id="rId9"/>
    <p:sldId id="616" r:id="rId10"/>
    <p:sldId id="631" r:id="rId11"/>
    <p:sldId id="632" r:id="rId12"/>
    <p:sldId id="633" r:id="rId13"/>
    <p:sldId id="634" r:id="rId14"/>
    <p:sldId id="636" r:id="rId15"/>
    <p:sldId id="637" r:id="rId16"/>
    <p:sldId id="638" r:id="rId17"/>
    <p:sldId id="639" r:id="rId18"/>
    <p:sldId id="640" r:id="rId19"/>
    <p:sldId id="641" r:id="rId20"/>
    <p:sldId id="642" r:id="rId21"/>
    <p:sldId id="643" r:id="rId22"/>
    <p:sldId id="635" r:id="rId23"/>
    <p:sldId id="615" r:id="rId24"/>
    <p:sldId id="357" r:id="rId25"/>
    <p:sldId id="621" r:id="rId26"/>
    <p:sldId id="370" r:id="rId27"/>
    <p:sldId id="694" r:id="rId28"/>
    <p:sldId id="695" r:id="rId29"/>
    <p:sldId id="690" r:id="rId30"/>
    <p:sldId id="691" r:id="rId31"/>
    <p:sldId id="692" r:id="rId32"/>
    <p:sldId id="693" r:id="rId33"/>
    <p:sldId id="623" r:id="rId34"/>
    <p:sldId id="624" r:id="rId35"/>
    <p:sldId id="625" r:id="rId36"/>
    <p:sldId id="571" r:id="rId37"/>
    <p:sldId id="626" r:id="rId38"/>
    <p:sldId id="627" r:id="rId39"/>
    <p:sldId id="628" r:id="rId40"/>
    <p:sldId id="629" r:id="rId41"/>
    <p:sldId id="685" r:id="rId42"/>
    <p:sldId id="684" r:id="rId43"/>
    <p:sldId id="683" r:id="rId44"/>
    <p:sldId id="682" r:id="rId45"/>
    <p:sldId id="677" r:id="rId46"/>
    <p:sldId id="681" r:id="rId47"/>
    <p:sldId id="678" r:id="rId48"/>
    <p:sldId id="687" r:id="rId49"/>
    <p:sldId id="688" r:id="rId50"/>
    <p:sldId id="689" r:id="rId51"/>
    <p:sldId id="696" r:id="rId52"/>
    <p:sldId id="647" r:id="rId53"/>
    <p:sldId id="697" r:id="rId5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F5F5F"/>
    <a:srgbClr val="993300"/>
    <a:srgbClr val="FF3F3F"/>
    <a:srgbClr val="6598FF"/>
    <a:srgbClr val="007A37"/>
    <a:srgbClr val="D6A300"/>
    <a:srgbClr val="D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96" autoAdjust="0"/>
    <p:restoredTop sz="94660" autoAdjust="0"/>
  </p:normalViewPr>
  <p:slideViewPr>
    <p:cSldViewPr>
      <p:cViewPr varScale="1">
        <p:scale>
          <a:sx n="49" d="100"/>
          <a:sy n="49" d="100"/>
        </p:scale>
        <p:origin x="-96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EEA1D-E47A-4119-90BC-357C804F7245}" type="datetimeFigureOut">
              <a:rPr lang="de-CH" smtClean="0"/>
              <a:pPr/>
              <a:t>20.01.2014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91F5D-E96A-4ADD-8AC6-38F4E7FF51CE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900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</a:t>
            </a:fld>
            <a:endParaRPr lang="de-C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9881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9881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9881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9881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84156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19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8415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</a:t>
            </a:fld>
            <a:endParaRPr lang="de-C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8415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84156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5314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98819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28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/>
          </a:p>
        </p:txBody>
      </p:sp>
      <p:sp>
        <p:nvSpPr>
          <p:cNvPr id="235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36EC95-82D3-4683-8764-7676F164526B}" type="slidenum">
              <a:rPr lang="de-CH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de-CH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</a:t>
            </a:fld>
            <a:endParaRPr lang="de-CH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/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EBD4F2-5365-4109-90A7-453510A4CC97}" type="slidenum">
              <a:rPr lang="de-CH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de-CH"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/>
          </a:p>
        </p:txBody>
      </p:sp>
      <p:sp>
        <p:nvSpPr>
          <p:cNvPr id="2765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6A66A4-0669-4886-9F60-E5FE066DEE0E}" type="slidenum">
              <a:rPr lang="de-CH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de-CH"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CH" smtClean="0"/>
          </a:p>
        </p:txBody>
      </p:sp>
      <p:sp>
        <p:nvSpPr>
          <p:cNvPr id="2765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6A66A4-0669-4886-9F60-E5FE066DEE0E}" type="slidenum">
              <a:rPr lang="de-CH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de-CH">
              <a:cs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160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39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4</a:t>
            </a:fld>
            <a:endParaRPr lang="de-CH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40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41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54950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42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94269-F719-42AB-90C1-6A847132F93D}" type="slidenum">
              <a:rPr lang="de-CH" smtClean="0"/>
              <a:pPr>
                <a:defRPr/>
              </a:pPr>
              <a:t>43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139039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94269-F719-42AB-90C1-6A847132F93D}" type="slidenum">
              <a:rPr lang="de-CH" smtClean="0"/>
              <a:pPr>
                <a:defRPr/>
              </a:pPr>
              <a:t>44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03597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94269-F719-42AB-90C1-6A847132F93D}" type="slidenum">
              <a:rPr lang="de-CH" smtClean="0"/>
              <a:pPr>
                <a:defRPr/>
              </a:pPr>
              <a:t>45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765869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94269-F719-42AB-90C1-6A847132F93D}" type="slidenum">
              <a:rPr lang="de-CH" smtClean="0"/>
              <a:pPr>
                <a:defRPr/>
              </a:pPr>
              <a:t>46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67886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494269-F719-42AB-90C1-6A847132F93D}" type="slidenum">
              <a:rPr lang="de-CH" smtClean="0"/>
              <a:pPr>
                <a:defRPr/>
              </a:pPr>
              <a:t>47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87393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0EA42-8314-469C-B4D6-030848990C4C}" type="slidenum">
              <a:rPr lang="de-CH" smtClean="0"/>
              <a:pPr/>
              <a:t>48</a:t>
            </a:fld>
            <a:endParaRPr lang="de-CH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0EA42-8314-469C-B4D6-030848990C4C}" type="slidenum">
              <a:rPr lang="de-CH" smtClean="0"/>
              <a:pPr/>
              <a:t>49</a:t>
            </a:fld>
            <a:endParaRPr lang="de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5</a:t>
            </a:fld>
            <a:endParaRPr lang="de-CH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0EA42-8314-469C-B4D6-030848990C4C}" type="slidenum">
              <a:rPr lang="de-CH" smtClean="0"/>
              <a:pPr/>
              <a:t>50</a:t>
            </a:fld>
            <a:endParaRPr lang="de-CH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51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52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38468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53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9770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8322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2409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9881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1F5D-E96A-4ADD-8AC6-38F4E7FF51CE}" type="slidenum">
              <a:rPr lang="de-CH" smtClean="0"/>
              <a:pPr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9881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08721"/>
            <a:ext cx="7846640" cy="2748880"/>
          </a:xfrm>
        </p:spPr>
        <p:txBody>
          <a:bodyPr/>
          <a:lstStyle>
            <a:lvl1pPr>
              <a:defRPr sz="66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noProof="0" dirty="0" smtClean="0"/>
              <a:t>Titelmasterformat durch Klicken bearbeiten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B0F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noProof="0" dirty="0" smtClean="0"/>
              <a:t>Formatvorlage des Untertitelmasters durch Klicken bearbeiten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2C60B1-0F52-481D-8DD4-B634F73A09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24BA9-5079-4A00-BD4F-220B05B4B2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AC88C-B580-4599-8187-CAAC10072D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  <a:effectLst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445224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>
              <a:defRPr u="none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2pPr>
            <a:lvl3pPr>
              <a:defRPr>
                <a:solidFill>
                  <a:srgbClr val="C00000"/>
                </a:solidFill>
                <a:effectLst/>
              </a:defRPr>
            </a:lvl3pPr>
            <a:lvl4pPr>
              <a:defRPr>
                <a:solidFill>
                  <a:schemeClr val="tx1"/>
                </a:solidFill>
                <a:effectLst/>
              </a:defRPr>
            </a:lvl4pPr>
            <a:lvl5pPr>
              <a:defRPr b="1">
                <a:solidFill>
                  <a:schemeClr val="tx2">
                    <a:lumMod val="50000"/>
                  </a:schemeClr>
                </a:solidFill>
                <a:effectLst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28E1E-1E5A-4E2C-8BF3-E5367EDCBC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2060"/>
                </a:solidFill>
                <a:effectLst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685AF-2AB0-493B-9C4B-D3C2E206BF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E460D-E357-486F-A67A-539EE315E9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4C4C2-CC72-415A-A26F-5D2DB95A13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8D15F-16B7-4121-A556-F53D5470AD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9096E-370E-4FBA-A145-A39BA0B0E8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0260F-AC81-4C2D-B2C6-D28B6E773D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1EBE6-9790-44D1-988D-A15C90238F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0DD365-FBE8-4E82-8D2C-9027D0E7EB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79512" y="188640"/>
            <a:ext cx="878497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412776"/>
            <a:ext cx="8964488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060"/>
          </a:solidFill>
          <a:effectLst/>
          <a:latin typeface="Arial Narrow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000" b="1">
          <a:solidFill>
            <a:srgbClr val="002060"/>
          </a:solidFill>
          <a:effectLst/>
          <a:latin typeface="Arial Narrow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600" b="1">
          <a:solidFill>
            <a:schemeClr val="tx1">
              <a:lumMod val="75000"/>
              <a:lumOff val="25000"/>
            </a:schemeClr>
          </a:solidFill>
          <a:effectLst/>
          <a:latin typeface="Arial Narrow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 b="1">
          <a:solidFill>
            <a:srgbClr val="C00000"/>
          </a:solidFill>
          <a:effectLst/>
          <a:latin typeface="Arial Narrow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200" b="1">
          <a:solidFill>
            <a:schemeClr val="tx1"/>
          </a:solidFill>
          <a:effectLst/>
          <a:latin typeface="Arial Narrow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 b="1">
          <a:solidFill>
            <a:schemeClr val="tx1"/>
          </a:solidFill>
          <a:effectLst/>
          <a:latin typeface="Arial Narrow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CH" smtClean="0">
                <a:solidFill>
                  <a:srgbClr val="C00000"/>
                </a:solidFill>
              </a:rPr>
              <a:t>Der Römerbrief</a:t>
            </a:r>
            <a:endParaRPr lang="de-CH" dirty="0">
              <a:solidFill>
                <a:srgbClr val="C00000"/>
              </a:solidFill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sz="quarter" idx="1"/>
          </p:nvPr>
        </p:nvSpPr>
        <p:spPr>
          <a:xfrm>
            <a:off x="827584" y="3886200"/>
            <a:ext cx="7848872" cy="2855168"/>
          </a:xfrm>
        </p:spPr>
        <p:txBody>
          <a:bodyPr/>
          <a:lstStyle/>
          <a:p>
            <a:r>
              <a:rPr lang="de-DE" sz="3200" dirty="0" smtClean="0">
                <a:solidFill>
                  <a:srgbClr val="002060"/>
                </a:solidFill>
              </a:rPr>
              <a:t>Die Gerechtigkeit Gottes </a:t>
            </a:r>
          </a:p>
          <a:p>
            <a:r>
              <a:rPr lang="de-DE" sz="3200" dirty="0" smtClean="0">
                <a:solidFill>
                  <a:srgbClr val="002060"/>
                </a:solidFill>
              </a:rPr>
              <a:t>(o. Das Heil Gottes)</a:t>
            </a:r>
            <a:endParaRPr lang="de-DE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pPr marL="457200" lvl="1" indent="0">
              <a:buNone/>
            </a:pPr>
            <a:r>
              <a:rPr lang="de-DE" dirty="0" smtClean="0"/>
              <a:t>Einander </a:t>
            </a:r>
            <a:r>
              <a:rPr lang="de-DE" dirty="0"/>
              <a:t>gegenüberstehende </a:t>
            </a:r>
            <a:r>
              <a:rPr lang="de-DE" dirty="0" smtClean="0"/>
              <a:t>Begriffe</a:t>
            </a:r>
          </a:p>
          <a:p>
            <a:pPr lvl="1"/>
            <a:r>
              <a:rPr lang="de-DE" sz="2400" cap="all" dirty="0" smtClean="0">
                <a:solidFill>
                  <a:srgbClr val="0000FF"/>
                </a:solidFill>
              </a:rPr>
              <a:t>Zorn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cap="all" dirty="0">
                <a:solidFill>
                  <a:srgbClr val="0000FF"/>
                </a:solidFill>
                <a:sym typeface="Symbol"/>
              </a:rPr>
              <a:t>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cap="all" dirty="0" smtClean="0">
                <a:solidFill>
                  <a:srgbClr val="0000FF"/>
                </a:solidFill>
              </a:rPr>
              <a:t>Liebe</a:t>
            </a:r>
            <a:endParaRPr lang="de-DE" sz="2400" dirty="0">
              <a:solidFill>
                <a:srgbClr val="0000FF"/>
              </a:solidFill>
            </a:endParaRPr>
          </a:p>
          <a:p>
            <a:pPr lvl="1"/>
            <a:r>
              <a:rPr lang="de-DE" sz="2400" cap="all" dirty="0">
                <a:solidFill>
                  <a:srgbClr val="0000FF"/>
                </a:solidFill>
              </a:rPr>
              <a:t>Gericht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cap="all" dirty="0">
                <a:solidFill>
                  <a:srgbClr val="0000FF"/>
                </a:solidFill>
                <a:sym typeface="Symbol"/>
              </a:rPr>
              <a:t>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cap="all" dirty="0" smtClean="0">
                <a:solidFill>
                  <a:srgbClr val="0000FF"/>
                </a:solidFill>
              </a:rPr>
              <a:t>Heil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(Rettung)</a:t>
            </a:r>
            <a:endParaRPr lang="de-DE" sz="2400" dirty="0">
              <a:solidFill>
                <a:srgbClr val="0000FF"/>
              </a:solidFill>
            </a:endParaRPr>
          </a:p>
          <a:p>
            <a:pPr lvl="1"/>
            <a:r>
              <a:rPr lang="de-DE" sz="2400" dirty="0" smtClean="0">
                <a:solidFill>
                  <a:srgbClr val="0000FF"/>
                </a:solidFill>
              </a:rPr>
              <a:t>Gericht → </a:t>
            </a:r>
            <a:r>
              <a:rPr lang="de-DE" sz="2400" cap="all" dirty="0" smtClean="0">
                <a:solidFill>
                  <a:srgbClr val="0000FF"/>
                </a:solidFill>
              </a:rPr>
              <a:t>TOD</a:t>
            </a:r>
            <a:r>
              <a:rPr lang="de-DE" sz="2400" cap="all" dirty="0">
                <a:solidFill>
                  <a:srgbClr val="0000FF"/>
                </a:solidFill>
              </a:rPr>
              <a:t>.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cap="all" dirty="0">
                <a:solidFill>
                  <a:srgbClr val="0000FF"/>
                </a:solidFill>
                <a:sym typeface="Symbol"/>
              </a:rPr>
              <a:t></a:t>
            </a:r>
            <a:r>
              <a:rPr lang="de-DE" sz="2400" cap="all" dirty="0">
                <a:solidFill>
                  <a:srgbClr val="0000FF"/>
                </a:solidFill>
              </a:rPr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Heil → </a:t>
            </a:r>
            <a:r>
              <a:rPr lang="de-DE" sz="2400" cap="all" dirty="0" smtClean="0">
                <a:solidFill>
                  <a:srgbClr val="0000FF"/>
                </a:solidFill>
              </a:rPr>
              <a:t>Leben</a:t>
            </a:r>
            <a:r>
              <a:rPr lang="de-DE" sz="2400" cap="all" dirty="0">
                <a:solidFill>
                  <a:srgbClr val="0000FF"/>
                </a:solidFill>
              </a:rPr>
              <a:t>.</a:t>
            </a:r>
            <a:endParaRPr lang="de-DE" sz="2400" dirty="0">
              <a:solidFill>
                <a:srgbClr val="0000FF"/>
              </a:solidFill>
            </a:endParaRPr>
          </a:p>
          <a:p>
            <a:pPr lvl="1"/>
            <a:r>
              <a:rPr lang="de-DE" sz="2400" dirty="0">
                <a:solidFill>
                  <a:srgbClr val="0000FF"/>
                </a:solidFill>
              </a:rPr>
              <a:t>Des Menschen</a:t>
            </a:r>
            <a:r>
              <a:rPr lang="de-DE" sz="2400" cap="all" dirty="0">
                <a:solidFill>
                  <a:srgbClr val="0000FF"/>
                </a:solidFill>
              </a:rPr>
              <a:t> </a:t>
            </a:r>
            <a:r>
              <a:rPr lang="de-DE" sz="2400" cap="all" dirty="0" smtClean="0">
                <a:solidFill>
                  <a:srgbClr val="0000FF"/>
                </a:solidFill>
              </a:rPr>
              <a:t>Sünde.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cap="all" dirty="0">
                <a:solidFill>
                  <a:srgbClr val="0000FF"/>
                </a:solidFill>
                <a:sym typeface="Symbol"/>
              </a:rPr>
              <a:t></a:t>
            </a:r>
            <a:r>
              <a:rPr lang="de-DE" sz="2400" dirty="0">
                <a:solidFill>
                  <a:srgbClr val="0000FF"/>
                </a:solidFill>
              </a:rPr>
              <a:t> Gottes </a:t>
            </a:r>
            <a:r>
              <a:rPr lang="de-DE" sz="2400" cap="all" dirty="0" smtClean="0">
                <a:solidFill>
                  <a:srgbClr val="0000FF"/>
                </a:solidFill>
              </a:rPr>
              <a:t>Heiligkeit.</a:t>
            </a:r>
            <a:endParaRPr lang="de-DE" sz="2400" dirty="0">
              <a:solidFill>
                <a:srgbClr val="0000FF"/>
              </a:solidFill>
            </a:endParaRPr>
          </a:p>
          <a:p>
            <a:pPr lvl="2"/>
            <a:r>
              <a:rPr lang="de-DE" sz="2200" b="0" dirty="0" smtClean="0">
                <a:solidFill>
                  <a:srgbClr val="0000FF"/>
                </a:solidFill>
              </a:rPr>
              <a:t>Wenn </a:t>
            </a:r>
            <a:r>
              <a:rPr lang="de-DE" sz="2200" b="0" dirty="0">
                <a:solidFill>
                  <a:srgbClr val="0000FF"/>
                </a:solidFill>
              </a:rPr>
              <a:t>das </a:t>
            </a:r>
            <a:r>
              <a:rPr lang="de-DE" sz="2200" b="0" dirty="0" smtClean="0">
                <a:solidFill>
                  <a:srgbClr val="0000FF"/>
                </a:solidFill>
              </a:rPr>
              <a:t>GESETZ nicht </a:t>
            </a:r>
            <a:r>
              <a:rPr lang="de-DE" sz="2200" b="0" dirty="0">
                <a:solidFill>
                  <a:srgbClr val="0000FF"/>
                </a:solidFill>
              </a:rPr>
              <a:t>eingehalten </a:t>
            </a:r>
            <a:r>
              <a:rPr lang="de-DE" sz="2200" b="0" dirty="0" smtClean="0">
                <a:solidFill>
                  <a:srgbClr val="0000FF"/>
                </a:solidFill>
              </a:rPr>
              <a:t>wird </a:t>
            </a:r>
            <a:r>
              <a:rPr lang="de-DE" sz="2200" dirty="0" smtClean="0">
                <a:solidFill>
                  <a:srgbClr val="0000FF"/>
                </a:solidFill>
              </a:rPr>
              <a:t>→ TOD (als Strafe)</a:t>
            </a:r>
            <a:endParaRPr lang="de-DE" sz="2200" dirty="0">
              <a:solidFill>
                <a:srgbClr val="0000FF"/>
              </a:solidFill>
            </a:endParaRPr>
          </a:p>
          <a:p>
            <a:pPr lvl="1"/>
            <a:r>
              <a:rPr lang="de-DE" sz="2400" dirty="0" smtClean="0">
                <a:solidFill>
                  <a:srgbClr val="0000FF"/>
                </a:solidFill>
              </a:rPr>
              <a:t>Sünde → </a:t>
            </a:r>
            <a:r>
              <a:rPr lang="de-DE" sz="2400" cap="small" dirty="0" smtClean="0">
                <a:solidFill>
                  <a:srgbClr val="0000FF"/>
                </a:solidFill>
              </a:rPr>
              <a:t>Verurteilung</a:t>
            </a:r>
            <a:r>
              <a:rPr lang="de-DE" sz="2400" dirty="0" smtClean="0">
                <a:solidFill>
                  <a:srgbClr val="0000FF"/>
                </a:solidFill>
              </a:rPr>
              <a:t>; Gnade </a:t>
            </a:r>
            <a:r>
              <a:rPr lang="de-DE" sz="2400" dirty="0">
                <a:solidFill>
                  <a:srgbClr val="0000FF"/>
                </a:solidFill>
              </a:rPr>
              <a:t>Gottes </a:t>
            </a:r>
            <a:r>
              <a:rPr lang="de-DE" sz="2400" dirty="0" smtClean="0">
                <a:solidFill>
                  <a:srgbClr val="0000FF"/>
                </a:solidFill>
              </a:rPr>
              <a:t>→ </a:t>
            </a:r>
            <a:r>
              <a:rPr lang="de-DE" sz="2400" cap="small" dirty="0" smtClean="0">
                <a:solidFill>
                  <a:srgbClr val="0000FF"/>
                </a:solidFill>
              </a:rPr>
              <a:t>Rechtfertigung</a:t>
            </a:r>
          </a:p>
          <a:p>
            <a:pPr lvl="2"/>
            <a:r>
              <a:rPr lang="de-DE" sz="2200" cap="all" dirty="0" smtClean="0">
                <a:solidFill>
                  <a:srgbClr val="0000FF"/>
                </a:solidFill>
              </a:rPr>
              <a:t>(</a:t>
            </a:r>
            <a:r>
              <a:rPr lang="de-DE" sz="2200" b="0" cap="all" dirty="0" smtClean="0">
                <a:solidFill>
                  <a:srgbClr val="0000FF"/>
                </a:solidFill>
              </a:rPr>
              <a:t>Fluch</a:t>
            </a:r>
            <a:r>
              <a:rPr lang="de-DE" sz="2200" b="0" dirty="0" smtClean="0">
                <a:solidFill>
                  <a:srgbClr val="0000FF"/>
                </a:solidFill>
              </a:rPr>
              <a:t> = Ankündigung </a:t>
            </a:r>
            <a:r>
              <a:rPr lang="de-DE" sz="2200" b="0" dirty="0">
                <a:solidFill>
                  <a:srgbClr val="0000FF"/>
                </a:solidFill>
              </a:rPr>
              <a:t>des </a:t>
            </a:r>
            <a:r>
              <a:rPr lang="de-DE" sz="2200" b="0" dirty="0" smtClean="0">
                <a:solidFill>
                  <a:srgbClr val="0000FF"/>
                </a:solidFill>
              </a:rPr>
              <a:t>Todes; SEGEN = was Leben fördert</a:t>
            </a:r>
            <a:r>
              <a:rPr lang="de-DE" sz="2200" dirty="0" smtClean="0">
                <a:solidFill>
                  <a:srgbClr val="0000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794890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pPr marL="457200" lvl="1" indent="0">
              <a:buNone/>
            </a:pPr>
            <a:r>
              <a:rPr lang="de-DE" dirty="0" smtClean="0"/>
              <a:t>Das Rettung / Heil Gottes</a:t>
            </a:r>
          </a:p>
          <a:p>
            <a:pPr marL="457200" lvl="1" indent="0">
              <a:buNone/>
            </a:pPr>
            <a:r>
              <a:rPr lang="de-DE" dirty="0" smtClean="0">
                <a:solidFill>
                  <a:schemeClr val="tx1"/>
                </a:solidFill>
              </a:rPr>
              <a:t>Rettung von </a:t>
            </a:r>
            <a:r>
              <a:rPr lang="de-DE" dirty="0">
                <a:solidFill>
                  <a:schemeClr val="tx1"/>
                </a:solidFill>
              </a:rPr>
              <a:t>Zweierlei</a:t>
            </a:r>
            <a:r>
              <a:rPr lang="de-DE" dirty="0">
                <a:solidFill>
                  <a:srgbClr val="0000FF"/>
                </a:solidFill>
              </a:rPr>
              <a:t>: </a:t>
            </a:r>
          </a:p>
          <a:p>
            <a:pPr lvl="1"/>
            <a:r>
              <a:rPr lang="de-DE" i="1" dirty="0" smtClean="0">
                <a:solidFill>
                  <a:srgbClr val="0000FF"/>
                </a:solidFill>
              </a:rPr>
              <a:t>von </a:t>
            </a:r>
            <a:r>
              <a:rPr lang="de-DE" i="1" cap="all" dirty="0">
                <a:solidFill>
                  <a:srgbClr val="0000FF"/>
                </a:solidFill>
              </a:rPr>
              <a:t>Sünde</a:t>
            </a:r>
            <a:r>
              <a:rPr lang="de-DE" dirty="0">
                <a:solidFill>
                  <a:srgbClr val="0000FF"/>
                </a:solidFill>
              </a:rPr>
              <a:t> und </a:t>
            </a:r>
            <a:r>
              <a:rPr lang="de-DE" i="1" dirty="0" smtClean="0">
                <a:solidFill>
                  <a:srgbClr val="0000FF"/>
                </a:solidFill>
              </a:rPr>
              <a:t>vom </a:t>
            </a:r>
            <a:r>
              <a:rPr lang="de-DE" i="1" cap="all" dirty="0">
                <a:solidFill>
                  <a:srgbClr val="0000FF"/>
                </a:solidFill>
              </a:rPr>
              <a:t>Tode</a:t>
            </a:r>
            <a:r>
              <a:rPr lang="de-DE" dirty="0">
                <a:solidFill>
                  <a:srgbClr val="0000FF"/>
                </a:solidFill>
              </a:rPr>
              <a:t>. </a:t>
            </a:r>
          </a:p>
          <a:p>
            <a:pPr lvl="2"/>
            <a:r>
              <a:rPr lang="de-DE" sz="2000" dirty="0" smtClean="0">
                <a:solidFill>
                  <a:srgbClr val="0000FF"/>
                </a:solidFill>
              </a:rPr>
              <a:t>SÜNDE = Zielverfehlung / Übertretung </a:t>
            </a:r>
            <a:endParaRPr lang="de-DE" sz="2000" dirty="0">
              <a:solidFill>
                <a:srgbClr val="0000FF"/>
              </a:solidFill>
            </a:endParaRPr>
          </a:p>
          <a:p>
            <a:pPr lvl="2"/>
            <a:r>
              <a:rPr lang="de-DE" sz="2000" dirty="0" smtClean="0">
                <a:solidFill>
                  <a:srgbClr val="0000FF"/>
                </a:solidFill>
              </a:rPr>
              <a:t>TOD = Folge </a:t>
            </a:r>
            <a:r>
              <a:rPr lang="de-DE" sz="2000" dirty="0">
                <a:solidFill>
                  <a:srgbClr val="0000FF"/>
                </a:solidFill>
              </a:rPr>
              <a:t>der </a:t>
            </a:r>
            <a:r>
              <a:rPr lang="de-DE" sz="2000" dirty="0" smtClean="0">
                <a:solidFill>
                  <a:srgbClr val="0000FF"/>
                </a:solidFill>
              </a:rPr>
              <a:t>Sünde</a:t>
            </a:r>
          </a:p>
          <a:p>
            <a:pPr lvl="1"/>
            <a:r>
              <a:rPr lang="de-DE" dirty="0" smtClean="0">
                <a:solidFill>
                  <a:srgbClr val="0000FF"/>
                </a:solidFill>
              </a:rPr>
              <a:t>Heil </a:t>
            </a:r>
            <a:r>
              <a:rPr lang="de-DE" dirty="0">
                <a:solidFill>
                  <a:srgbClr val="0000FF"/>
                </a:solidFill>
              </a:rPr>
              <a:t>ist </a:t>
            </a:r>
            <a:r>
              <a:rPr lang="de-DE" dirty="0" smtClean="0">
                <a:solidFill>
                  <a:srgbClr val="0000FF"/>
                </a:solidFill>
              </a:rPr>
              <a:t>Erhalten von </a:t>
            </a:r>
            <a:r>
              <a:rPr lang="de-DE" dirty="0">
                <a:solidFill>
                  <a:srgbClr val="0000FF"/>
                </a:solidFill>
              </a:rPr>
              <a:t>Gottes </a:t>
            </a:r>
            <a:r>
              <a:rPr lang="de-DE" cap="all" dirty="0">
                <a:solidFill>
                  <a:srgbClr val="0000FF"/>
                </a:solidFill>
              </a:rPr>
              <a:t>Gerechtigkeit</a:t>
            </a:r>
            <a:r>
              <a:rPr lang="de-DE" dirty="0">
                <a:solidFill>
                  <a:srgbClr val="0000FF"/>
                </a:solidFill>
              </a:rPr>
              <a:t> und </a:t>
            </a:r>
            <a:r>
              <a:rPr lang="de-DE" cap="all" dirty="0" smtClean="0">
                <a:solidFill>
                  <a:srgbClr val="0000FF"/>
                </a:solidFill>
              </a:rPr>
              <a:t>Leben</a:t>
            </a:r>
            <a:r>
              <a:rPr lang="de-DE" cap="all" dirty="0">
                <a:solidFill>
                  <a:srgbClr val="0000FF"/>
                </a:solidFill>
              </a:rPr>
              <a:t>. </a:t>
            </a:r>
            <a:endParaRPr lang="de-DE" dirty="0">
              <a:solidFill>
                <a:srgbClr val="0000FF"/>
              </a:solidFill>
            </a:endParaRPr>
          </a:p>
          <a:p>
            <a:pPr lvl="2"/>
            <a:r>
              <a:rPr lang="de-DE" sz="2000" dirty="0" smtClean="0">
                <a:solidFill>
                  <a:srgbClr val="0000FF"/>
                </a:solidFill>
              </a:rPr>
              <a:t>Rettung </a:t>
            </a:r>
            <a:r>
              <a:rPr lang="de-DE" sz="2000" i="1" dirty="0">
                <a:solidFill>
                  <a:srgbClr val="0000FF"/>
                </a:solidFill>
              </a:rPr>
              <a:t>von Sünde</a:t>
            </a:r>
            <a:r>
              <a:rPr lang="de-DE" sz="2000" dirty="0">
                <a:solidFill>
                  <a:srgbClr val="0000FF"/>
                </a:solidFill>
              </a:rPr>
              <a:t> </a:t>
            </a:r>
            <a:r>
              <a:rPr lang="de-DE" sz="2000" dirty="0" smtClean="0">
                <a:solidFill>
                  <a:srgbClr val="0000FF"/>
                </a:solidFill>
              </a:rPr>
              <a:t> →  </a:t>
            </a:r>
            <a:r>
              <a:rPr lang="de-DE" sz="2000" cap="all" dirty="0" smtClean="0">
                <a:solidFill>
                  <a:srgbClr val="0000FF"/>
                </a:solidFill>
              </a:rPr>
              <a:t>Gerechtigkeit</a:t>
            </a:r>
            <a:endParaRPr lang="de-DE" sz="2000" dirty="0">
              <a:solidFill>
                <a:srgbClr val="0000FF"/>
              </a:solidFill>
            </a:endParaRPr>
          </a:p>
          <a:p>
            <a:pPr lvl="2"/>
            <a:r>
              <a:rPr lang="de-DE" sz="2000" dirty="0" smtClean="0">
                <a:solidFill>
                  <a:srgbClr val="0000FF"/>
                </a:solidFill>
              </a:rPr>
              <a:t>Rettung </a:t>
            </a:r>
            <a:r>
              <a:rPr lang="de-DE" sz="2000" i="1" dirty="0">
                <a:solidFill>
                  <a:srgbClr val="0000FF"/>
                </a:solidFill>
              </a:rPr>
              <a:t>vom Tode</a:t>
            </a:r>
            <a:r>
              <a:rPr lang="de-DE" sz="2000" dirty="0">
                <a:solidFill>
                  <a:srgbClr val="0000FF"/>
                </a:solidFill>
              </a:rPr>
              <a:t> </a:t>
            </a:r>
            <a:r>
              <a:rPr lang="de-DE" sz="2000" dirty="0" smtClean="0">
                <a:solidFill>
                  <a:srgbClr val="0000FF"/>
                </a:solidFill>
              </a:rPr>
              <a:t> →  </a:t>
            </a:r>
            <a:r>
              <a:rPr lang="de-DE" sz="2000" cap="all" dirty="0" smtClean="0">
                <a:solidFill>
                  <a:srgbClr val="0000FF"/>
                </a:solidFill>
              </a:rPr>
              <a:t>Leben.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0930718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pPr marL="457200" lvl="1" indent="0">
              <a:buNone/>
            </a:pPr>
            <a:r>
              <a:rPr lang="de-DE" dirty="0" smtClean="0"/>
              <a:t>Die Gnade Gottes </a:t>
            </a:r>
          </a:p>
          <a:p>
            <a:pPr lvl="2"/>
            <a:r>
              <a:rPr lang="de-DE" dirty="0" smtClean="0"/>
              <a:t>Gottes liebevolle </a:t>
            </a:r>
            <a:r>
              <a:rPr lang="de-DE" dirty="0"/>
              <a:t>Einstellung zum Menschen </a:t>
            </a:r>
          </a:p>
          <a:p>
            <a:pPr marL="914400" lvl="2" indent="0">
              <a:buNone/>
            </a:pPr>
            <a:r>
              <a:rPr lang="de-DE" dirty="0" smtClean="0"/>
              <a:t>(Der Mensch ist sündig und schwach. → )</a:t>
            </a:r>
          </a:p>
          <a:p>
            <a:pPr lvl="2"/>
            <a:r>
              <a:rPr lang="de-DE" dirty="0" smtClean="0"/>
              <a:t>für ihn als </a:t>
            </a:r>
            <a:r>
              <a:rPr lang="de-DE" cap="all" dirty="0" smtClean="0"/>
              <a:t>Sünder: </a:t>
            </a:r>
            <a:r>
              <a:rPr lang="de-DE" dirty="0"/>
              <a:t>Gnade </a:t>
            </a:r>
            <a:r>
              <a:rPr lang="de-DE" cap="all" dirty="0" smtClean="0"/>
              <a:t>=  </a:t>
            </a:r>
            <a:r>
              <a:rPr lang="de-DE" dirty="0" smtClean="0"/>
              <a:t>unverdientes Geschenk in Form von </a:t>
            </a:r>
            <a:r>
              <a:rPr lang="de-DE" cap="all" dirty="0" smtClean="0">
                <a:solidFill>
                  <a:srgbClr val="FF0000"/>
                </a:solidFill>
              </a:rPr>
              <a:t>Vergebung</a:t>
            </a:r>
          </a:p>
          <a:p>
            <a:pPr lvl="2"/>
            <a:r>
              <a:rPr lang="de-DE" dirty="0" smtClean="0"/>
              <a:t>für ihn als SCHWACHEN: Gnade = unverdientes </a:t>
            </a:r>
            <a:r>
              <a:rPr lang="de-DE" dirty="0"/>
              <a:t>Geschenk </a:t>
            </a:r>
            <a:r>
              <a:rPr lang="de-DE" dirty="0" smtClean="0"/>
              <a:t>in </a:t>
            </a:r>
            <a:r>
              <a:rPr lang="de-DE" dirty="0"/>
              <a:t>Form </a:t>
            </a:r>
            <a:r>
              <a:rPr lang="de-DE" dirty="0" smtClean="0"/>
              <a:t>von </a:t>
            </a:r>
            <a:r>
              <a:rPr lang="de-DE" dirty="0" smtClean="0">
                <a:solidFill>
                  <a:srgbClr val="FF0000"/>
                </a:solidFill>
              </a:rPr>
              <a:t>BEFÄHIGUNG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 smtClean="0"/>
              <a:t>Heiligung und Rechtfertigung</a:t>
            </a:r>
            <a:endParaRPr lang="de-DE" dirty="0"/>
          </a:p>
          <a:p>
            <a:pPr lvl="2"/>
            <a:r>
              <a:rPr lang="de-DE" cap="all" dirty="0"/>
              <a:t>Heiligung</a:t>
            </a:r>
            <a:r>
              <a:rPr lang="de-DE" dirty="0"/>
              <a:t> = heilig machen</a:t>
            </a:r>
          </a:p>
          <a:p>
            <a:pPr lvl="2"/>
            <a:r>
              <a:rPr lang="de-DE" cap="all" dirty="0" smtClean="0"/>
              <a:t>Rechtfertigung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gerecht machen </a:t>
            </a:r>
          </a:p>
          <a:p>
            <a:pPr lvl="3"/>
            <a:r>
              <a:rPr lang="de-DE" dirty="0" smtClean="0"/>
              <a:t>Beides </a:t>
            </a:r>
            <a:r>
              <a:rPr lang="de-DE" u="sng" dirty="0"/>
              <a:t>geschieht</a:t>
            </a:r>
            <a:r>
              <a:rPr lang="de-DE" dirty="0"/>
              <a:t> </a:t>
            </a:r>
            <a:r>
              <a:rPr lang="de-DE" u="sng" dirty="0"/>
              <a:t>in der</a:t>
            </a:r>
            <a:r>
              <a:rPr lang="de-DE" dirty="0"/>
              <a:t> </a:t>
            </a:r>
            <a:r>
              <a:rPr lang="de-DE" u="sng" dirty="0" smtClean="0"/>
              <a:t>Heilswende.</a:t>
            </a:r>
          </a:p>
          <a:p>
            <a:pPr lvl="3"/>
            <a:r>
              <a:rPr lang="de-DE" dirty="0"/>
              <a:t>Beides </a:t>
            </a:r>
            <a:r>
              <a:rPr lang="de-DE" u="sng" dirty="0" smtClean="0"/>
              <a:t>setzt </a:t>
            </a:r>
            <a:r>
              <a:rPr lang="de-DE" u="sng" dirty="0"/>
              <a:t>sich </a:t>
            </a:r>
            <a:r>
              <a:rPr lang="de-DE" u="sng" dirty="0" smtClean="0"/>
              <a:t>im Glaubensleben fort.</a:t>
            </a:r>
          </a:p>
          <a:p>
            <a:pPr lvl="3"/>
            <a:r>
              <a:rPr lang="de-DE" dirty="0"/>
              <a:t>Beides </a:t>
            </a:r>
            <a:r>
              <a:rPr lang="de-DE" u="sng" dirty="0" smtClean="0"/>
              <a:t>wird vollendet in der Vollendung </a:t>
            </a:r>
            <a:r>
              <a:rPr lang="de-DE" dirty="0" smtClean="0"/>
              <a:t>bei Christi Ankunft.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854952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42" y="0"/>
            <a:ext cx="8964488" cy="6858000"/>
          </a:xfrm>
        </p:spPr>
        <p:txBody>
          <a:bodyPr/>
          <a:lstStyle/>
          <a:p>
            <a:pPr marL="457200" lvl="1" indent="0">
              <a:buNone/>
            </a:pPr>
            <a:r>
              <a:rPr lang="de-DE" dirty="0" smtClean="0"/>
              <a:t>Glaube</a:t>
            </a:r>
            <a:endParaRPr lang="de-DE" dirty="0"/>
          </a:p>
          <a:p>
            <a:pPr lvl="2"/>
            <a:r>
              <a:rPr lang="de-DE" dirty="0" smtClean="0">
                <a:solidFill>
                  <a:srgbClr val="5F5F5F"/>
                </a:solidFill>
              </a:rPr>
              <a:t>= die </a:t>
            </a:r>
            <a:r>
              <a:rPr lang="de-DE" u="sng" dirty="0">
                <a:solidFill>
                  <a:srgbClr val="5F5F5F"/>
                </a:solidFill>
              </a:rPr>
              <a:t>vertrauende Antwort </a:t>
            </a:r>
            <a:r>
              <a:rPr lang="de-DE" dirty="0">
                <a:solidFill>
                  <a:srgbClr val="5F5F5F"/>
                </a:solidFill>
              </a:rPr>
              <a:t>des Menschen auf die </a:t>
            </a:r>
            <a:r>
              <a:rPr lang="de-DE" dirty="0" smtClean="0">
                <a:solidFill>
                  <a:srgbClr val="5F5F5F"/>
                </a:solidFill>
              </a:rPr>
              <a:t>Gnade Gottes</a:t>
            </a:r>
          </a:p>
          <a:p>
            <a:pPr lvl="2"/>
            <a:r>
              <a:rPr lang="de-DE" cap="all" dirty="0" smtClean="0">
                <a:solidFill>
                  <a:srgbClr val="5F5F5F"/>
                </a:solidFill>
              </a:rPr>
              <a:t>= </a:t>
            </a:r>
            <a:r>
              <a:rPr lang="de-DE" dirty="0" smtClean="0">
                <a:solidFill>
                  <a:srgbClr val="5F5F5F"/>
                </a:solidFill>
              </a:rPr>
              <a:t>das </a:t>
            </a:r>
            <a:r>
              <a:rPr lang="de-DE" cap="all" dirty="0" smtClean="0">
                <a:solidFill>
                  <a:srgbClr val="5F5F5F"/>
                </a:solidFill>
              </a:rPr>
              <a:t>Vertrauen</a:t>
            </a:r>
            <a:r>
              <a:rPr lang="de-DE" dirty="0" smtClean="0">
                <a:solidFill>
                  <a:srgbClr val="5F5F5F"/>
                </a:solidFill>
              </a:rPr>
              <a:t> zur </a:t>
            </a:r>
            <a:r>
              <a:rPr lang="de-DE" i="1" u="sng" dirty="0">
                <a:solidFill>
                  <a:srgbClr val="5F5F5F"/>
                </a:solidFill>
              </a:rPr>
              <a:t>Person</a:t>
            </a:r>
            <a:r>
              <a:rPr lang="de-DE" dirty="0">
                <a:solidFill>
                  <a:srgbClr val="5F5F5F"/>
                </a:solidFill>
              </a:rPr>
              <a:t> </a:t>
            </a:r>
            <a:r>
              <a:rPr lang="de-DE" dirty="0" smtClean="0">
                <a:solidFill>
                  <a:srgbClr val="5F5F5F"/>
                </a:solidFill>
              </a:rPr>
              <a:t>und </a:t>
            </a:r>
            <a:r>
              <a:rPr lang="de-DE" dirty="0">
                <a:solidFill>
                  <a:srgbClr val="5F5F5F"/>
                </a:solidFill>
              </a:rPr>
              <a:t>zum </a:t>
            </a:r>
            <a:r>
              <a:rPr lang="de-DE" i="1" u="sng" dirty="0">
                <a:solidFill>
                  <a:srgbClr val="5F5F5F"/>
                </a:solidFill>
              </a:rPr>
              <a:t>Wort</a:t>
            </a:r>
            <a:r>
              <a:rPr lang="de-DE" dirty="0">
                <a:solidFill>
                  <a:srgbClr val="5F5F5F"/>
                </a:solidFill>
              </a:rPr>
              <a:t> Gottes. Glaube nimmt Gott beim </a:t>
            </a:r>
            <a:r>
              <a:rPr lang="de-DE" dirty="0" smtClean="0">
                <a:solidFill>
                  <a:srgbClr val="5F5F5F"/>
                </a:solidFill>
              </a:rPr>
              <a:t>Wort.</a:t>
            </a:r>
            <a:endParaRPr lang="de-DE" dirty="0">
              <a:solidFill>
                <a:srgbClr val="5F5F5F"/>
              </a:solidFill>
            </a:endParaRPr>
          </a:p>
          <a:p>
            <a:pPr marL="457200" lvl="1" indent="0">
              <a:buNone/>
            </a:pPr>
            <a:r>
              <a:rPr lang="de-DE" dirty="0" smtClean="0"/>
              <a:t>Heiligkeit</a:t>
            </a:r>
          </a:p>
          <a:p>
            <a:pPr lvl="2"/>
            <a:r>
              <a:rPr lang="de-DE" cap="all" dirty="0">
                <a:solidFill>
                  <a:srgbClr val="002060"/>
                </a:solidFill>
              </a:rPr>
              <a:t>Liebe</a:t>
            </a:r>
            <a:r>
              <a:rPr lang="de-DE" dirty="0">
                <a:solidFill>
                  <a:srgbClr val="002060"/>
                </a:solidFill>
              </a:rPr>
              <a:t> und </a:t>
            </a:r>
            <a:r>
              <a:rPr lang="de-DE" cap="all" dirty="0" smtClean="0">
                <a:solidFill>
                  <a:srgbClr val="002060"/>
                </a:solidFill>
              </a:rPr>
              <a:t>Heiligkeit: </a:t>
            </a:r>
            <a:r>
              <a:rPr lang="de-DE" dirty="0" smtClean="0">
                <a:solidFill>
                  <a:srgbClr val="002060"/>
                </a:solidFill>
              </a:rPr>
              <a:t>die </a:t>
            </a:r>
            <a:r>
              <a:rPr lang="de-DE" u="sng" dirty="0" smtClean="0">
                <a:solidFill>
                  <a:srgbClr val="002060"/>
                </a:solidFill>
              </a:rPr>
              <a:t>2 Pole</a:t>
            </a:r>
            <a:r>
              <a:rPr lang="de-DE" dirty="0" smtClean="0">
                <a:solidFill>
                  <a:srgbClr val="002060"/>
                </a:solidFill>
              </a:rPr>
              <a:t> </a:t>
            </a:r>
            <a:r>
              <a:rPr lang="de-DE" dirty="0">
                <a:solidFill>
                  <a:srgbClr val="002060"/>
                </a:solidFill>
              </a:rPr>
              <a:t>des Wesens Gottes. </a:t>
            </a:r>
          </a:p>
          <a:p>
            <a:pPr lvl="2"/>
            <a:r>
              <a:rPr lang="de-DE" dirty="0">
                <a:solidFill>
                  <a:srgbClr val="002060"/>
                </a:solidFill>
              </a:rPr>
              <a:t>Gott ist </a:t>
            </a:r>
            <a:r>
              <a:rPr lang="de-DE" cap="all" dirty="0">
                <a:solidFill>
                  <a:srgbClr val="002060"/>
                </a:solidFill>
              </a:rPr>
              <a:t>Liebe (</a:t>
            </a:r>
            <a:r>
              <a:rPr lang="de-DE" dirty="0">
                <a:solidFill>
                  <a:srgbClr val="002060"/>
                </a:solidFill>
              </a:rPr>
              <a:t>1Jh</a:t>
            </a:r>
            <a:r>
              <a:rPr lang="de-DE" cap="all" dirty="0">
                <a:solidFill>
                  <a:srgbClr val="002060"/>
                </a:solidFill>
              </a:rPr>
              <a:t> 4,16</a:t>
            </a:r>
            <a:r>
              <a:rPr lang="de-DE" cap="all" dirty="0" smtClean="0">
                <a:solidFill>
                  <a:srgbClr val="002060"/>
                </a:solidFill>
              </a:rPr>
              <a:t>) = gütig, Freundlich</a:t>
            </a:r>
            <a:endParaRPr lang="de-DE" dirty="0">
              <a:solidFill>
                <a:srgbClr val="002060"/>
              </a:solidFill>
            </a:endParaRPr>
          </a:p>
          <a:p>
            <a:pPr lvl="2"/>
            <a:r>
              <a:rPr lang="de-DE" dirty="0">
                <a:solidFill>
                  <a:srgbClr val="002060"/>
                </a:solidFill>
              </a:rPr>
              <a:t>Gott ist </a:t>
            </a:r>
            <a:r>
              <a:rPr lang="de-DE" cap="all" dirty="0">
                <a:solidFill>
                  <a:srgbClr val="002060"/>
                </a:solidFill>
              </a:rPr>
              <a:t>Licht</a:t>
            </a:r>
            <a:r>
              <a:rPr lang="de-DE" dirty="0">
                <a:solidFill>
                  <a:srgbClr val="002060"/>
                </a:solidFill>
              </a:rPr>
              <a:t> (1Jh</a:t>
            </a:r>
            <a:r>
              <a:rPr lang="de-DE" cap="all" dirty="0">
                <a:solidFill>
                  <a:srgbClr val="002060"/>
                </a:solidFill>
              </a:rPr>
              <a:t> 1,5) </a:t>
            </a:r>
            <a:r>
              <a:rPr lang="de-DE" dirty="0">
                <a:solidFill>
                  <a:srgbClr val="002060"/>
                </a:solidFill>
              </a:rPr>
              <a:t>= </a:t>
            </a:r>
            <a:r>
              <a:rPr lang="de-DE" cap="all" dirty="0" smtClean="0">
                <a:solidFill>
                  <a:srgbClr val="002060"/>
                </a:solidFill>
              </a:rPr>
              <a:t>heilig</a:t>
            </a:r>
            <a:r>
              <a:rPr lang="de-DE" dirty="0" smtClean="0">
                <a:solidFill>
                  <a:srgbClr val="002060"/>
                </a:solidFill>
              </a:rPr>
              <a:t> </a:t>
            </a:r>
            <a:r>
              <a:rPr lang="de-DE" dirty="0">
                <a:solidFill>
                  <a:srgbClr val="002060"/>
                </a:solidFill>
              </a:rPr>
              <a:t>= </a:t>
            </a:r>
            <a:r>
              <a:rPr lang="de-DE" dirty="0" smtClean="0">
                <a:solidFill>
                  <a:srgbClr val="002060"/>
                </a:solidFill>
              </a:rPr>
              <a:t>abgesondert vom Bösen; sich </a:t>
            </a:r>
            <a:r>
              <a:rPr lang="de-DE" dirty="0">
                <a:solidFill>
                  <a:srgbClr val="002060"/>
                </a:solidFill>
              </a:rPr>
              <a:t>selbst </a:t>
            </a:r>
            <a:r>
              <a:rPr lang="de-DE" dirty="0" smtClean="0">
                <a:solidFill>
                  <a:srgbClr val="002060"/>
                </a:solidFill>
              </a:rPr>
              <a:t>zugeordnet</a:t>
            </a:r>
          </a:p>
          <a:p>
            <a:pPr marL="457200" lvl="1" indent="0">
              <a:buNone/>
            </a:pPr>
            <a:r>
              <a:rPr lang="de-DE" dirty="0"/>
              <a:t>Gerechtigkeit </a:t>
            </a:r>
            <a:endParaRPr lang="de-DE" u="sng" dirty="0" smtClean="0"/>
          </a:p>
          <a:p>
            <a:pPr lvl="2"/>
            <a:r>
              <a:rPr lang="de-DE" dirty="0">
                <a:solidFill>
                  <a:schemeClr val="tx1"/>
                </a:solidFill>
              </a:rPr>
              <a:t>Gerechtigkeit </a:t>
            </a:r>
            <a:r>
              <a:rPr lang="de-DE" dirty="0" smtClean="0">
                <a:solidFill>
                  <a:schemeClr val="tx1"/>
                </a:solidFill>
              </a:rPr>
              <a:t>bringt die </a:t>
            </a:r>
            <a:r>
              <a:rPr lang="de-DE" dirty="0">
                <a:solidFill>
                  <a:schemeClr val="tx1"/>
                </a:solidFill>
              </a:rPr>
              <a:t>Heiligkeit des Wesens Gottes zum Ausdruck </a:t>
            </a:r>
            <a:r>
              <a:rPr lang="de-DE" u="sng" dirty="0">
                <a:solidFill>
                  <a:schemeClr val="tx1"/>
                </a:solidFill>
              </a:rPr>
              <a:t>in Verbindung mit einem </a:t>
            </a:r>
            <a:r>
              <a:rPr lang="de-DE" u="sng" dirty="0" smtClean="0">
                <a:solidFill>
                  <a:schemeClr val="tx1"/>
                </a:solidFill>
              </a:rPr>
              <a:t>Maßstab. </a:t>
            </a:r>
            <a:r>
              <a:rPr lang="de-DE" b="0" u="sng" dirty="0" smtClean="0">
                <a:solidFill>
                  <a:schemeClr val="tx1"/>
                </a:solidFill>
              </a:rPr>
              <a:t>(</a:t>
            </a:r>
            <a:r>
              <a:rPr lang="de-DE" b="0" dirty="0" smtClean="0">
                <a:solidFill>
                  <a:schemeClr val="tx1"/>
                </a:solidFill>
              </a:rPr>
              <a:t>Gott </a:t>
            </a:r>
            <a:r>
              <a:rPr lang="de-DE" b="0" dirty="0">
                <a:solidFill>
                  <a:schemeClr val="tx1"/>
                </a:solidFill>
              </a:rPr>
              <a:t>selbst </a:t>
            </a:r>
            <a:r>
              <a:rPr lang="de-DE" b="0" dirty="0" smtClean="0">
                <a:solidFill>
                  <a:schemeClr val="tx1"/>
                </a:solidFill>
              </a:rPr>
              <a:t>ist dieser Maßstab.) </a:t>
            </a:r>
            <a:endParaRPr lang="de-DE" b="0" dirty="0">
              <a:solidFill>
                <a:schemeClr val="tx1"/>
              </a:solidFill>
            </a:endParaRPr>
          </a:p>
          <a:p>
            <a:pPr lvl="2"/>
            <a:r>
              <a:rPr lang="de-DE" dirty="0">
                <a:solidFill>
                  <a:schemeClr val="tx1"/>
                </a:solidFill>
              </a:rPr>
              <a:t>Gerechtigkeit ist </a:t>
            </a:r>
            <a:r>
              <a:rPr lang="de-DE" i="1" dirty="0">
                <a:solidFill>
                  <a:schemeClr val="tx1"/>
                </a:solidFill>
              </a:rPr>
              <a:t>Heiligkeit einem Maßstab (= </a:t>
            </a:r>
            <a:r>
              <a:rPr lang="de-DE" i="1" dirty="0" smtClean="0">
                <a:solidFill>
                  <a:schemeClr val="tx1"/>
                </a:solidFill>
              </a:rPr>
              <a:t>dem Gesetz Gottes) </a:t>
            </a:r>
            <a:r>
              <a:rPr lang="de-DE" i="1" dirty="0">
                <a:solidFill>
                  <a:schemeClr val="tx1"/>
                </a:solidFill>
              </a:rPr>
              <a:t>entsprechend</a:t>
            </a:r>
          </a:p>
          <a:p>
            <a:pPr marL="457200" lvl="1" indent="0">
              <a:buNone/>
            </a:pPr>
            <a:r>
              <a:rPr lang="de-DE" sz="2400" cap="all" dirty="0" smtClean="0">
                <a:solidFill>
                  <a:srgbClr val="0000FF"/>
                </a:solidFill>
              </a:rPr>
              <a:t>Gerecht </a:t>
            </a:r>
            <a:r>
              <a:rPr lang="de-DE" sz="2400" dirty="0" smtClean="0">
                <a:solidFill>
                  <a:srgbClr val="0000FF"/>
                </a:solidFill>
              </a:rPr>
              <a:t>ist, wer ohne </a:t>
            </a:r>
            <a:r>
              <a:rPr lang="de-DE" sz="2400" dirty="0">
                <a:solidFill>
                  <a:srgbClr val="0000FF"/>
                </a:solidFill>
              </a:rPr>
              <a:t>Schuld vor Gott </a:t>
            </a:r>
            <a:r>
              <a:rPr lang="de-DE" sz="2400" dirty="0" smtClean="0">
                <a:solidFill>
                  <a:srgbClr val="0000FF"/>
                </a:solidFill>
              </a:rPr>
              <a:t>steht </a:t>
            </a:r>
            <a:r>
              <a:rPr lang="de-DE" sz="2400" b="0" dirty="0" smtClean="0">
                <a:solidFill>
                  <a:srgbClr val="0000FF"/>
                </a:solidFill>
              </a:rPr>
              <a:t>(→ entsprechend lebt).</a:t>
            </a:r>
            <a:endParaRPr lang="de-DE" sz="2400" b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8559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/>
          <a:lstStyle/>
          <a:p>
            <a:r>
              <a:rPr lang="de-DE" dirty="0" smtClean="0"/>
              <a:t>Thema des Röm.: </a:t>
            </a:r>
            <a:r>
              <a:rPr lang="de-DE" dirty="0" smtClean="0">
                <a:solidFill>
                  <a:srgbClr val="C00000"/>
                </a:solidFill>
              </a:rPr>
              <a:t>Die </a:t>
            </a:r>
            <a:r>
              <a:rPr lang="de-DE" dirty="0">
                <a:solidFill>
                  <a:srgbClr val="C00000"/>
                </a:solidFill>
              </a:rPr>
              <a:t>Gerechtigkeit </a:t>
            </a:r>
            <a:r>
              <a:rPr lang="de-DE" dirty="0" smtClean="0">
                <a:solidFill>
                  <a:srgbClr val="C00000"/>
                </a:solidFill>
              </a:rPr>
              <a:t>Gottes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08520" y="836712"/>
            <a:ext cx="9252520" cy="6021288"/>
          </a:xfrm>
        </p:spPr>
        <p:txBody>
          <a:bodyPr/>
          <a:lstStyle/>
          <a:p>
            <a:pPr lvl="1"/>
            <a:r>
              <a:rPr lang="de-DE" sz="2000" dirty="0" smtClean="0"/>
              <a:t>1</a:t>
            </a:r>
            <a:r>
              <a:rPr lang="de-DE" sz="2000" dirty="0"/>
              <a:t>. Schritt: Menschen </a:t>
            </a:r>
            <a:r>
              <a:rPr lang="de-DE" sz="2000" u="sng" dirty="0"/>
              <a:t>sündigen</a:t>
            </a:r>
            <a:r>
              <a:rPr lang="de-DE" sz="2000" dirty="0"/>
              <a:t>. </a:t>
            </a:r>
            <a:r>
              <a:rPr lang="de-DE" sz="2000" dirty="0" smtClean="0"/>
              <a:t>→ gemessen </a:t>
            </a:r>
            <a:r>
              <a:rPr lang="de-DE" sz="2000" dirty="0"/>
              <a:t>am Gesetz </a:t>
            </a:r>
            <a:r>
              <a:rPr lang="de-DE" sz="2000" dirty="0" smtClean="0"/>
              <a:t>→ U</a:t>
            </a:r>
            <a:r>
              <a:rPr lang="de-DE" sz="2000" u="sng" dirty="0" smtClean="0"/>
              <a:t>ngerecht</a:t>
            </a:r>
            <a:r>
              <a:rPr lang="de-DE" sz="2000" dirty="0"/>
              <a:t>.  </a:t>
            </a:r>
            <a:r>
              <a:rPr lang="de-DE" sz="2000" dirty="0" smtClean="0"/>
              <a:t>          Solche verdienen das </a:t>
            </a:r>
            <a:r>
              <a:rPr lang="de-DE" sz="2000" dirty="0"/>
              <a:t>verdammende </a:t>
            </a:r>
            <a:r>
              <a:rPr lang="de-DE" sz="2000" u="sng" dirty="0"/>
              <a:t>Urteil</a:t>
            </a:r>
            <a:r>
              <a:rPr lang="de-DE" sz="2000" dirty="0"/>
              <a:t> </a:t>
            </a:r>
            <a:r>
              <a:rPr lang="de-DE" sz="2000" dirty="0" smtClean="0"/>
              <a:t>(Gericht</a:t>
            </a:r>
            <a:r>
              <a:rPr lang="de-DE" sz="2000" dirty="0"/>
              <a:t>) Gottes. </a:t>
            </a:r>
          </a:p>
          <a:p>
            <a:pPr lvl="1"/>
            <a:r>
              <a:rPr lang="de-DE" sz="2000" dirty="0"/>
              <a:t>2. Schritt: Gott </a:t>
            </a:r>
            <a:r>
              <a:rPr lang="de-DE" sz="2000" u="sng" dirty="0"/>
              <a:t>bietet den Menschen Gerechtigkeit und Leben an</a:t>
            </a:r>
            <a:r>
              <a:rPr lang="de-DE" sz="2000" dirty="0"/>
              <a:t>. Wie kann er das tun und </a:t>
            </a:r>
            <a:r>
              <a:rPr lang="de-DE" sz="2000" dirty="0" smtClean="0"/>
              <a:t>dabei gerecht </a:t>
            </a:r>
            <a:r>
              <a:rPr lang="de-DE" sz="2000" dirty="0"/>
              <a:t>bleiben? – Weil </a:t>
            </a:r>
            <a:r>
              <a:rPr lang="de-DE" sz="2000" dirty="0" smtClean="0"/>
              <a:t>Christus stellvertretend starb.  Die </a:t>
            </a:r>
            <a:r>
              <a:rPr lang="de-DE" sz="2000" dirty="0"/>
              <a:t>Bedingung zum Empfang dieses Lebens und dieser Gerechtigkeit ist: </a:t>
            </a:r>
          </a:p>
          <a:p>
            <a:pPr lvl="2"/>
            <a:r>
              <a:rPr lang="de-DE" sz="1800" dirty="0"/>
              <a:t>a. </a:t>
            </a:r>
            <a:r>
              <a:rPr lang="de-DE" sz="1800" cap="all" dirty="0" smtClean="0"/>
              <a:t>Verzicht </a:t>
            </a:r>
            <a:r>
              <a:rPr lang="de-DE" sz="1800" dirty="0" smtClean="0"/>
              <a:t>auf  eigene Werke der Gerechtigkeit (Eigenleistung</a:t>
            </a:r>
            <a:r>
              <a:rPr lang="de-DE" sz="1800" dirty="0"/>
              <a:t>) </a:t>
            </a:r>
            <a:r>
              <a:rPr lang="de-DE" sz="1800" dirty="0" smtClean="0"/>
              <a:t>+</a:t>
            </a:r>
            <a:endParaRPr lang="de-DE" sz="1800" dirty="0"/>
          </a:p>
          <a:p>
            <a:pPr lvl="2"/>
            <a:r>
              <a:rPr lang="de-DE" sz="1800" dirty="0"/>
              <a:t>b</a:t>
            </a:r>
            <a:r>
              <a:rPr lang="de-DE" sz="1800" cap="all" dirty="0"/>
              <a:t>. </a:t>
            </a:r>
            <a:r>
              <a:rPr lang="de-DE" sz="1800" cap="all" dirty="0" smtClean="0"/>
              <a:t>Vertrauen</a:t>
            </a:r>
            <a:r>
              <a:rPr lang="de-DE" sz="1800" dirty="0"/>
              <a:t> </a:t>
            </a:r>
            <a:r>
              <a:rPr lang="de-DE" sz="1800" dirty="0" smtClean="0"/>
              <a:t>auf Christi stellvertretendes, sühnendes Werk</a:t>
            </a:r>
            <a:endParaRPr lang="de-DE" sz="1800" dirty="0"/>
          </a:p>
          <a:p>
            <a:pPr lvl="1"/>
            <a:r>
              <a:rPr lang="de-DE" sz="2000" dirty="0"/>
              <a:t>3. Schritt: </a:t>
            </a:r>
            <a:r>
              <a:rPr lang="de-DE" sz="2000" u="sng" dirty="0"/>
              <a:t>Die durch </a:t>
            </a:r>
            <a:r>
              <a:rPr lang="de-DE" sz="2000" u="sng" dirty="0" smtClean="0"/>
              <a:t>Glauben </a:t>
            </a:r>
            <a:r>
              <a:rPr lang="de-DE" sz="2000" dirty="0"/>
              <a:t>empfangene </a:t>
            </a:r>
            <a:r>
              <a:rPr lang="de-DE" sz="2000" u="sng" dirty="0"/>
              <a:t>Gerechtigkeit</a:t>
            </a:r>
            <a:r>
              <a:rPr lang="de-DE" sz="2000" dirty="0"/>
              <a:t> </a:t>
            </a:r>
            <a:r>
              <a:rPr lang="de-DE" sz="2000" u="sng" dirty="0"/>
              <a:t>wird </a:t>
            </a:r>
            <a:r>
              <a:rPr lang="de-DE" sz="2000" dirty="0"/>
              <a:t>bereits vor dem Tode </a:t>
            </a:r>
            <a:r>
              <a:rPr lang="de-DE" sz="2000" u="sng" dirty="0"/>
              <a:t>sichtbar</a:t>
            </a:r>
            <a:r>
              <a:rPr lang="de-DE" sz="2000" dirty="0"/>
              <a:t>, wenn der Mensch </a:t>
            </a:r>
            <a:r>
              <a:rPr lang="de-DE" sz="2000" u="sng" dirty="0"/>
              <a:t>auf Werke verzichtet</a:t>
            </a:r>
            <a:r>
              <a:rPr lang="de-DE" sz="2000" dirty="0"/>
              <a:t> und auf Jesus Christus </a:t>
            </a:r>
            <a:r>
              <a:rPr lang="de-DE" sz="2000" u="sng" dirty="0"/>
              <a:t>vertraut</a:t>
            </a:r>
            <a:r>
              <a:rPr lang="de-DE" sz="2000" dirty="0"/>
              <a:t>, </a:t>
            </a:r>
          </a:p>
          <a:p>
            <a:pPr lvl="2"/>
            <a:r>
              <a:rPr lang="de-DE" sz="1800" dirty="0"/>
              <a:t>Diese Gerechtigkeit will </a:t>
            </a:r>
            <a:r>
              <a:rPr lang="de-DE" sz="1800" dirty="0" smtClean="0"/>
              <a:t>+ soll gesehen (zur </a:t>
            </a:r>
            <a:r>
              <a:rPr lang="de-DE" sz="1800" dirty="0"/>
              <a:t>Schau </a:t>
            </a:r>
            <a:r>
              <a:rPr lang="de-DE" sz="1800" dirty="0" smtClean="0"/>
              <a:t>gestellt) werden </a:t>
            </a:r>
            <a:r>
              <a:rPr lang="de-DE" sz="1800" dirty="0"/>
              <a:t>im täglichen Leben. </a:t>
            </a:r>
          </a:p>
          <a:p>
            <a:pPr lvl="1"/>
            <a:r>
              <a:rPr lang="de-DE" sz="2000" dirty="0"/>
              <a:t>4. </a:t>
            </a:r>
            <a:r>
              <a:rPr lang="de-DE" sz="2000" dirty="0" smtClean="0"/>
              <a:t>Schritt: </a:t>
            </a:r>
            <a:r>
              <a:rPr lang="de-DE" sz="2000" dirty="0"/>
              <a:t>Paulus verteidigt die Gerechtigkeit des Glaubens </a:t>
            </a:r>
            <a:r>
              <a:rPr lang="de-DE" sz="2000" dirty="0" smtClean="0"/>
              <a:t>(K. 9-11</a:t>
            </a:r>
            <a:r>
              <a:rPr lang="de-DE" sz="2000" dirty="0"/>
              <a:t>). </a:t>
            </a:r>
          </a:p>
          <a:p>
            <a:pPr lvl="1"/>
            <a:r>
              <a:rPr lang="de-DE" sz="2000" dirty="0"/>
              <a:t>5. </a:t>
            </a:r>
            <a:r>
              <a:rPr lang="de-DE" sz="2000" dirty="0" smtClean="0"/>
              <a:t>Schritt: </a:t>
            </a:r>
            <a:r>
              <a:rPr lang="de-DE" sz="2000" dirty="0"/>
              <a:t>Paulus zeigt, wie diese Gerechtigkeit im Leben des Gerechtfertigten aussieht (Rm 12-15</a:t>
            </a:r>
            <a:r>
              <a:rPr lang="de-DE" sz="2000" dirty="0" smtClean="0"/>
              <a:t>).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579222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Rm Struktur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445224"/>
          </a:xfrm>
        </p:spPr>
        <p:txBody>
          <a:bodyPr/>
          <a:lstStyle/>
          <a:p>
            <a:pPr marL="0" indent="0" algn="ctr">
              <a:buNone/>
            </a:pPr>
            <a:r>
              <a:rPr lang="de-DE" sz="3200" dirty="0" smtClean="0">
                <a:solidFill>
                  <a:srgbClr val="C00000"/>
                </a:solidFill>
              </a:rPr>
              <a:t>Die Gerechtigkeit Gottes</a:t>
            </a:r>
            <a:endParaRPr lang="de-DE" sz="2800" dirty="0" smtClean="0"/>
          </a:p>
          <a:p>
            <a:pPr marL="0" indent="0">
              <a:buNone/>
            </a:pPr>
            <a:r>
              <a:rPr lang="de-DE" sz="2800" dirty="0" smtClean="0"/>
              <a:t>K. 1,18- K. 3:  </a:t>
            </a:r>
            <a:endParaRPr lang="de-CH" sz="2800" dirty="0" smtClean="0"/>
          </a:p>
          <a:p>
            <a:pPr marL="0" indent="0">
              <a:buNone/>
            </a:pPr>
            <a:r>
              <a:rPr lang="de-CH" sz="2800" dirty="0" smtClean="0"/>
              <a:t>K. 4-5:  </a:t>
            </a:r>
          </a:p>
          <a:p>
            <a:pPr marL="0" indent="0">
              <a:buNone/>
            </a:pPr>
            <a:r>
              <a:rPr lang="de-CH" sz="2800" dirty="0" smtClean="0"/>
              <a:t>K. 6-8: </a:t>
            </a:r>
          </a:p>
          <a:p>
            <a:pPr marL="0" indent="0">
              <a:buNone/>
            </a:pPr>
            <a:r>
              <a:rPr lang="de-CH" sz="2800" dirty="0" smtClean="0"/>
              <a:t>K. 9-11: </a:t>
            </a:r>
          </a:p>
          <a:p>
            <a:pPr marL="0" indent="0">
              <a:buNone/>
            </a:pPr>
            <a:r>
              <a:rPr lang="de-CH" sz="2800" dirty="0" smtClean="0"/>
              <a:t>K. 12-15,13: </a:t>
            </a:r>
          </a:p>
          <a:p>
            <a:pPr marL="0" indent="0">
              <a:buNone/>
            </a:pPr>
            <a:endParaRPr lang="de-CH" sz="2800" b="0" dirty="0"/>
          </a:p>
        </p:txBody>
      </p:sp>
    </p:spTree>
    <p:extLst>
      <p:ext uri="{BB962C8B-B14F-4D97-AF65-F5344CB8AC3E}">
        <p14:creationId xmlns:p14="http://schemas.microsoft.com/office/powerpoint/2010/main" val="112859510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5976664"/>
          </a:xfrm>
        </p:spPr>
        <p:txBody>
          <a:bodyPr/>
          <a:lstStyle/>
          <a:p>
            <a:pPr marL="0" indent="0" algn="ctr">
              <a:buNone/>
            </a:pPr>
            <a:r>
              <a:rPr lang="de-DE" sz="4000" cap="small" dirty="0">
                <a:solidFill>
                  <a:srgbClr val="C00000"/>
                </a:solidFill>
              </a:rPr>
              <a:t>Die </a:t>
            </a:r>
            <a:r>
              <a:rPr lang="de-DE" sz="4000" cap="small" dirty="0" smtClean="0">
                <a:solidFill>
                  <a:srgbClr val="C00000"/>
                </a:solidFill>
              </a:rPr>
              <a:t>Gottesgerechtigkeit (Die Rettung)</a:t>
            </a:r>
            <a:endParaRPr lang="de-DE" sz="4000" cap="al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sz="2800" cap="small" dirty="0" smtClean="0"/>
          </a:p>
          <a:p>
            <a:pPr marL="0" indent="0">
              <a:buNone/>
            </a:pPr>
            <a:r>
              <a:rPr lang="de-DE" sz="2800" cap="small" dirty="0" smtClean="0"/>
              <a:t> </a:t>
            </a:r>
            <a:endParaRPr lang="de-DE" sz="2800" i="1" dirty="0" smtClean="0"/>
          </a:p>
          <a:p>
            <a:pPr marL="0" indent="0">
              <a:buNone/>
            </a:pPr>
            <a:endParaRPr lang="de-DE" sz="1600" cap="all" dirty="0" smtClean="0"/>
          </a:p>
          <a:p>
            <a:pPr marL="0" indent="0">
              <a:buNone/>
            </a:pPr>
            <a:r>
              <a:rPr lang="de-DE" sz="2800" cap="all" dirty="0" smtClean="0"/>
              <a:t>I. </a:t>
            </a:r>
            <a:r>
              <a:rPr lang="de-DE" sz="2800" cap="small" dirty="0" smtClean="0">
                <a:solidFill>
                  <a:srgbClr val="0000FF"/>
                </a:solidFill>
              </a:rPr>
              <a:t>Warum </a:t>
            </a:r>
            <a:r>
              <a:rPr lang="de-DE" sz="2800" cap="small" dirty="0">
                <a:solidFill>
                  <a:srgbClr val="0000FF"/>
                </a:solidFill>
              </a:rPr>
              <a:t>man sie braucht </a:t>
            </a:r>
            <a:r>
              <a:rPr lang="de-DE" sz="2800" cap="small" dirty="0"/>
              <a:t>1,18- 3,20</a:t>
            </a:r>
            <a:endParaRPr lang="de-DE" sz="2800" cap="small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de-DE" sz="2800" cap="all" dirty="0" smtClean="0"/>
              <a:t>II</a:t>
            </a:r>
            <a:r>
              <a:rPr lang="de-DE" sz="2800" cap="all" dirty="0"/>
              <a:t>. </a:t>
            </a:r>
            <a:r>
              <a:rPr lang="de-DE" sz="2800" cap="small" dirty="0" smtClean="0">
                <a:solidFill>
                  <a:srgbClr val="0000FF"/>
                </a:solidFill>
              </a:rPr>
              <a:t>Was </a:t>
            </a:r>
            <a:r>
              <a:rPr lang="de-DE" sz="2800" cap="small" dirty="0">
                <a:solidFill>
                  <a:srgbClr val="0000FF"/>
                </a:solidFill>
              </a:rPr>
              <a:t>sie ist und </a:t>
            </a:r>
            <a:r>
              <a:rPr lang="de-DE" sz="2800" cap="small" dirty="0" smtClean="0">
                <a:solidFill>
                  <a:srgbClr val="0000FF"/>
                </a:solidFill>
              </a:rPr>
              <a:t>beinhaltet </a:t>
            </a:r>
            <a:r>
              <a:rPr lang="de-DE" sz="2800" cap="all" dirty="0" smtClean="0"/>
              <a:t>3,21- </a:t>
            </a:r>
            <a:r>
              <a:rPr lang="de-DE" sz="2800" cap="all" dirty="0"/>
              <a:t>5,21</a:t>
            </a:r>
          </a:p>
          <a:p>
            <a:pPr marL="0" indent="0">
              <a:buNone/>
            </a:pPr>
            <a:r>
              <a:rPr lang="de-DE" sz="2800" cap="all" dirty="0" smtClean="0"/>
              <a:t>III. </a:t>
            </a:r>
            <a:r>
              <a:rPr lang="de-DE" sz="2800" cap="small" dirty="0" smtClean="0">
                <a:solidFill>
                  <a:srgbClr val="0000FF"/>
                </a:solidFill>
              </a:rPr>
              <a:t>Wie sie </a:t>
            </a:r>
            <a:r>
              <a:rPr lang="de-DE" sz="2800" cap="small" dirty="0">
                <a:solidFill>
                  <a:srgbClr val="0000FF"/>
                </a:solidFill>
              </a:rPr>
              <a:t>zu neuem Leben </a:t>
            </a:r>
            <a:r>
              <a:rPr lang="de-DE" sz="2800" cap="small" dirty="0" smtClean="0">
                <a:solidFill>
                  <a:srgbClr val="0000FF"/>
                </a:solidFill>
              </a:rPr>
              <a:t>befreit </a:t>
            </a:r>
            <a:r>
              <a:rPr lang="de-DE" sz="2800" cap="all" dirty="0" smtClean="0"/>
              <a:t>K</a:t>
            </a:r>
            <a:r>
              <a:rPr lang="de-DE" sz="2800" cap="all" dirty="0"/>
              <a:t>. 6-8</a:t>
            </a:r>
            <a:endParaRPr lang="de-DE" sz="2800" cap="small" dirty="0"/>
          </a:p>
          <a:p>
            <a:pPr marL="0" indent="0">
              <a:buNone/>
            </a:pPr>
            <a:r>
              <a:rPr lang="de-DE" sz="2800" cap="all" dirty="0"/>
              <a:t>IV. </a:t>
            </a:r>
            <a:r>
              <a:rPr lang="de-DE" sz="2800" cap="small" dirty="0" smtClean="0">
                <a:solidFill>
                  <a:srgbClr val="0000FF"/>
                </a:solidFill>
              </a:rPr>
              <a:t>Wie sie im Verhältnis z. </a:t>
            </a:r>
            <a:r>
              <a:rPr lang="de-DE" sz="2800" cap="small" dirty="0">
                <a:solidFill>
                  <a:srgbClr val="0000FF"/>
                </a:solidFill>
              </a:rPr>
              <a:t>Verwerfung </a:t>
            </a:r>
            <a:r>
              <a:rPr lang="de-DE" sz="2800" cap="small" dirty="0" smtClean="0">
                <a:solidFill>
                  <a:srgbClr val="0000FF"/>
                </a:solidFill>
              </a:rPr>
              <a:t>Isr. steht </a:t>
            </a:r>
            <a:r>
              <a:rPr lang="de-DE" sz="2800" cap="all" dirty="0" smtClean="0"/>
              <a:t>K</a:t>
            </a:r>
            <a:r>
              <a:rPr lang="de-DE" sz="2800" cap="all" dirty="0"/>
              <a:t>. 9-11</a:t>
            </a:r>
          </a:p>
          <a:p>
            <a:pPr marL="0" indent="0">
              <a:buNone/>
            </a:pPr>
            <a:r>
              <a:rPr lang="de-DE" sz="2800" cap="all" dirty="0" smtClean="0"/>
              <a:t>V</a:t>
            </a:r>
            <a:r>
              <a:rPr lang="de-DE" sz="2800" cap="all" dirty="0"/>
              <a:t>. </a:t>
            </a:r>
            <a:r>
              <a:rPr lang="de-DE" sz="2800" cap="small" dirty="0" smtClean="0">
                <a:solidFill>
                  <a:srgbClr val="0000FF"/>
                </a:solidFill>
              </a:rPr>
              <a:t>Wie man sie lebt </a:t>
            </a:r>
            <a:r>
              <a:rPr lang="de-DE" sz="2800" cap="all" dirty="0" smtClean="0"/>
              <a:t>12,1- 15,13</a:t>
            </a:r>
          </a:p>
          <a:p>
            <a:pPr marL="0" indent="0">
              <a:buNone/>
            </a:pPr>
            <a:endParaRPr lang="de-DE" sz="1400" cap="small" dirty="0" smtClean="0"/>
          </a:p>
          <a:p>
            <a:pPr marL="0" indent="0">
              <a:buNone/>
            </a:pPr>
            <a:r>
              <a:rPr lang="de-DE" sz="2800" cap="small" dirty="0" smtClean="0"/>
              <a:t> </a:t>
            </a:r>
            <a:endParaRPr lang="de-DE" sz="2800" dirty="0"/>
          </a:p>
          <a:p>
            <a:pPr marL="0" indent="0">
              <a:buNone/>
            </a:pPr>
            <a:endParaRPr lang="de-DE" sz="3200" cap="small" dirty="0" smtClean="0"/>
          </a:p>
        </p:txBody>
      </p:sp>
    </p:spTree>
    <p:extLst>
      <p:ext uri="{BB962C8B-B14F-4D97-AF65-F5344CB8AC3E}">
        <p14:creationId xmlns:p14="http://schemas.microsoft.com/office/powerpoint/2010/main" val="419175112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5976664"/>
          </a:xfrm>
        </p:spPr>
        <p:txBody>
          <a:bodyPr/>
          <a:lstStyle/>
          <a:p>
            <a:pPr marL="0" indent="0" algn="ctr">
              <a:buNone/>
            </a:pPr>
            <a:r>
              <a:rPr lang="de-DE" sz="4000" cap="small" dirty="0">
                <a:solidFill>
                  <a:srgbClr val="C00000"/>
                </a:solidFill>
              </a:rPr>
              <a:t>Die </a:t>
            </a:r>
            <a:r>
              <a:rPr lang="de-DE" sz="4000" cap="small" dirty="0" smtClean="0">
                <a:solidFill>
                  <a:srgbClr val="C00000"/>
                </a:solidFill>
              </a:rPr>
              <a:t>Gottesgerechtigkeit (Die Rettung)</a:t>
            </a:r>
            <a:endParaRPr lang="de-DE" sz="4000" cap="al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sz="2800" cap="small" dirty="0" smtClean="0"/>
          </a:p>
          <a:p>
            <a:pPr marL="0" indent="0">
              <a:buNone/>
            </a:pPr>
            <a:r>
              <a:rPr lang="de-DE" sz="2800" cap="small" dirty="0" smtClean="0"/>
              <a:t>Einleitung 1,1-17 </a:t>
            </a:r>
            <a:r>
              <a:rPr lang="de-DE" sz="2800" i="1" dirty="0"/>
              <a:t>Gruß und missionarisches </a:t>
            </a:r>
            <a:r>
              <a:rPr lang="de-DE" sz="2800" i="1" dirty="0" smtClean="0"/>
              <a:t>Anliegen</a:t>
            </a:r>
          </a:p>
          <a:p>
            <a:pPr marL="0" indent="0">
              <a:buNone/>
            </a:pPr>
            <a:endParaRPr lang="de-DE" sz="1600" cap="all" dirty="0" smtClean="0"/>
          </a:p>
          <a:p>
            <a:pPr marL="0" indent="0">
              <a:buNone/>
            </a:pPr>
            <a:r>
              <a:rPr lang="de-DE" sz="2800" cap="all" dirty="0" smtClean="0"/>
              <a:t>I. </a:t>
            </a:r>
            <a:r>
              <a:rPr lang="de-DE" sz="2800" cap="small" dirty="0" smtClean="0">
                <a:solidFill>
                  <a:srgbClr val="0000FF"/>
                </a:solidFill>
              </a:rPr>
              <a:t>Warum </a:t>
            </a:r>
            <a:r>
              <a:rPr lang="de-DE" sz="2800" cap="small" dirty="0">
                <a:solidFill>
                  <a:srgbClr val="0000FF"/>
                </a:solidFill>
              </a:rPr>
              <a:t>man sie braucht </a:t>
            </a:r>
            <a:r>
              <a:rPr lang="de-DE" sz="2800" cap="small" dirty="0"/>
              <a:t>1,18- 3,20</a:t>
            </a:r>
            <a:endParaRPr lang="de-DE" sz="2800" cap="small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de-DE" sz="2800" cap="all" dirty="0" smtClean="0"/>
              <a:t>II</a:t>
            </a:r>
            <a:r>
              <a:rPr lang="de-DE" sz="2800" cap="all" dirty="0"/>
              <a:t>. </a:t>
            </a:r>
            <a:r>
              <a:rPr lang="de-DE" sz="2800" cap="small" dirty="0" smtClean="0">
                <a:solidFill>
                  <a:srgbClr val="0000FF"/>
                </a:solidFill>
              </a:rPr>
              <a:t>Was </a:t>
            </a:r>
            <a:r>
              <a:rPr lang="de-DE" sz="2800" cap="small" dirty="0">
                <a:solidFill>
                  <a:srgbClr val="0000FF"/>
                </a:solidFill>
              </a:rPr>
              <a:t>sie ist und </a:t>
            </a:r>
            <a:r>
              <a:rPr lang="de-DE" sz="2800" cap="small" dirty="0" smtClean="0">
                <a:solidFill>
                  <a:srgbClr val="0000FF"/>
                </a:solidFill>
              </a:rPr>
              <a:t>beinhaltet </a:t>
            </a:r>
            <a:r>
              <a:rPr lang="de-DE" sz="2800" cap="all" dirty="0" smtClean="0"/>
              <a:t>3,21- </a:t>
            </a:r>
            <a:r>
              <a:rPr lang="de-DE" sz="2800" cap="all" dirty="0"/>
              <a:t>5,21</a:t>
            </a:r>
          </a:p>
          <a:p>
            <a:pPr marL="0" indent="0">
              <a:buNone/>
            </a:pPr>
            <a:r>
              <a:rPr lang="de-DE" sz="2800" cap="all" dirty="0" smtClean="0"/>
              <a:t>III. </a:t>
            </a:r>
            <a:r>
              <a:rPr lang="de-DE" sz="2800" cap="small" dirty="0" smtClean="0">
                <a:solidFill>
                  <a:srgbClr val="0000FF"/>
                </a:solidFill>
              </a:rPr>
              <a:t>Wie sie </a:t>
            </a:r>
            <a:r>
              <a:rPr lang="de-DE" sz="2800" cap="small" dirty="0">
                <a:solidFill>
                  <a:srgbClr val="0000FF"/>
                </a:solidFill>
              </a:rPr>
              <a:t>zu neuem Leben </a:t>
            </a:r>
            <a:r>
              <a:rPr lang="de-DE" sz="2800" cap="small" dirty="0" smtClean="0">
                <a:solidFill>
                  <a:srgbClr val="0000FF"/>
                </a:solidFill>
              </a:rPr>
              <a:t>befreit </a:t>
            </a:r>
            <a:r>
              <a:rPr lang="de-DE" sz="2800" cap="all" dirty="0" smtClean="0"/>
              <a:t>K</a:t>
            </a:r>
            <a:r>
              <a:rPr lang="de-DE" sz="2800" cap="all" dirty="0"/>
              <a:t>. 6-8</a:t>
            </a:r>
            <a:endParaRPr lang="de-DE" sz="2800" cap="small" dirty="0"/>
          </a:p>
          <a:p>
            <a:pPr marL="0" indent="0">
              <a:buNone/>
            </a:pPr>
            <a:r>
              <a:rPr lang="de-DE" sz="2800" cap="all" dirty="0"/>
              <a:t>IV. </a:t>
            </a:r>
            <a:r>
              <a:rPr lang="de-DE" sz="2800" cap="small" dirty="0" smtClean="0">
                <a:solidFill>
                  <a:srgbClr val="0000FF"/>
                </a:solidFill>
              </a:rPr>
              <a:t>Wie sie im Verhältnis z. </a:t>
            </a:r>
            <a:r>
              <a:rPr lang="de-DE" sz="2800" cap="small" dirty="0">
                <a:solidFill>
                  <a:srgbClr val="0000FF"/>
                </a:solidFill>
              </a:rPr>
              <a:t>Verwerfung </a:t>
            </a:r>
            <a:r>
              <a:rPr lang="de-DE" sz="2800" cap="small" dirty="0" smtClean="0">
                <a:solidFill>
                  <a:srgbClr val="0000FF"/>
                </a:solidFill>
              </a:rPr>
              <a:t>Isr. steht </a:t>
            </a:r>
            <a:r>
              <a:rPr lang="de-DE" sz="2800" cap="all" dirty="0" smtClean="0"/>
              <a:t>K</a:t>
            </a:r>
            <a:r>
              <a:rPr lang="de-DE" sz="2800" cap="all" dirty="0"/>
              <a:t>. 9-11</a:t>
            </a:r>
          </a:p>
          <a:p>
            <a:pPr marL="0" indent="0">
              <a:buNone/>
            </a:pPr>
            <a:r>
              <a:rPr lang="de-DE" sz="2800" cap="all" dirty="0" smtClean="0"/>
              <a:t>V</a:t>
            </a:r>
            <a:r>
              <a:rPr lang="de-DE" sz="2800" cap="all" dirty="0"/>
              <a:t>. </a:t>
            </a:r>
            <a:r>
              <a:rPr lang="de-DE" sz="2800" cap="small" dirty="0" smtClean="0">
                <a:solidFill>
                  <a:srgbClr val="0000FF"/>
                </a:solidFill>
              </a:rPr>
              <a:t>Wie man sie lebt </a:t>
            </a:r>
            <a:r>
              <a:rPr lang="de-DE" sz="2800" cap="all" dirty="0" smtClean="0"/>
              <a:t>12,1- 15,13</a:t>
            </a:r>
          </a:p>
          <a:p>
            <a:pPr marL="0" indent="0">
              <a:buNone/>
            </a:pPr>
            <a:endParaRPr lang="de-DE" sz="1400" cap="small" dirty="0" smtClean="0"/>
          </a:p>
          <a:p>
            <a:pPr marL="0" indent="0">
              <a:buNone/>
            </a:pPr>
            <a:r>
              <a:rPr lang="de-DE" sz="2800" cap="small" dirty="0" smtClean="0"/>
              <a:t>Schluss 15,14- 16,25 </a:t>
            </a:r>
            <a:r>
              <a:rPr lang="de-DE" sz="2800" i="1" dirty="0"/>
              <a:t>Missionarisches Anliegen </a:t>
            </a:r>
            <a:r>
              <a:rPr lang="de-DE" sz="2800" i="1" dirty="0" smtClean="0"/>
              <a:t>u </a:t>
            </a:r>
            <a:r>
              <a:rPr lang="de-DE" sz="2800" i="1" dirty="0"/>
              <a:t>Gruß</a:t>
            </a:r>
            <a:endParaRPr lang="de-DE" sz="2800" dirty="0"/>
          </a:p>
          <a:p>
            <a:pPr marL="0" indent="0">
              <a:buNone/>
            </a:pPr>
            <a:endParaRPr lang="de-DE" sz="3200" cap="small" dirty="0" smtClean="0"/>
          </a:p>
        </p:txBody>
      </p:sp>
    </p:spTree>
    <p:extLst>
      <p:ext uri="{BB962C8B-B14F-4D97-AF65-F5344CB8AC3E}">
        <p14:creationId xmlns:p14="http://schemas.microsoft.com/office/powerpoint/2010/main" val="221629059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Römerbrief: </a:t>
            </a:r>
            <a:r>
              <a:rPr lang="de-DE" sz="3600" b="0" dirty="0" smtClean="0">
                <a:solidFill>
                  <a:srgbClr val="C00000"/>
                </a:solidFill>
              </a:rPr>
              <a:t>Gliederung </a:t>
            </a:r>
            <a:br>
              <a:rPr lang="de-DE" sz="3600" b="0" dirty="0" smtClean="0">
                <a:solidFill>
                  <a:srgbClr val="C00000"/>
                </a:solidFill>
              </a:rPr>
            </a:br>
            <a:r>
              <a:rPr lang="de-DE" sz="3600" b="0" dirty="0" smtClean="0">
                <a:solidFill>
                  <a:srgbClr val="C00000"/>
                </a:solidFill>
              </a:rPr>
              <a:t>anhand </a:t>
            </a:r>
            <a:r>
              <a:rPr lang="de-DE" sz="3600" b="0" dirty="0">
                <a:solidFill>
                  <a:srgbClr val="C00000"/>
                </a:solidFill>
              </a:rPr>
              <a:t>des Stichwortes </a:t>
            </a:r>
            <a:r>
              <a:rPr lang="de-DE" sz="3600" dirty="0" smtClean="0">
                <a:solidFill>
                  <a:srgbClr val="C00000"/>
                </a:solidFill>
              </a:rPr>
              <a:t>'Rettung‘</a:t>
            </a:r>
            <a:endParaRPr lang="de-DE" sz="3600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i="1" dirty="0" smtClean="0"/>
              <a:t> </a:t>
            </a:r>
            <a:endParaRPr lang="de-DE" dirty="0"/>
          </a:p>
          <a:p>
            <a:r>
              <a:rPr lang="de-DE" dirty="0" smtClean="0"/>
              <a:t>I. 	1,18 -3</a:t>
            </a:r>
            <a:r>
              <a:rPr lang="de-DE" dirty="0"/>
              <a:t>:	</a:t>
            </a:r>
            <a:r>
              <a:rPr lang="de-DE" dirty="0" smtClean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WARUM?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II. 	4-5</a:t>
            </a:r>
            <a:r>
              <a:rPr lang="de-DE" dirty="0"/>
              <a:t>:	</a:t>
            </a:r>
            <a:r>
              <a:rPr lang="de-DE" dirty="0" smtClean="0"/>
              <a:t>	</a:t>
            </a:r>
            <a:r>
              <a:rPr lang="de-DE" dirty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WIE?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III. 	6-8</a:t>
            </a:r>
            <a:r>
              <a:rPr lang="de-DE" dirty="0"/>
              <a:t>:	</a:t>
            </a:r>
            <a:r>
              <a:rPr lang="de-DE" dirty="0" smtClean="0"/>
              <a:t>	</a:t>
            </a:r>
            <a:r>
              <a:rPr lang="de-DE" dirty="0" smtClean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WOZU?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IV. 	9-11</a:t>
            </a:r>
            <a:r>
              <a:rPr lang="de-DE" dirty="0"/>
              <a:t>:	</a:t>
            </a:r>
            <a:r>
              <a:rPr lang="de-DE" dirty="0" smtClean="0"/>
              <a:t>	</a:t>
            </a:r>
            <a:r>
              <a:rPr lang="de-DE" dirty="0" smtClean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ISRAELS?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V. 	12-15,13:</a:t>
            </a:r>
            <a:r>
              <a:rPr lang="de-DE" dirty="0"/>
              <a:t>	</a:t>
            </a:r>
            <a:r>
              <a:rPr lang="de-DE" dirty="0" smtClean="0">
                <a:solidFill>
                  <a:srgbClr val="0000FF"/>
                </a:solidFill>
              </a:rPr>
              <a:t>Welches Verhalten </a:t>
            </a:r>
            <a:r>
              <a:rPr lang="de-DE" dirty="0" smtClean="0">
                <a:solidFill>
                  <a:srgbClr val="C00000"/>
                </a:solidFill>
              </a:rPr>
              <a:t>der Geretteten?</a:t>
            </a:r>
            <a:endParaRPr lang="de-DE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i="1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6051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Römerbrief: </a:t>
            </a:r>
            <a:r>
              <a:rPr lang="de-DE" sz="3600" b="0" dirty="0" smtClean="0">
                <a:solidFill>
                  <a:srgbClr val="C00000"/>
                </a:solidFill>
              </a:rPr>
              <a:t>Gliederung </a:t>
            </a:r>
            <a:br>
              <a:rPr lang="de-DE" sz="3600" b="0" dirty="0" smtClean="0">
                <a:solidFill>
                  <a:srgbClr val="C00000"/>
                </a:solidFill>
              </a:rPr>
            </a:br>
            <a:r>
              <a:rPr lang="de-DE" sz="3600" b="0" dirty="0" smtClean="0">
                <a:solidFill>
                  <a:srgbClr val="C00000"/>
                </a:solidFill>
              </a:rPr>
              <a:t>anhand </a:t>
            </a:r>
            <a:r>
              <a:rPr lang="de-DE" sz="3600" b="0" dirty="0">
                <a:solidFill>
                  <a:srgbClr val="C00000"/>
                </a:solidFill>
              </a:rPr>
              <a:t>des Stichwortes </a:t>
            </a:r>
            <a:r>
              <a:rPr lang="de-DE" sz="3600" dirty="0" smtClean="0">
                <a:solidFill>
                  <a:srgbClr val="C00000"/>
                </a:solidFill>
              </a:rPr>
              <a:t>'Rettung‘</a:t>
            </a:r>
            <a:endParaRPr lang="de-DE" sz="3600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i="1" dirty="0" smtClean="0"/>
              <a:t>Rahmen 1,1-17</a:t>
            </a:r>
            <a:endParaRPr lang="de-DE" dirty="0"/>
          </a:p>
          <a:p>
            <a:r>
              <a:rPr lang="de-DE" dirty="0" smtClean="0"/>
              <a:t>I. 	1,18 -3</a:t>
            </a:r>
            <a:r>
              <a:rPr lang="de-DE" dirty="0"/>
              <a:t>:	</a:t>
            </a:r>
            <a:r>
              <a:rPr lang="de-DE" dirty="0" smtClean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WARUM?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II. 	4-5</a:t>
            </a:r>
            <a:r>
              <a:rPr lang="de-DE" dirty="0"/>
              <a:t>:	</a:t>
            </a:r>
            <a:r>
              <a:rPr lang="de-DE" dirty="0" smtClean="0"/>
              <a:t>	</a:t>
            </a:r>
            <a:r>
              <a:rPr lang="de-DE" dirty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WIE?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III. 	6-8</a:t>
            </a:r>
            <a:r>
              <a:rPr lang="de-DE" dirty="0"/>
              <a:t>:	</a:t>
            </a:r>
            <a:r>
              <a:rPr lang="de-DE" dirty="0" smtClean="0"/>
              <a:t>	</a:t>
            </a:r>
            <a:r>
              <a:rPr lang="de-DE" dirty="0" smtClean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WOZU?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IV. 	9-11</a:t>
            </a:r>
            <a:r>
              <a:rPr lang="de-DE" dirty="0"/>
              <a:t>:	</a:t>
            </a:r>
            <a:r>
              <a:rPr lang="de-DE" dirty="0" smtClean="0"/>
              <a:t>	</a:t>
            </a:r>
            <a:r>
              <a:rPr lang="de-DE" dirty="0" smtClean="0">
                <a:solidFill>
                  <a:srgbClr val="C00000"/>
                </a:solidFill>
              </a:rPr>
              <a:t>Rettung </a:t>
            </a:r>
            <a:r>
              <a:rPr lang="de-DE" dirty="0" smtClean="0">
                <a:solidFill>
                  <a:srgbClr val="0000FF"/>
                </a:solidFill>
              </a:rPr>
              <a:t>ISRAELS?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 smtClean="0"/>
              <a:t>V. 	12-15,13:</a:t>
            </a:r>
            <a:r>
              <a:rPr lang="de-DE" dirty="0"/>
              <a:t>	</a:t>
            </a:r>
            <a:r>
              <a:rPr lang="de-DE" dirty="0" smtClean="0">
                <a:solidFill>
                  <a:srgbClr val="0000FF"/>
                </a:solidFill>
              </a:rPr>
              <a:t>Welches Verhalten </a:t>
            </a:r>
            <a:r>
              <a:rPr lang="de-DE" dirty="0" smtClean="0">
                <a:solidFill>
                  <a:srgbClr val="C00000"/>
                </a:solidFill>
              </a:rPr>
              <a:t>der Geretteten?</a:t>
            </a:r>
            <a:endParaRPr lang="de-DE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i="1" dirty="0" smtClean="0"/>
              <a:t>Rahmen 15,14 -16,25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9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Thomas Jettel\Documents\0TJ\My Dropbox\Arbeitsraum HJ\2 In Arbeit THOMAS\GUTE Karten\paulo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27547" y="-1"/>
            <a:ext cx="9008795" cy="8109521"/>
          </a:xfrm>
          <a:prstGeom prst="rect">
            <a:avLst/>
          </a:prstGeom>
          <a:noFill/>
        </p:spPr>
      </p:pic>
      <p:sp>
        <p:nvSpPr>
          <p:cNvPr id="3" name="Rechteck 2"/>
          <p:cNvSpPr/>
          <p:nvPr/>
        </p:nvSpPr>
        <p:spPr>
          <a:xfrm>
            <a:off x="251520" y="4653136"/>
            <a:ext cx="2880320" cy="1944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1-е мисс. Путешествие</a:t>
            </a:r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Ап. Павла </a:t>
            </a:r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48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нашей эры</a:t>
            </a:r>
            <a:endParaRPr lang="de-DE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7415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Römerbrief: </a:t>
            </a:r>
            <a:r>
              <a:rPr lang="de-DE" sz="3600" dirty="0" smtClean="0">
                <a:solidFill>
                  <a:srgbClr val="C00000"/>
                </a:solidFill>
              </a:rPr>
              <a:t>Das Heil</a:t>
            </a:r>
            <a:endParaRPr lang="de-DE" sz="3600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</a:p>
          <a:p>
            <a:r>
              <a:rPr lang="de-DE" dirty="0" smtClean="0"/>
              <a:t>I. Der </a:t>
            </a:r>
            <a:r>
              <a:rPr lang="de-DE" dirty="0" smtClean="0">
                <a:solidFill>
                  <a:srgbClr val="0000FF"/>
                </a:solidFill>
              </a:rPr>
              <a:t>heillose</a:t>
            </a:r>
            <a:r>
              <a:rPr lang="de-DE" dirty="0" smtClean="0"/>
              <a:t> </a:t>
            </a:r>
            <a:r>
              <a:rPr lang="de-DE" dirty="0">
                <a:solidFill>
                  <a:srgbClr val="0000FF"/>
                </a:solidFill>
              </a:rPr>
              <a:t>Zustand</a:t>
            </a:r>
            <a:r>
              <a:rPr lang="de-DE" dirty="0"/>
              <a:t> des Menschen </a:t>
            </a:r>
            <a:r>
              <a:rPr lang="de-DE" dirty="0" smtClean="0"/>
              <a:t>1,18- 3,20</a:t>
            </a:r>
            <a:endParaRPr lang="de-DE" dirty="0"/>
          </a:p>
          <a:p>
            <a:r>
              <a:rPr lang="de-DE" dirty="0" smtClean="0"/>
              <a:t>II. Das </a:t>
            </a:r>
            <a:r>
              <a:rPr lang="de-DE" dirty="0"/>
              <a:t>Heil in seinem </a:t>
            </a:r>
            <a:r>
              <a:rPr lang="de-DE" dirty="0">
                <a:solidFill>
                  <a:srgbClr val="0000FF"/>
                </a:solidFill>
              </a:rPr>
              <a:t>Wesen</a:t>
            </a:r>
            <a:r>
              <a:rPr lang="de-DE" dirty="0"/>
              <a:t> </a:t>
            </a:r>
            <a:r>
              <a:rPr lang="de-DE" dirty="0" smtClean="0"/>
              <a:t>3,21- 5,21 </a:t>
            </a:r>
          </a:p>
          <a:p>
            <a:r>
              <a:rPr lang="de-DE" dirty="0" smtClean="0"/>
              <a:t>III. Das </a:t>
            </a:r>
            <a:r>
              <a:rPr lang="de-DE" dirty="0"/>
              <a:t>Heil </a:t>
            </a:r>
            <a:r>
              <a:rPr lang="de-DE" dirty="0">
                <a:solidFill>
                  <a:srgbClr val="0000FF"/>
                </a:solidFill>
              </a:rPr>
              <a:t>im Leben </a:t>
            </a:r>
            <a:r>
              <a:rPr lang="de-DE" dirty="0"/>
              <a:t>des Gerechtfertigten K. </a:t>
            </a:r>
            <a:r>
              <a:rPr lang="de-DE" dirty="0" smtClean="0"/>
              <a:t>6-8</a:t>
            </a:r>
          </a:p>
          <a:p>
            <a:r>
              <a:rPr lang="de-DE" dirty="0" smtClean="0"/>
              <a:t>IV. </a:t>
            </a:r>
            <a:r>
              <a:rPr lang="de-DE" dirty="0"/>
              <a:t>Die Heilsbotschaft und </a:t>
            </a:r>
            <a:r>
              <a:rPr lang="de-DE" dirty="0" smtClean="0">
                <a:solidFill>
                  <a:srgbClr val="0000FF"/>
                </a:solidFill>
              </a:rPr>
              <a:t>Israels Verwerfung </a:t>
            </a:r>
            <a:r>
              <a:rPr lang="de-DE" dirty="0" smtClean="0"/>
              <a:t>K</a:t>
            </a:r>
            <a:r>
              <a:rPr lang="de-DE" dirty="0"/>
              <a:t>. </a:t>
            </a:r>
            <a:r>
              <a:rPr lang="de-DE" dirty="0" smtClean="0"/>
              <a:t>9-11</a:t>
            </a:r>
          </a:p>
          <a:p>
            <a:r>
              <a:rPr lang="de-DE" dirty="0"/>
              <a:t>V</a:t>
            </a:r>
            <a:r>
              <a:rPr lang="de-DE" dirty="0" smtClean="0"/>
              <a:t>. </a:t>
            </a:r>
            <a:r>
              <a:rPr lang="de-DE" dirty="0" smtClean="0">
                <a:solidFill>
                  <a:srgbClr val="0000FF"/>
                </a:solidFill>
              </a:rPr>
              <a:t>Das </a:t>
            </a:r>
            <a:r>
              <a:rPr lang="de-DE" dirty="0">
                <a:solidFill>
                  <a:srgbClr val="0000FF"/>
                </a:solidFill>
              </a:rPr>
              <a:t>Verhalten </a:t>
            </a:r>
            <a:r>
              <a:rPr lang="de-DE" dirty="0"/>
              <a:t>der im Heil Stehenden </a:t>
            </a:r>
            <a:r>
              <a:rPr lang="de-DE" dirty="0" smtClean="0"/>
              <a:t>12,1- 15,13</a:t>
            </a:r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7130235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Römerbrief: </a:t>
            </a:r>
            <a:r>
              <a:rPr lang="de-DE" sz="3600" dirty="0" smtClean="0">
                <a:solidFill>
                  <a:srgbClr val="C00000"/>
                </a:solidFill>
              </a:rPr>
              <a:t>Das Heil</a:t>
            </a:r>
            <a:endParaRPr lang="de-DE" sz="3600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Gruß </a:t>
            </a:r>
            <a:r>
              <a:rPr lang="de-DE" dirty="0"/>
              <a:t>und missionarisches Anliegen 1,1-17</a:t>
            </a:r>
            <a:endParaRPr lang="de-DE" dirty="0" smtClean="0"/>
          </a:p>
          <a:p>
            <a:r>
              <a:rPr lang="de-DE" dirty="0" smtClean="0"/>
              <a:t>I. Der </a:t>
            </a:r>
            <a:r>
              <a:rPr lang="de-DE" dirty="0" smtClean="0">
                <a:solidFill>
                  <a:srgbClr val="0000FF"/>
                </a:solidFill>
              </a:rPr>
              <a:t>heillose</a:t>
            </a:r>
            <a:r>
              <a:rPr lang="de-DE" dirty="0" smtClean="0"/>
              <a:t> </a:t>
            </a:r>
            <a:r>
              <a:rPr lang="de-DE" dirty="0">
                <a:solidFill>
                  <a:srgbClr val="0000FF"/>
                </a:solidFill>
              </a:rPr>
              <a:t>Zustand</a:t>
            </a:r>
            <a:r>
              <a:rPr lang="de-DE" dirty="0"/>
              <a:t> des Menschen </a:t>
            </a:r>
            <a:r>
              <a:rPr lang="de-DE" dirty="0" smtClean="0"/>
              <a:t>1,18- 3,20</a:t>
            </a:r>
            <a:endParaRPr lang="de-DE" dirty="0"/>
          </a:p>
          <a:p>
            <a:r>
              <a:rPr lang="de-DE" dirty="0" smtClean="0"/>
              <a:t>II. Das </a:t>
            </a:r>
            <a:r>
              <a:rPr lang="de-DE" dirty="0"/>
              <a:t>Heil in seinem </a:t>
            </a:r>
            <a:r>
              <a:rPr lang="de-DE" dirty="0">
                <a:solidFill>
                  <a:srgbClr val="0000FF"/>
                </a:solidFill>
              </a:rPr>
              <a:t>Wesen</a:t>
            </a:r>
            <a:r>
              <a:rPr lang="de-DE" dirty="0"/>
              <a:t> </a:t>
            </a:r>
            <a:r>
              <a:rPr lang="de-DE" dirty="0" smtClean="0"/>
              <a:t>3,21- 5,21 </a:t>
            </a:r>
          </a:p>
          <a:p>
            <a:r>
              <a:rPr lang="de-DE" dirty="0" smtClean="0"/>
              <a:t>III. Das </a:t>
            </a:r>
            <a:r>
              <a:rPr lang="de-DE" dirty="0"/>
              <a:t>Heil </a:t>
            </a:r>
            <a:r>
              <a:rPr lang="de-DE" dirty="0">
                <a:solidFill>
                  <a:srgbClr val="0000FF"/>
                </a:solidFill>
              </a:rPr>
              <a:t>im Leben </a:t>
            </a:r>
            <a:r>
              <a:rPr lang="de-DE" dirty="0"/>
              <a:t>des Gerechtfertigten K. </a:t>
            </a:r>
            <a:r>
              <a:rPr lang="de-DE" dirty="0" smtClean="0"/>
              <a:t>6-8</a:t>
            </a:r>
          </a:p>
          <a:p>
            <a:r>
              <a:rPr lang="de-DE" dirty="0" smtClean="0"/>
              <a:t>IV. </a:t>
            </a:r>
            <a:r>
              <a:rPr lang="de-DE" dirty="0"/>
              <a:t>Die Heilsbotschaft und </a:t>
            </a:r>
            <a:r>
              <a:rPr lang="de-DE" dirty="0" smtClean="0">
                <a:solidFill>
                  <a:srgbClr val="0000FF"/>
                </a:solidFill>
              </a:rPr>
              <a:t>Israels Verwerfung </a:t>
            </a:r>
            <a:r>
              <a:rPr lang="de-DE" dirty="0" smtClean="0"/>
              <a:t>K</a:t>
            </a:r>
            <a:r>
              <a:rPr lang="de-DE" dirty="0"/>
              <a:t>. </a:t>
            </a:r>
            <a:r>
              <a:rPr lang="de-DE" dirty="0" smtClean="0"/>
              <a:t>9-11</a:t>
            </a:r>
          </a:p>
          <a:p>
            <a:r>
              <a:rPr lang="de-DE" dirty="0"/>
              <a:t>V</a:t>
            </a:r>
            <a:r>
              <a:rPr lang="de-DE" dirty="0" smtClean="0"/>
              <a:t>. </a:t>
            </a:r>
            <a:r>
              <a:rPr lang="de-DE" dirty="0" smtClean="0">
                <a:solidFill>
                  <a:srgbClr val="0000FF"/>
                </a:solidFill>
              </a:rPr>
              <a:t>Das </a:t>
            </a:r>
            <a:r>
              <a:rPr lang="de-DE" dirty="0">
                <a:solidFill>
                  <a:srgbClr val="0000FF"/>
                </a:solidFill>
              </a:rPr>
              <a:t>Verhalten </a:t>
            </a:r>
            <a:r>
              <a:rPr lang="de-DE" dirty="0"/>
              <a:t>der im Heil Stehenden </a:t>
            </a:r>
            <a:r>
              <a:rPr lang="de-DE" dirty="0" smtClean="0"/>
              <a:t>12,1- 15,13</a:t>
            </a:r>
          </a:p>
          <a:p>
            <a:pPr marL="0" indent="0">
              <a:buNone/>
            </a:pPr>
            <a:r>
              <a:rPr lang="de-DE" dirty="0" smtClean="0"/>
              <a:t>Missionarisches </a:t>
            </a:r>
            <a:r>
              <a:rPr lang="de-DE" dirty="0"/>
              <a:t>Anliegen </a:t>
            </a:r>
            <a:r>
              <a:rPr lang="de-DE" dirty="0" smtClean="0"/>
              <a:t>und Gruß 15,14-16,27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5649530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965682"/>
      </p:ext>
    </p:extLst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r>
              <a:rPr lang="de-DE" dirty="0" smtClean="0"/>
              <a:t>Briefeingang</a:t>
            </a:r>
            <a:r>
              <a:rPr lang="de-DE" dirty="0"/>
              <a:t>: </a:t>
            </a:r>
            <a:r>
              <a:rPr lang="de-DE" dirty="0" smtClean="0"/>
              <a:t>Gruß u. missionarisches </a:t>
            </a:r>
            <a:r>
              <a:rPr lang="de-DE" dirty="0"/>
              <a:t>Anliegen 1,1-17 </a:t>
            </a:r>
            <a:endParaRPr lang="de-DE" dirty="0" smtClean="0"/>
          </a:p>
          <a:p>
            <a:pPr lvl="1"/>
            <a:r>
              <a:rPr lang="de-DE" dirty="0"/>
              <a:t>A. Der Gruß </a:t>
            </a:r>
            <a:r>
              <a:rPr lang="de-DE" dirty="0">
                <a:solidFill>
                  <a:srgbClr val="0000FF"/>
                </a:solidFill>
              </a:rPr>
              <a:t>1, 1-7</a:t>
            </a:r>
            <a:endParaRPr lang="de-DE" dirty="0" smtClean="0">
              <a:solidFill>
                <a:srgbClr val="0000FF"/>
              </a:solidFill>
            </a:endParaRPr>
          </a:p>
          <a:p>
            <a:pPr lvl="1"/>
            <a:r>
              <a:rPr lang="de-DE" dirty="0"/>
              <a:t>B. Persönliche Mitteilungen (Das Interesse des Paulus an den Christen in Rom) </a:t>
            </a:r>
            <a:r>
              <a:rPr lang="de-DE" dirty="0" smtClean="0">
                <a:solidFill>
                  <a:srgbClr val="0000FF"/>
                </a:solidFill>
              </a:rPr>
              <a:t>1,8-15</a:t>
            </a:r>
          </a:p>
          <a:p>
            <a:pPr lvl="1"/>
            <a:r>
              <a:rPr lang="de-DE" dirty="0"/>
              <a:t>C. Die Hauptgedanken des Briefes </a:t>
            </a:r>
            <a:r>
              <a:rPr lang="de-DE" dirty="0">
                <a:solidFill>
                  <a:srgbClr val="0000FF"/>
                </a:solidFill>
              </a:rPr>
              <a:t>1,16.17</a:t>
            </a:r>
          </a:p>
        </p:txBody>
      </p:sp>
    </p:spTree>
    <p:extLst>
      <p:ext uri="{BB962C8B-B14F-4D97-AF65-F5344CB8AC3E}">
        <p14:creationId xmlns:p14="http://schemas.microsoft.com/office/powerpoint/2010/main" val="39249105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9324528" cy="6858000"/>
          </a:xfrm>
        </p:spPr>
        <p:txBody>
          <a:bodyPr/>
          <a:lstStyle/>
          <a:p>
            <a:r>
              <a:rPr lang="de-DE" sz="2800" dirty="0"/>
              <a:t>I. Die Gottesgerechtigkeit: Warum man sie braucht  </a:t>
            </a:r>
            <a:r>
              <a:rPr lang="de-DE" sz="2800" dirty="0">
                <a:solidFill>
                  <a:srgbClr val="0000FF"/>
                </a:solidFill>
              </a:rPr>
              <a:t>1,18- 3,20</a:t>
            </a:r>
            <a:r>
              <a:rPr lang="de-DE" sz="2800" cap="small" dirty="0">
                <a:solidFill>
                  <a:srgbClr val="0000FF"/>
                </a:solidFill>
              </a:rPr>
              <a:t>A</a:t>
            </a:r>
          </a:p>
          <a:p>
            <a:pPr lvl="1"/>
            <a:r>
              <a:rPr lang="de-DE" dirty="0" smtClean="0"/>
              <a:t>A. Der </a:t>
            </a:r>
            <a:r>
              <a:rPr lang="de-DE" dirty="0"/>
              <a:t>abtrünnige Mensch </a:t>
            </a:r>
            <a:r>
              <a:rPr lang="de-DE" cap="small" dirty="0" smtClean="0">
                <a:solidFill>
                  <a:srgbClr val="0000FF"/>
                </a:solidFill>
              </a:rPr>
              <a:t>1,18-32</a:t>
            </a:r>
          </a:p>
          <a:p>
            <a:pPr lvl="2"/>
            <a:r>
              <a:rPr lang="de-DE" dirty="0" smtClean="0"/>
              <a:t>1. Alle </a:t>
            </a:r>
            <a:r>
              <a:rPr lang="de-DE" dirty="0"/>
              <a:t>Menschen stehen unter </a:t>
            </a:r>
            <a:r>
              <a:rPr lang="de-DE" dirty="0" smtClean="0"/>
              <a:t>Gottes gerechtem Gericht. 1,18A</a:t>
            </a:r>
          </a:p>
          <a:p>
            <a:pPr lvl="2"/>
            <a:r>
              <a:rPr lang="de-DE" dirty="0" smtClean="0"/>
              <a:t>2. Begründung: </a:t>
            </a:r>
            <a:r>
              <a:rPr lang="de-DE" dirty="0"/>
              <a:t>Der Mensch ist abtrünnig. </a:t>
            </a:r>
            <a:r>
              <a:rPr lang="de-DE" dirty="0" smtClean="0"/>
              <a:t>1,19-23</a:t>
            </a:r>
          </a:p>
          <a:p>
            <a:pPr lvl="2"/>
            <a:r>
              <a:rPr lang="de-DE" dirty="0" smtClean="0"/>
              <a:t>3. Begründung: Er ist </a:t>
            </a:r>
            <a:r>
              <a:rPr lang="de-DE" sz="2000" dirty="0"/>
              <a:t>infolge seiner Sünde </a:t>
            </a:r>
            <a:r>
              <a:rPr lang="de-DE" dirty="0"/>
              <a:t>dahingegeben. 1,24-32</a:t>
            </a:r>
            <a:endParaRPr lang="de-DE" cap="small" dirty="0" smtClean="0"/>
          </a:p>
          <a:p>
            <a:pPr lvl="1"/>
            <a:r>
              <a:rPr lang="de-DE" dirty="0" smtClean="0"/>
              <a:t>B. </a:t>
            </a:r>
            <a:r>
              <a:rPr lang="de-DE" dirty="0"/>
              <a:t>Der </a:t>
            </a:r>
            <a:r>
              <a:rPr lang="de-DE" dirty="0" smtClean="0"/>
              <a:t>moralisch </a:t>
            </a:r>
            <a:r>
              <a:rPr lang="de-DE" dirty="0"/>
              <a:t>hochstehende </a:t>
            </a:r>
            <a:r>
              <a:rPr lang="de-DE" sz="2400" dirty="0"/>
              <a:t>Mensch, der andere richtet </a:t>
            </a:r>
            <a:r>
              <a:rPr lang="de-DE" dirty="0" smtClean="0">
                <a:solidFill>
                  <a:srgbClr val="0000FF"/>
                </a:solidFill>
              </a:rPr>
              <a:t>2,1-16</a:t>
            </a:r>
          </a:p>
          <a:p>
            <a:pPr lvl="2"/>
            <a:r>
              <a:rPr lang="de-DE" dirty="0"/>
              <a:t>1. Sein Gericht ist sicher. </a:t>
            </a:r>
            <a:r>
              <a:rPr lang="de-DE" dirty="0" smtClean="0"/>
              <a:t>2,1-5A</a:t>
            </a:r>
          </a:p>
          <a:p>
            <a:pPr lvl="2"/>
            <a:r>
              <a:rPr lang="de-DE" dirty="0" smtClean="0"/>
              <a:t>2. </a:t>
            </a:r>
            <a:r>
              <a:rPr lang="de-DE" dirty="0"/>
              <a:t>Sein Gericht ist </a:t>
            </a:r>
            <a:r>
              <a:rPr lang="de-DE" dirty="0" smtClean="0"/>
              <a:t>gerecht. 2,5-11</a:t>
            </a:r>
          </a:p>
          <a:p>
            <a:pPr lvl="2"/>
            <a:r>
              <a:rPr lang="de-DE" dirty="0" smtClean="0"/>
              <a:t>3. </a:t>
            </a:r>
            <a:r>
              <a:rPr lang="de-DE" dirty="0"/>
              <a:t>Sein Gericht </a:t>
            </a:r>
            <a:r>
              <a:rPr lang="de-DE" dirty="0" smtClean="0"/>
              <a:t>hat einen doppelten Maßstab. 2,12-16</a:t>
            </a:r>
          </a:p>
          <a:p>
            <a:pPr lvl="1"/>
            <a:r>
              <a:rPr lang="de-DE" dirty="0" smtClean="0"/>
              <a:t>C. Der Jude 2,17- 3,8</a:t>
            </a:r>
          </a:p>
          <a:p>
            <a:pPr lvl="2"/>
            <a:r>
              <a:rPr lang="de-DE" dirty="0" smtClean="0"/>
              <a:t>.. steht </a:t>
            </a:r>
            <a:r>
              <a:rPr lang="de-DE" dirty="0"/>
              <a:t>unter Gottes </a:t>
            </a:r>
            <a:r>
              <a:rPr lang="de-DE" dirty="0" smtClean="0"/>
              <a:t>Gericht trotz </a:t>
            </a:r>
            <a:r>
              <a:rPr lang="de-DE" dirty="0"/>
              <a:t>seiner </a:t>
            </a:r>
            <a:r>
              <a:rPr lang="de-DE" dirty="0" smtClean="0"/>
              <a:t>Erkenntnis. 2,17-24</a:t>
            </a:r>
          </a:p>
          <a:p>
            <a:pPr lvl="2"/>
            <a:r>
              <a:rPr lang="de-DE" dirty="0"/>
              <a:t>.. </a:t>
            </a:r>
            <a:r>
              <a:rPr lang="de-DE" dirty="0" smtClean="0"/>
              <a:t>… trotz </a:t>
            </a:r>
            <a:r>
              <a:rPr lang="de-DE" dirty="0"/>
              <a:t>seiner </a:t>
            </a:r>
            <a:r>
              <a:rPr lang="de-DE" dirty="0" smtClean="0"/>
              <a:t>Religiosität. 2,25-29</a:t>
            </a:r>
          </a:p>
          <a:p>
            <a:pPr lvl="2"/>
            <a:r>
              <a:rPr lang="de-DE" dirty="0"/>
              <a:t>.. </a:t>
            </a:r>
            <a:r>
              <a:rPr lang="de-DE" dirty="0" smtClean="0"/>
              <a:t>… trotz </a:t>
            </a:r>
            <a:r>
              <a:rPr lang="de-DE" dirty="0"/>
              <a:t>seiner </a:t>
            </a:r>
            <a:r>
              <a:rPr lang="de-DE" dirty="0" smtClean="0"/>
              <a:t>Vorrechte. 3,1-8</a:t>
            </a:r>
          </a:p>
          <a:p>
            <a:pPr lvl="1"/>
            <a:r>
              <a:rPr lang="de-DE" dirty="0" smtClean="0"/>
              <a:t>D. Zusammenfassung: Alle Menschen sind schuldig. </a:t>
            </a:r>
            <a:r>
              <a:rPr lang="de-DE" dirty="0" smtClean="0">
                <a:solidFill>
                  <a:srgbClr val="0000FF"/>
                </a:solidFill>
              </a:rPr>
              <a:t>3,9-20</a:t>
            </a:r>
          </a:p>
        </p:txBody>
      </p:sp>
    </p:spTree>
    <p:extLst>
      <p:ext uri="{BB962C8B-B14F-4D97-AF65-F5344CB8AC3E}">
        <p14:creationId xmlns:p14="http://schemas.microsoft.com/office/powerpoint/2010/main" val="42573536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80528" y="-27384"/>
            <a:ext cx="9649072" cy="6858000"/>
          </a:xfrm>
        </p:spPr>
        <p:txBody>
          <a:bodyPr/>
          <a:lstStyle/>
          <a:p>
            <a:r>
              <a:rPr lang="de-DE" sz="2800" dirty="0"/>
              <a:t>I. Die </a:t>
            </a:r>
            <a:r>
              <a:rPr lang="de-DE" sz="2800" dirty="0" smtClean="0"/>
              <a:t>Gottesgerechtigkeit</a:t>
            </a:r>
            <a:r>
              <a:rPr lang="de-DE" sz="2800" dirty="0"/>
              <a:t>: Warum man sie braucht  </a:t>
            </a:r>
            <a:r>
              <a:rPr lang="de-DE" sz="2800" dirty="0">
                <a:solidFill>
                  <a:srgbClr val="0000FF"/>
                </a:solidFill>
              </a:rPr>
              <a:t>1,18- 3,20</a:t>
            </a:r>
            <a:r>
              <a:rPr lang="de-DE" sz="2800" cap="small" dirty="0">
                <a:solidFill>
                  <a:srgbClr val="0000FF"/>
                </a:solidFill>
              </a:rPr>
              <a:t>A</a:t>
            </a:r>
          </a:p>
          <a:p>
            <a:pPr lvl="1"/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A. Der </a:t>
            </a:r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abtrünnige Mensch </a:t>
            </a:r>
            <a:r>
              <a:rPr lang="de-DE" sz="24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1,18-32</a:t>
            </a:r>
          </a:p>
          <a:p>
            <a:pPr lvl="1"/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B. </a:t>
            </a:r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Der </a:t>
            </a:r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moralisch </a:t>
            </a:r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hochstehende Mensch, der andere richtet </a:t>
            </a:r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2,1-16</a:t>
            </a:r>
          </a:p>
          <a:p>
            <a:pPr lvl="1"/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C. Der Jude 2,17- 3,8</a:t>
            </a:r>
          </a:p>
          <a:p>
            <a:pPr lvl="1"/>
            <a:r>
              <a:rPr lang="de-DE" dirty="0" smtClean="0"/>
              <a:t>D. Zusammenfassung: Alle Menschen sind schuldig. </a:t>
            </a:r>
            <a:r>
              <a:rPr lang="de-DE" dirty="0" smtClean="0">
                <a:solidFill>
                  <a:srgbClr val="0000FF"/>
                </a:solidFill>
              </a:rPr>
              <a:t>3,9-20</a:t>
            </a:r>
          </a:p>
          <a:p>
            <a:pPr lvl="2"/>
            <a:r>
              <a:rPr lang="de-DE" dirty="0" smtClean="0"/>
              <a:t>1. Das Urteil 3,9</a:t>
            </a:r>
          </a:p>
          <a:p>
            <a:pPr lvl="2"/>
            <a:r>
              <a:rPr lang="de-DE" dirty="0" smtClean="0"/>
              <a:t>2. Die Begründung dieses Urteils 3,10-20</a:t>
            </a:r>
          </a:p>
          <a:p>
            <a:pPr lvl="2"/>
            <a:r>
              <a:rPr lang="de-DE" dirty="0" smtClean="0"/>
              <a:t>3. Die Schlussfolgerung: Durch Werke wird man nicht gerecht. 3,20</a:t>
            </a:r>
          </a:p>
          <a:p>
            <a:pPr marL="914400" lvl="2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626154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02624"/>
          </a:xfrm>
        </p:spPr>
        <p:txBody>
          <a:bodyPr/>
          <a:lstStyle/>
          <a:p>
            <a:r>
              <a:rPr lang="de-DE" sz="2800" dirty="0" smtClean="0"/>
              <a:t>II. Die Gottesgerechtigkeit –  ihr Wesen  </a:t>
            </a:r>
            <a:r>
              <a:rPr lang="de-DE" sz="2800" dirty="0" smtClean="0">
                <a:solidFill>
                  <a:srgbClr val="0000FF"/>
                </a:solidFill>
              </a:rPr>
              <a:t>3,21- 5,21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A. Beschreibung: Sie ist allein aus Glauben.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00FF"/>
                </a:solidFill>
              </a:rPr>
              <a:t>3,21-31</a:t>
            </a:r>
          </a:p>
          <a:p>
            <a:pPr lvl="2"/>
            <a:r>
              <a:rPr lang="de-DE" sz="2200" dirty="0" smtClean="0"/>
              <a:t>1. Sie befriedigt Gottes Gerechtigkeit.. 3,21-26</a:t>
            </a:r>
          </a:p>
          <a:p>
            <a:pPr lvl="2"/>
            <a:r>
              <a:rPr lang="de-DE" sz="2200" dirty="0" smtClean="0"/>
              <a:t>2. Sie schließt menschliches Rühmen  aus. 3,27-31</a:t>
            </a:r>
          </a:p>
          <a:p>
            <a:pPr lvl="1"/>
            <a:r>
              <a:rPr lang="de-DE" dirty="0" smtClean="0"/>
              <a:t>B. Bezeugung: Sie wird im AT bereits bezeugt. </a:t>
            </a:r>
            <a:r>
              <a:rPr lang="de-DE" dirty="0" smtClean="0">
                <a:solidFill>
                  <a:srgbClr val="0000FF"/>
                </a:solidFill>
              </a:rPr>
              <a:t>K. 4</a:t>
            </a:r>
          </a:p>
          <a:p>
            <a:pPr lvl="2"/>
            <a:r>
              <a:rPr lang="de-DE" dirty="0" smtClean="0"/>
              <a:t>1. Nicht aus Werken (Abraham / David) 4,1-8</a:t>
            </a:r>
          </a:p>
          <a:p>
            <a:pPr lvl="2"/>
            <a:r>
              <a:rPr lang="de-DE" dirty="0" smtClean="0"/>
              <a:t>2. Unabhängig von Beschneidung (Abraham) 4,9-12</a:t>
            </a:r>
          </a:p>
          <a:p>
            <a:pPr lvl="2"/>
            <a:r>
              <a:rPr lang="de-DE" dirty="0" smtClean="0"/>
              <a:t>3. Unabhängig vom Gesetz (Abraham) 4,13-15</a:t>
            </a:r>
          </a:p>
          <a:p>
            <a:pPr lvl="2"/>
            <a:r>
              <a:rPr lang="de-DE" dirty="0" smtClean="0"/>
              <a:t>4. Nur durch den Glauben (Abraham) 4,16-21</a:t>
            </a:r>
          </a:p>
          <a:p>
            <a:pPr lvl="2"/>
            <a:r>
              <a:rPr lang="de-DE" dirty="0" smtClean="0"/>
              <a:t>5. Auswertung 4,22-25  </a:t>
            </a:r>
          </a:p>
          <a:p>
            <a:pPr lvl="1"/>
            <a:r>
              <a:rPr lang="de-DE" dirty="0" smtClean="0"/>
              <a:t>C. Ergebnis: Friede und Sicherheit </a:t>
            </a:r>
            <a:r>
              <a:rPr lang="de-DE" dirty="0" smtClean="0">
                <a:solidFill>
                  <a:srgbClr val="0000FF"/>
                </a:solidFill>
              </a:rPr>
              <a:t>5,1-11</a:t>
            </a:r>
          </a:p>
          <a:p>
            <a:pPr lvl="2"/>
            <a:r>
              <a:rPr lang="de-DE" dirty="0" smtClean="0"/>
              <a:t>1. Friede 5,1.2A</a:t>
            </a:r>
          </a:p>
          <a:p>
            <a:pPr lvl="2"/>
            <a:r>
              <a:rPr lang="de-DE" dirty="0" smtClean="0"/>
              <a:t>2. Sicherheit (Zuversicht) 5,2</a:t>
            </a:r>
          </a:p>
          <a:p>
            <a:pPr lvl="2"/>
            <a:r>
              <a:rPr lang="de-DE" dirty="0" smtClean="0"/>
              <a:t>3. Zuversicht in Bedrängnissen 5,3-10</a:t>
            </a:r>
          </a:p>
          <a:p>
            <a:pPr lvl="2"/>
            <a:r>
              <a:rPr lang="de-DE" dirty="0" smtClean="0"/>
              <a:t>4. Ruhm in Gott 5,11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0062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02624"/>
          </a:xfrm>
        </p:spPr>
        <p:txBody>
          <a:bodyPr/>
          <a:lstStyle/>
          <a:p>
            <a:r>
              <a:rPr lang="de-DE" sz="2800" dirty="0" smtClean="0"/>
              <a:t>II. Die Gottesgerechtigkeit –  ihr Wesen  </a:t>
            </a:r>
            <a:r>
              <a:rPr lang="de-DE" sz="2800" dirty="0" smtClean="0">
                <a:solidFill>
                  <a:srgbClr val="0000FF"/>
                </a:solidFill>
              </a:rPr>
              <a:t>3,21- 5,21</a:t>
            </a:r>
          </a:p>
          <a:p>
            <a:pPr lvl="1"/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A. Beschreibung: Sie ist allein aus Glauben. 3,21-31</a:t>
            </a:r>
          </a:p>
          <a:p>
            <a:pPr lvl="1"/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B. Bezeugung: Sie wird im AT bereits bezeugt. K. 4</a:t>
            </a:r>
          </a:p>
          <a:p>
            <a:pPr lvl="1"/>
            <a:r>
              <a:rPr lang="de-DE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C. Ergebnis: Friede und Sicherheit 5,1-11</a:t>
            </a:r>
          </a:p>
          <a:p>
            <a:pPr lvl="1"/>
            <a:r>
              <a:rPr lang="de-DE" dirty="0" smtClean="0"/>
              <a:t>D. Die Größe des Heils (Auswirkung auf die Menschheit) </a:t>
            </a:r>
            <a:r>
              <a:rPr lang="de-DE" dirty="0" smtClean="0">
                <a:solidFill>
                  <a:srgbClr val="0000FF"/>
                </a:solidFill>
              </a:rPr>
              <a:t>5,12-21</a:t>
            </a:r>
          </a:p>
          <a:p>
            <a:pPr lvl="2"/>
            <a:r>
              <a:rPr lang="de-DE" dirty="0"/>
              <a:t>1. </a:t>
            </a:r>
            <a:r>
              <a:rPr lang="de-DE" dirty="0" smtClean="0"/>
              <a:t>Das </a:t>
            </a:r>
            <a:r>
              <a:rPr lang="de-DE" dirty="0"/>
              <a:t>Problem ist </a:t>
            </a:r>
            <a:r>
              <a:rPr lang="de-DE" dirty="0" smtClean="0"/>
              <a:t>ernst</a:t>
            </a:r>
            <a:r>
              <a:rPr lang="de-DE" dirty="0"/>
              <a:t>. 5,12-14</a:t>
            </a:r>
            <a:endParaRPr lang="de-DE" sz="1400" dirty="0"/>
          </a:p>
          <a:p>
            <a:pPr lvl="2"/>
            <a:r>
              <a:rPr lang="de-DE" dirty="0"/>
              <a:t>2. </a:t>
            </a:r>
            <a:r>
              <a:rPr lang="de-DE" dirty="0" smtClean="0"/>
              <a:t>Christi Tat bewirkt viel Größeres </a:t>
            </a:r>
            <a:r>
              <a:rPr lang="de-DE" dirty="0"/>
              <a:t>als </a:t>
            </a:r>
            <a:r>
              <a:rPr lang="de-DE" dirty="0" smtClean="0"/>
              <a:t>Adams Fehltritt. 5,15-17</a:t>
            </a:r>
            <a:endParaRPr lang="de-DE" sz="1400" dirty="0"/>
          </a:p>
          <a:p>
            <a:pPr lvl="2"/>
            <a:r>
              <a:rPr lang="de-DE" dirty="0"/>
              <a:t>3. </a:t>
            </a:r>
            <a:r>
              <a:rPr lang="de-DE" dirty="0" smtClean="0"/>
              <a:t>Die </a:t>
            </a:r>
            <a:r>
              <a:rPr lang="de-DE" dirty="0"/>
              <a:t>Tat von Einem </a:t>
            </a:r>
            <a:r>
              <a:rPr lang="de-DE" dirty="0" smtClean="0"/>
              <a:t>hat </a:t>
            </a:r>
            <a:r>
              <a:rPr lang="de-DE" dirty="0"/>
              <a:t>Auswirkung auf die </a:t>
            </a:r>
            <a:r>
              <a:rPr lang="de-DE" dirty="0" smtClean="0"/>
              <a:t>Vielen</a:t>
            </a:r>
            <a:r>
              <a:rPr lang="de-DE" dirty="0"/>
              <a:t>.</a:t>
            </a:r>
            <a:r>
              <a:rPr lang="de-DE" dirty="0" smtClean="0"/>
              <a:t> </a:t>
            </a:r>
            <a:r>
              <a:rPr lang="de-DE" dirty="0"/>
              <a:t>5,18.19</a:t>
            </a:r>
            <a:endParaRPr lang="de-DE" sz="1400" dirty="0"/>
          </a:p>
          <a:p>
            <a:pPr lvl="2"/>
            <a:r>
              <a:rPr lang="de-DE" dirty="0"/>
              <a:t>4. </a:t>
            </a:r>
            <a:r>
              <a:rPr lang="de-DE" dirty="0" smtClean="0"/>
              <a:t>Das </a:t>
            </a:r>
            <a:r>
              <a:rPr lang="de-DE" dirty="0"/>
              <a:t>Gesetz kam hinzu, um zu zeigen, wie ernsthaft das Problem der Sünde ist. 5,20.21</a:t>
            </a:r>
            <a:endParaRPr lang="de-DE" sz="1400" dirty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2260831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641976"/>
          </a:xfrm>
        </p:spPr>
        <p:txBody>
          <a:bodyPr/>
          <a:lstStyle/>
          <a:p>
            <a:r>
              <a:rPr lang="de-DE" sz="2800" dirty="0" smtClean="0"/>
              <a:t>III. Die Gottesgerechtigkeit: Auswirkung im Leben </a:t>
            </a:r>
            <a:r>
              <a:rPr lang="de-DE" sz="2800" dirty="0" smtClean="0">
                <a:solidFill>
                  <a:srgbClr val="0000FF"/>
                </a:solidFill>
              </a:rPr>
              <a:t>6,1- 8,39</a:t>
            </a:r>
          </a:p>
          <a:p>
            <a:pPr lvl="1"/>
            <a:r>
              <a:rPr lang="de-DE" dirty="0" smtClean="0"/>
              <a:t>A. Der Gerechtfertigte und die Sünde </a:t>
            </a:r>
            <a:r>
              <a:rPr lang="de-DE" dirty="0" smtClean="0">
                <a:solidFill>
                  <a:srgbClr val="0000FF"/>
                </a:solidFill>
              </a:rPr>
              <a:t>K. 6</a:t>
            </a:r>
          </a:p>
          <a:p>
            <a:pPr lvl="1"/>
            <a:r>
              <a:rPr lang="de-DE" dirty="0" smtClean="0"/>
              <a:t>B. </a:t>
            </a:r>
            <a:r>
              <a:rPr lang="de-DE" dirty="0"/>
              <a:t>Der Gerechtfertigte </a:t>
            </a:r>
            <a:r>
              <a:rPr lang="de-DE" dirty="0" smtClean="0"/>
              <a:t>und das Gesetz </a:t>
            </a:r>
            <a:r>
              <a:rPr lang="de-DE" dirty="0" smtClean="0">
                <a:solidFill>
                  <a:srgbClr val="0000FF"/>
                </a:solidFill>
              </a:rPr>
              <a:t>K. 7</a:t>
            </a:r>
          </a:p>
          <a:p>
            <a:pPr lvl="1"/>
            <a:r>
              <a:rPr lang="de-DE" dirty="0" smtClean="0"/>
              <a:t>C. </a:t>
            </a:r>
            <a:r>
              <a:rPr lang="de-DE" dirty="0"/>
              <a:t>Der Gerechtfertigte und </a:t>
            </a:r>
            <a:r>
              <a:rPr lang="de-DE" dirty="0" smtClean="0"/>
              <a:t>der Heilige Geist </a:t>
            </a:r>
            <a:r>
              <a:rPr lang="de-DE" dirty="0" smtClean="0">
                <a:solidFill>
                  <a:srgbClr val="0000FF"/>
                </a:solidFill>
              </a:rPr>
              <a:t>K</a:t>
            </a:r>
            <a:r>
              <a:rPr lang="de-DE" dirty="0">
                <a:solidFill>
                  <a:srgbClr val="0000FF"/>
                </a:solidFill>
              </a:rPr>
              <a:t>. </a:t>
            </a:r>
            <a:r>
              <a:rPr lang="de-DE" dirty="0" smtClean="0">
                <a:solidFill>
                  <a:srgbClr val="0000FF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665774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Rm</a:t>
            </a:r>
            <a:r>
              <a:rPr lang="de-CH" dirty="0" smtClean="0"/>
              <a:t> 6 Sinnabschnitte</a:t>
            </a:r>
          </a:p>
        </p:txBody>
      </p:sp>
      <p:sp>
        <p:nvSpPr>
          <p:cNvPr id="2253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mtClean="0">
                <a:solidFill>
                  <a:schemeClr val="tx2"/>
                </a:solidFill>
              </a:rPr>
              <a:t>V. 1 </a:t>
            </a:r>
          </a:p>
          <a:p>
            <a:r>
              <a:rPr lang="de-CH" smtClean="0">
                <a:solidFill>
                  <a:schemeClr val="tx2"/>
                </a:solidFill>
              </a:rPr>
              <a:t>V. 2-10: </a:t>
            </a:r>
          </a:p>
          <a:p>
            <a:r>
              <a:rPr lang="de-CH" smtClean="0">
                <a:solidFill>
                  <a:schemeClr val="tx2"/>
                </a:solidFill>
              </a:rPr>
              <a:t>V. 11-14: </a:t>
            </a:r>
          </a:p>
          <a:p>
            <a:r>
              <a:rPr lang="de-CH" smtClean="0"/>
              <a:t>V. 15A</a:t>
            </a:r>
          </a:p>
          <a:p>
            <a:r>
              <a:rPr lang="de-CH" smtClean="0"/>
              <a:t>V. 15E-23: </a:t>
            </a:r>
          </a:p>
        </p:txBody>
      </p:sp>
    </p:spTree>
    <p:extLst>
      <p:ext uri="{BB962C8B-B14F-4D97-AF65-F5344CB8AC3E}">
        <p14:creationId xmlns:p14="http://schemas.microsoft.com/office/powerpoint/2010/main" val="156707260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Thomas Jettel\Documents\0TJ\My Dropbox\Arbeitsraum HJ\2 In Arbeit THOMAS\GUTE Karten\paulsec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29608" y="0"/>
            <a:ext cx="9012368" cy="8109520"/>
          </a:xfrm>
          <a:prstGeom prst="rect">
            <a:avLst/>
          </a:prstGeom>
          <a:noFill/>
        </p:spPr>
      </p:pic>
      <p:sp>
        <p:nvSpPr>
          <p:cNvPr id="3" name="Rechteck 2"/>
          <p:cNvSpPr/>
          <p:nvPr/>
        </p:nvSpPr>
        <p:spPr>
          <a:xfrm>
            <a:off x="251520" y="4653136"/>
            <a:ext cx="2880320" cy="24482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2-е мисс. Путешествие Ап. Павла</a:t>
            </a:r>
            <a:endParaRPr lang="de-DE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49-51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нашей эры</a:t>
            </a:r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698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Rm 6</a:t>
            </a:r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de-DE" dirty="0" smtClean="0"/>
              <a:t>1) V. 1-14: </a:t>
            </a:r>
            <a:r>
              <a:rPr lang="de-DE" dirty="0" smtClean="0">
                <a:solidFill>
                  <a:schemeClr val="accent2"/>
                </a:solidFill>
              </a:rPr>
              <a:t>Warum ein Leben in der Sünde für den Gerechtfertigten nicht in Frage kommt</a:t>
            </a:r>
            <a:r>
              <a:rPr lang="de-DE" dirty="0" smtClean="0"/>
              <a:t>. (1. Antwort) </a:t>
            </a:r>
          </a:p>
          <a:p>
            <a:pPr marL="0" indent="0" hangingPunct="0">
              <a:buNone/>
            </a:pPr>
            <a:r>
              <a:rPr lang="de-DE" sz="2400" dirty="0" smtClean="0"/>
              <a:t>[= </a:t>
            </a:r>
            <a:r>
              <a:rPr lang="de-DE" sz="2400" b="1" dirty="0" smtClean="0"/>
              <a:t>Die</a:t>
            </a:r>
            <a:r>
              <a:rPr lang="de-DE" sz="2400" dirty="0" smtClean="0"/>
              <a:t> </a:t>
            </a:r>
            <a:r>
              <a:rPr lang="de-DE" sz="2400" b="1" dirty="0" smtClean="0"/>
              <a:t>Grundlage</a:t>
            </a:r>
            <a:r>
              <a:rPr lang="de-DE" sz="2400" dirty="0" smtClean="0"/>
              <a:t> der Rettung von der Herrschaft der Sünde] </a:t>
            </a:r>
          </a:p>
          <a:p>
            <a:pPr marL="0" indent="0" hangingPunct="0">
              <a:buNone/>
            </a:pPr>
            <a:endParaRPr lang="de-DE" sz="2400" dirty="0" smtClean="0"/>
          </a:p>
          <a:p>
            <a:pPr hangingPunct="0"/>
            <a:r>
              <a:rPr lang="de-DE" dirty="0" smtClean="0"/>
              <a:t>2) V. 15-23: </a:t>
            </a:r>
            <a:r>
              <a:rPr lang="de-DE" dirty="0" smtClean="0">
                <a:solidFill>
                  <a:schemeClr val="accent2"/>
                </a:solidFill>
              </a:rPr>
              <a:t>Warum ein Leben in der Sünde für den Gerechtfertigten nicht in Frage kommt</a:t>
            </a:r>
            <a:r>
              <a:rPr lang="de-DE" dirty="0" smtClean="0"/>
              <a:t>. (2. Antwort) </a:t>
            </a:r>
          </a:p>
          <a:p>
            <a:pPr hangingPunct="0"/>
            <a:endParaRPr lang="de-CH" dirty="0" smtClean="0"/>
          </a:p>
          <a:p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134778274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" y="476672"/>
            <a:ext cx="9144000" cy="638132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500" b="1" u="sng" dirty="0" smtClean="0">
                <a:solidFill>
                  <a:srgbClr val="7030A0"/>
                </a:solidFill>
              </a:rPr>
              <a:t>Einleitende Frage</a:t>
            </a:r>
            <a:r>
              <a:rPr lang="de-DE" sz="3500" b="1" dirty="0" smtClean="0">
                <a:solidFill>
                  <a:srgbClr val="7030A0"/>
                </a:solidFill>
              </a:rPr>
              <a:t>:  </a:t>
            </a:r>
            <a:r>
              <a:rPr lang="de-DE" sz="3500" b="1" dirty="0" smtClean="0">
                <a:solidFill>
                  <a:srgbClr val="C00000"/>
                </a:solidFill>
              </a:rPr>
              <a:t>V. 1: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CH" sz="3500" b="1" dirty="0" smtClean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500" b="1" u="sng" dirty="0" smtClean="0">
                <a:solidFill>
                  <a:srgbClr val="7030A0"/>
                </a:solidFill>
              </a:rPr>
              <a:t>Erste Antwort mit Begründungen:  </a:t>
            </a:r>
            <a:r>
              <a:rPr lang="de-DE" sz="3500" b="1" dirty="0" smtClean="0">
                <a:solidFill>
                  <a:srgbClr val="7030A0"/>
                </a:solidFill>
              </a:rPr>
              <a:t>Wir sind der Sünde gestorben und haben nun ein neues Leben, das mit dem alten nichts zu tun hat.</a:t>
            </a:r>
            <a:r>
              <a:rPr lang="de-DE" sz="3500" b="1" dirty="0" smtClean="0">
                <a:solidFill>
                  <a:srgbClr val="C00000"/>
                </a:solidFill>
              </a:rPr>
              <a:t> V. 2-10: </a:t>
            </a:r>
            <a:endParaRPr lang="de-CH" sz="3500" b="1" dirty="0" smtClean="0">
              <a:solidFill>
                <a:srgbClr val="7030A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dirty="0" smtClean="0"/>
              <a:t>Es wäre unsinnig, für etwas zu leben, in Bezug auf das man tot ist. </a:t>
            </a:r>
            <a:r>
              <a:rPr lang="de-DE" sz="3100" dirty="0" smtClean="0">
                <a:solidFill>
                  <a:srgbClr val="C00000"/>
                </a:solidFill>
              </a:rPr>
              <a:t>V. 2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dirty="0" smtClean="0"/>
              <a:t>Wir wurden auf den Christi Tod getauft. </a:t>
            </a:r>
            <a:r>
              <a:rPr lang="de-DE" sz="3100" dirty="0" smtClean="0">
                <a:solidFill>
                  <a:srgbClr val="C00000"/>
                </a:solidFill>
              </a:rPr>
              <a:t>V. 3.4A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dirty="0" smtClean="0"/>
              <a:t>Ziel und Zweck des </a:t>
            </a:r>
            <a:r>
              <a:rPr lang="de-DE" sz="3100" dirty="0" err="1" smtClean="0"/>
              <a:t>Mitbegrabenseins</a:t>
            </a:r>
            <a:r>
              <a:rPr lang="de-DE" sz="3100" dirty="0" smtClean="0"/>
              <a:t> ist ein Wandel in einem neuen Leben: </a:t>
            </a:r>
            <a:r>
              <a:rPr lang="de-DE" sz="3100" dirty="0" smtClean="0">
                <a:solidFill>
                  <a:srgbClr val="C00000"/>
                </a:solidFill>
              </a:rPr>
              <a:t>V. 4M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dirty="0" smtClean="0"/>
              <a:t>Die Folge aus unserer </a:t>
            </a:r>
            <a:r>
              <a:rPr lang="de-DE" sz="3100" dirty="0" err="1" smtClean="0"/>
              <a:t>Einsmachung</a:t>
            </a:r>
            <a:r>
              <a:rPr lang="de-DE" sz="3100" dirty="0" smtClean="0"/>
              <a:t> mit Christus in seinem Tod ist unsere </a:t>
            </a:r>
            <a:r>
              <a:rPr lang="de-DE" sz="3100" dirty="0" err="1" smtClean="0"/>
              <a:t>Einsmachung</a:t>
            </a:r>
            <a:r>
              <a:rPr lang="de-DE" sz="3100" dirty="0" smtClean="0"/>
              <a:t> mit ihm in seiner Auferstehung. </a:t>
            </a:r>
            <a:r>
              <a:rPr lang="de-DE" sz="3100" dirty="0" smtClean="0">
                <a:solidFill>
                  <a:srgbClr val="C00000"/>
                </a:solidFill>
              </a:rPr>
              <a:t>V. 5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dirty="0" smtClean="0"/>
              <a:t>Ziel des </a:t>
            </a:r>
            <a:r>
              <a:rPr lang="de-DE" sz="3100" dirty="0" err="1" smtClean="0"/>
              <a:t>Mitgekreuzigtseins</a:t>
            </a:r>
            <a:r>
              <a:rPr lang="de-DE" sz="3100" dirty="0" smtClean="0"/>
              <a:t> war die Befreiung unseres Leibes von einem Sklavendasein für die Sünde. </a:t>
            </a:r>
            <a:r>
              <a:rPr lang="de-DE" sz="3100" dirty="0" smtClean="0">
                <a:solidFill>
                  <a:srgbClr val="C00000"/>
                </a:solidFill>
              </a:rPr>
              <a:t>V. 6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dirty="0" smtClean="0"/>
              <a:t>Die Folge aus dem </a:t>
            </a:r>
            <a:r>
              <a:rPr lang="de-DE" sz="3100" dirty="0" err="1" smtClean="0"/>
              <a:t>Mitgestorbensein</a:t>
            </a:r>
            <a:r>
              <a:rPr lang="de-DE" sz="3100" dirty="0" smtClean="0"/>
              <a:t> ist </a:t>
            </a:r>
            <a:r>
              <a:rPr lang="de-DE" sz="3100" dirty="0" err="1" smtClean="0"/>
              <a:t>Mitleben</a:t>
            </a:r>
            <a:r>
              <a:rPr lang="de-DE" sz="3100" dirty="0" smtClean="0"/>
              <a:t> mit Christi Leben, über das der Tod nicht mehr herrschen kann und das daher ungehindert für Gott da ist. </a:t>
            </a:r>
            <a:r>
              <a:rPr lang="de-DE" sz="3100" dirty="0" smtClean="0">
                <a:solidFill>
                  <a:srgbClr val="C00000"/>
                </a:solidFill>
              </a:rPr>
              <a:t>V. 8-10</a:t>
            </a:r>
            <a:endParaRPr lang="de-CH" sz="31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1406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" y="908720"/>
            <a:ext cx="9144000" cy="594928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500" b="1" u="sng" dirty="0" smtClean="0">
                <a:solidFill>
                  <a:srgbClr val="7030A0"/>
                </a:solidFill>
              </a:rPr>
              <a:t>Was der Gerechtfertigte konkret tun soll</a:t>
            </a:r>
            <a:r>
              <a:rPr lang="de-DE" sz="3500" b="1" dirty="0" smtClean="0">
                <a:solidFill>
                  <a:srgbClr val="7030A0"/>
                </a:solidFill>
              </a:rPr>
              <a:t>, um über Sünde Sieg zu haben (Drei Aufrufe und eine Motivation) </a:t>
            </a:r>
            <a:r>
              <a:rPr lang="de-DE" sz="3500" b="1" dirty="0" smtClean="0">
                <a:solidFill>
                  <a:srgbClr val="C00000"/>
                </a:solidFill>
              </a:rPr>
              <a:t>V. 11-14: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CH" sz="3500" b="1" dirty="0" smtClean="0">
              <a:solidFill>
                <a:srgbClr val="7030A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u="sng" dirty="0" smtClean="0"/>
              <a:t>1. Aufruf</a:t>
            </a:r>
            <a:r>
              <a:rPr lang="de-DE" sz="3100" dirty="0" smtClean="0"/>
              <a:t>: Mit den Fakten rechnen: tot für den alten Herrn und lebend für den neuen. </a:t>
            </a:r>
            <a:r>
              <a:rPr lang="de-DE" sz="3100" dirty="0" smtClean="0">
                <a:solidFill>
                  <a:srgbClr val="C00000"/>
                </a:solidFill>
              </a:rPr>
              <a:t>V. 11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u="sng" dirty="0" smtClean="0"/>
              <a:t>2. Aufruf</a:t>
            </a:r>
            <a:r>
              <a:rPr lang="de-DE" sz="3100" dirty="0" smtClean="0"/>
              <a:t>: NEIN sagen! D. h.: Die Sünde nicht herrschen lassen in unserem Leibe. Nicht der Sünde gehorchen -  durch ein Leben nach den Lüsten des Leibes. </a:t>
            </a:r>
            <a:r>
              <a:rPr lang="de-DE" sz="3100" dirty="0" smtClean="0">
                <a:solidFill>
                  <a:srgbClr val="C00000"/>
                </a:solidFill>
              </a:rPr>
              <a:t>V. 12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u="sng" dirty="0" smtClean="0"/>
              <a:t>3. Aufruf</a:t>
            </a:r>
            <a:r>
              <a:rPr lang="de-DE" sz="3100" dirty="0" smtClean="0"/>
              <a:t>: Unsere Glieder zur Verfügung stellen – nicht der Sünde, sondern Gott, als Waffen der Gerechtigkeit. </a:t>
            </a:r>
            <a:r>
              <a:rPr lang="de-DE" sz="3100" dirty="0" smtClean="0">
                <a:solidFill>
                  <a:srgbClr val="C00000"/>
                </a:solidFill>
              </a:rPr>
              <a:t>V. 13</a:t>
            </a:r>
            <a:endParaRPr lang="de-CH" sz="3100" dirty="0" smtClean="0">
              <a:solidFill>
                <a:srgbClr val="C0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3100" u="sng" dirty="0" smtClean="0"/>
              <a:t>Motivation</a:t>
            </a:r>
            <a:r>
              <a:rPr lang="de-DE" sz="3100" dirty="0" smtClean="0"/>
              <a:t>: Unter dem neuen Herrn haben wir Gnade; daher können wir über Sünde siegreich sein. </a:t>
            </a:r>
            <a:r>
              <a:rPr lang="de-DE" sz="3100" dirty="0" smtClean="0">
                <a:solidFill>
                  <a:srgbClr val="C00000"/>
                </a:solidFill>
              </a:rPr>
              <a:t>V. 14</a:t>
            </a:r>
            <a:endParaRPr lang="de-CH" sz="31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68436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641976"/>
          </a:xfrm>
        </p:spPr>
        <p:txBody>
          <a:bodyPr/>
          <a:lstStyle/>
          <a:p>
            <a:r>
              <a:rPr lang="de-DE" sz="2800" dirty="0" smtClean="0"/>
              <a:t>III. Die Gottesgerechtigkeit: Auswirkung im Leben </a:t>
            </a:r>
            <a:r>
              <a:rPr lang="de-DE" sz="2800" dirty="0" smtClean="0">
                <a:solidFill>
                  <a:srgbClr val="0000FF"/>
                </a:solidFill>
              </a:rPr>
              <a:t>6,1- 8,39</a:t>
            </a:r>
          </a:p>
          <a:p>
            <a:pPr lvl="1"/>
            <a:r>
              <a:rPr lang="de-DE" dirty="0" smtClean="0"/>
              <a:t>A. Der Gerechtfertigte und die Sünde (Warum ein Leben in Sünde nicht in Frage kommt) </a:t>
            </a:r>
            <a:r>
              <a:rPr lang="de-DE" dirty="0" smtClean="0">
                <a:solidFill>
                  <a:srgbClr val="0000FF"/>
                </a:solidFill>
              </a:rPr>
              <a:t>K. 6</a:t>
            </a:r>
          </a:p>
          <a:p>
            <a:pPr lvl="2"/>
            <a:r>
              <a:rPr lang="de-DE" dirty="0" smtClean="0"/>
              <a:t>1. Weil wir gestorben sind. 6,1-14</a:t>
            </a:r>
          </a:p>
          <a:p>
            <a:pPr lvl="2"/>
            <a:r>
              <a:rPr lang="de-DE" dirty="0" smtClean="0"/>
              <a:t>2. Weil wir – von </a:t>
            </a:r>
            <a:r>
              <a:rPr lang="de-DE" dirty="0"/>
              <a:t>Sünde befreit </a:t>
            </a:r>
            <a:r>
              <a:rPr lang="de-DE" dirty="0" smtClean="0"/>
              <a:t>– nun </a:t>
            </a:r>
            <a:r>
              <a:rPr lang="de-DE" dirty="0"/>
              <a:t>Sklaven Gottes sind. 6,15-23</a:t>
            </a:r>
            <a:endParaRPr lang="de-DE" dirty="0" smtClean="0"/>
          </a:p>
          <a:p>
            <a:pPr lvl="1"/>
            <a:r>
              <a:rPr lang="de-DE" dirty="0" smtClean="0"/>
              <a:t>B. </a:t>
            </a:r>
            <a:r>
              <a:rPr lang="de-DE" dirty="0"/>
              <a:t>Der Gerechtfertigte </a:t>
            </a:r>
            <a:r>
              <a:rPr lang="de-DE" dirty="0" smtClean="0"/>
              <a:t>und das Gesetz </a:t>
            </a:r>
            <a:r>
              <a:rPr lang="de-DE" dirty="0" smtClean="0">
                <a:solidFill>
                  <a:srgbClr val="0000FF"/>
                </a:solidFill>
              </a:rPr>
              <a:t>K. 7</a:t>
            </a:r>
          </a:p>
          <a:p>
            <a:pPr lvl="2"/>
            <a:r>
              <a:rPr lang="de-DE" dirty="0" smtClean="0"/>
              <a:t>1. Die </a:t>
            </a:r>
            <a:r>
              <a:rPr lang="de-DE" dirty="0"/>
              <a:t>grundsätzliche Beziehung </a:t>
            </a:r>
            <a:r>
              <a:rPr lang="de-DE" dirty="0" smtClean="0"/>
              <a:t>zum </a:t>
            </a:r>
            <a:r>
              <a:rPr lang="de-DE" dirty="0"/>
              <a:t>Gesetz </a:t>
            </a:r>
            <a:r>
              <a:rPr lang="de-DE" dirty="0" smtClean="0"/>
              <a:t>7,1-6</a:t>
            </a:r>
          </a:p>
          <a:p>
            <a:pPr lvl="2"/>
            <a:r>
              <a:rPr lang="de-DE" dirty="0" smtClean="0"/>
              <a:t>2. Die </a:t>
            </a:r>
            <a:r>
              <a:rPr lang="de-DE" dirty="0"/>
              <a:t>anfängliche Begegnung mit dem Gesetz </a:t>
            </a:r>
            <a:r>
              <a:rPr lang="de-DE" dirty="0" smtClean="0"/>
              <a:t>7,7-14A</a:t>
            </a:r>
          </a:p>
          <a:p>
            <a:pPr lvl="2"/>
            <a:r>
              <a:rPr lang="de-DE" dirty="0" smtClean="0"/>
              <a:t>3. </a:t>
            </a:r>
            <a:r>
              <a:rPr lang="de-DE" dirty="0"/>
              <a:t>Neue Erfahrung mit dem Gesetz </a:t>
            </a:r>
            <a:r>
              <a:rPr lang="de-DE" dirty="0" smtClean="0"/>
              <a:t>7,14M-20</a:t>
            </a:r>
          </a:p>
          <a:p>
            <a:pPr lvl="2"/>
            <a:r>
              <a:rPr lang="de-DE" dirty="0" smtClean="0"/>
              <a:t>4. Das </a:t>
            </a:r>
            <a:r>
              <a:rPr lang="de-DE" dirty="0"/>
              <a:t>Ergebnis dieser Erfahrungen </a:t>
            </a:r>
            <a:r>
              <a:rPr lang="de-DE" dirty="0" smtClean="0"/>
              <a:t>7,21-25</a:t>
            </a:r>
          </a:p>
          <a:p>
            <a:pPr lvl="1"/>
            <a:r>
              <a:rPr lang="de-DE" dirty="0" smtClean="0"/>
              <a:t>C. </a:t>
            </a:r>
            <a:r>
              <a:rPr lang="de-DE" dirty="0"/>
              <a:t>Der Gerechtfertigte und </a:t>
            </a:r>
            <a:r>
              <a:rPr lang="de-DE" dirty="0" smtClean="0"/>
              <a:t>der Heilige Geist  (</a:t>
            </a:r>
            <a:r>
              <a:rPr lang="de-DE" dirty="0"/>
              <a:t>Wie sich das Heil </a:t>
            </a:r>
            <a:r>
              <a:rPr lang="de-DE" dirty="0" smtClean="0"/>
              <a:t>auswirkt) </a:t>
            </a:r>
            <a:r>
              <a:rPr lang="de-DE" dirty="0" smtClean="0">
                <a:solidFill>
                  <a:srgbClr val="0000FF"/>
                </a:solidFill>
              </a:rPr>
              <a:t>K</a:t>
            </a:r>
            <a:r>
              <a:rPr lang="de-DE" dirty="0">
                <a:solidFill>
                  <a:srgbClr val="0000FF"/>
                </a:solidFill>
              </a:rPr>
              <a:t>. </a:t>
            </a:r>
            <a:r>
              <a:rPr lang="de-DE" dirty="0" smtClean="0">
                <a:solidFill>
                  <a:srgbClr val="0000FF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0711568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641976"/>
          </a:xfrm>
        </p:spPr>
        <p:txBody>
          <a:bodyPr/>
          <a:lstStyle/>
          <a:p>
            <a:r>
              <a:rPr lang="de-DE" sz="2800" dirty="0" smtClean="0"/>
              <a:t>III. Die Gottesgerechtigkeit: Auswirkung im Leben </a:t>
            </a:r>
            <a:r>
              <a:rPr lang="de-DE" sz="2800" dirty="0" smtClean="0">
                <a:solidFill>
                  <a:srgbClr val="0000FF"/>
                </a:solidFill>
              </a:rPr>
              <a:t>6,1- 8,39</a:t>
            </a:r>
          </a:p>
          <a:p>
            <a:pPr lvl="1"/>
            <a:r>
              <a:rPr lang="de-DE" dirty="0" smtClean="0"/>
              <a:t>C. </a:t>
            </a:r>
            <a:r>
              <a:rPr lang="de-DE" dirty="0"/>
              <a:t>Der Gerechtfertigte und </a:t>
            </a:r>
            <a:r>
              <a:rPr lang="de-DE" dirty="0" smtClean="0"/>
              <a:t>der Heilige Geist  (</a:t>
            </a:r>
            <a:r>
              <a:rPr lang="de-DE" dirty="0"/>
              <a:t>Wie sich das Heil </a:t>
            </a:r>
            <a:r>
              <a:rPr lang="de-DE" dirty="0" smtClean="0"/>
              <a:t>auswirkt) </a:t>
            </a:r>
            <a:r>
              <a:rPr lang="de-DE" dirty="0" smtClean="0">
                <a:solidFill>
                  <a:srgbClr val="0000FF"/>
                </a:solidFill>
              </a:rPr>
              <a:t>K</a:t>
            </a:r>
            <a:r>
              <a:rPr lang="de-DE" dirty="0">
                <a:solidFill>
                  <a:srgbClr val="0000FF"/>
                </a:solidFill>
              </a:rPr>
              <a:t>. </a:t>
            </a:r>
            <a:r>
              <a:rPr lang="de-DE" dirty="0" smtClean="0">
                <a:solidFill>
                  <a:srgbClr val="0000FF"/>
                </a:solidFill>
              </a:rPr>
              <a:t>8</a:t>
            </a:r>
          </a:p>
          <a:p>
            <a:pPr lvl="2"/>
            <a:r>
              <a:rPr lang="de-DE" dirty="0"/>
              <a:t>1. Es ist dem Gerechtfertigten nun möglich, nach dem Willen Gottes zu leben. </a:t>
            </a:r>
            <a:r>
              <a:rPr lang="de-DE" dirty="0" smtClean="0">
                <a:solidFill>
                  <a:srgbClr val="0000FF"/>
                </a:solidFill>
              </a:rPr>
              <a:t>8,1-16</a:t>
            </a:r>
          </a:p>
          <a:p>
            <a:pPr lvl="3"/>
            <a:r>
              <a:rPr lang="de-DE" dirty="0" smtClean="0"/>
              <a:t>a. Hauptaussage: Keine Verurteilung </a:t>
            </a:r>
            <a:r>
              <a:rPr lang="de-DE" dirty="0" smtClean="0">
                <a:solidFill>
                  <a:srgbClr val="0070C0"/>
                </a:solidFill>
              </a:rPr>
              <a:t>8,1.2</a:t>
            </a:r>
          </a:p>
          <a:p>
            <a:pPr lvl="3"/>
            <a:r>
              <a:rPr lang="de-DE" dirty="0" smtClean="0"/>
              <a:t>b. Erklärung: Wie </a:t>
            </a:r>
            <a:r>
              <a:rPr lang="de-DE" dirty="0"/>
              <a:t>die Befreiung geschieht </a:t>
            </a:r>
            <a:r>
              <a:rPr lang="de-DE" dirty="0" smtClean="0">
                <a:solidFill>
                  <a:srgbClr val="0070C0"/>
                </a:solidFill>
              </a:rPr>
              <a:t>8,3.4</a:t>
            </a:r>
          </a:p>
          <a:p>
            <a:pPr lvl="4"/>
            <a:r>
              <a:rPr lang="de-DE" dirty="0" smtClean="0"/>
              <a:t>Was Gott in Christus Entscheidendes getan hat. V. 3</a:t>
            </a:r>
          </a:p>
          <a:p>
            <a:pPr lvl="4"/>
            <a:r>
              <a:rPr lang="de-DE" dirty="0" smtClean="0"/>
              <a:t>Was wir nun zu tun haben. V. 4</a:t>
            </a:r>
          </a:p>
          <a:p>
            <a:pPr lvl="3"/>
            <a:r>
              <a:rPr lang="de-DE" dirty="0" smtClean="0"/>
              <a:t>c. Über </a:t>
            </a:r>
            <a:r>
              <a:rPr lang="de-DE" dirty="0"/>
              <a:t>das Wesen des Fleisches und </a:t>
            </a:r>
            <a:r>
              <a:rPr lang="de-DE" dirty="0" smtClean="0"/>
              <a:t>des Geistes </a:t>
            </a:r>
            <a:r>
              <a:rPr lang="de-DE" dirty="0" smtClean="0">
                <a:solidFill>
                  <a:srgbClr val="0070C0"/>
                </a:solidFill>
              </a:rPr>
              <a:t>8,5-11</a:t>
            </a:r>
          </a:p>
          <a:p>
            <a:pPr lvl="3"/>
            <a:r>
              <a:rPr lang="de-DE" dirty="0"/>
              <a:t>d. Die praktischen Konsequenzen </a:t>
            </a:r>
            <a:r>
              <a:rPr lang="de-DE" dirty="0" smtClean="0">
                <a:solidFill>
                  <a:srgbClr val="0070C0"/>
                </a:solidFill>
              </a:rPr>
              <a:t>8,12-16</a:t>
            </a:r>
          </a:p>
          <a:p>
            <a:pPr lvl="2"/>
            <a:r>
              <a:rPr lang="de-DE" dirty="0" smtClean="0"/>
              <a:t>2. Der Gerechtfertigte hat nun </a:t>
            </a:r>
            <a:r>
              <a:rPr lang="de-DE" dirty="0"/>
              <a:t>eine herrliche Hoffnung. </a:t>
            </a:r>
            <a:r>
              <a:rPr lang="de-DE" dirty="0" smtClean="0">
                <a:solidFill>
                  <a:srgbClr val="0000FF"/>
                </a:solidFill>
              </a:rPr>
              <a:t>8,17-27</a:t>
            </a:r>
          </a:p>
          <a:p>
            <a:pPr lvl="3"/>
            <a:r>
              <a:rPr lang="de-DE" dirty="0" smtClean="0"/>
              <a:t>a. Persönliche zukünftige Herrlichkeit </a:t>
            </a:r>
            <a:r>
              <a:rPr lang="de-DE" dirty="0" smtClean="0">
                <a:solidFill>
                  <a:srgbClr val="0070C0"/>
                </a:solidFill>
              </a:rPr>
              <a:t>8,17.18</a:t>
            </a:r>
          </a:p>
          <a:p>
            <a:pPr lvl="3"/>
            <a:r>
              <a:rPr lang="de-DE" dirty="0" smtClean="0"/>
              <a:t>b. Befreiung der Schöpfung von der </a:t>
            </a:r>
            <a:r>
              <a:rPr lang="de-DE" dirty="0" err="1" smtClean="0"/>
              <a:t>Verderblickkeit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70C0"/>
                </a:solidFill>
              </a:rPr>
              <a:t>8,19-21</a:t>
            </a:r>
          </a:p>
          <a:p>
            <a:pPr lvl="3"/>
            <a:r>
              <a:rPr lang="de-DE" dirty="0" smtClean="0"/>
              <a:t>c. Hoffnung in gegenwärtigen Leiden </a:t>
            </a:r>
            <a:r>
              <a:rPr lang="de-DE" dirty="0" smtClean="0">
                <a:solidFill>
                  <a:srgbClr val="0070C0"/>
                </a:solidFill>
              </a:rPr>
              <a:t>8,22-27</a:t>
            </a:r>
            <a:endParaRPr lang="de-D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09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641976"/>
          </a:xfrm>
        </p:spPr>
        <p:txBody>
          <a:bodyPr/>
          <a:lstStyle/>
          <a:p>
            <a:r>
              <a:rPr lang="de-DE" sz="2800" dirty="0" smtClean="0"/>
              <a:t>III. Die Gottesgerechtigkeit: Auswirkung im Leben </a:t>
            </a:r>
            <a:r>
              <a:rPr lang="de-DE" sz="2800" dirty="0" smtClean="0">
                <a:solidFill>
                  <a:srgbClr val="0000FF"/>
                </a:solidFill>
              </a:rPr>
              <a:t>6,1- 8,39</a:t>
            </a:r>
          </a:p>
          <a:p>
            <a:pPr lvl="1"/>
            <a:r>
              <a:rPr lang="de-DE" dirty="0" smtClean="0"/>
              <a:t>C. </a:t>
            </a:r>
            <a:r>
              <a:rPr lang="de-DE" dirty="0"/>
              <a:t>Der Gerechtfertigte </a:t>
            </a:r>
            <a:r>
              <a:rPr lang="de-DE" dirty="0" smtClean="0"/>
              <a:t>u der Hl Geist  (Auswirkungen) </a:t>
            </a:r>
            <a:r>
              <a:rPr lang="de-DE" dirty="0" smtClean="0">
                <a:solidFill>
                  <a:srgbClr val="0000FF"/>
                </a:solidFill>
              </a:rPr>
              <a:t>K</a:t>
            </a:r>
            <a:r>
              <a:rPr lang="de-DE" dirty="0">
                <a:solidFill>
                  <a:srgbClr val="0000FF"/>
                </a:solidFill>
              </a:rPr>
              <a:t>. </a:t>
            </a:r>
            <a:r>
              <a:rPr lang="de-DE" dirty="0" smtClean="0">
                <a:solidFill>
                  <a:srgbClr val="0000FF"/>
                </a:solidFill>
              </a:rPr>
              <a:t>8</a:t>
            </a:r>
          </a:p>
          <a:p>
            <a:pPr lvl="2"/>
            <a:r>
              <a:rPr lang="de-DE" dirty="0"/>
              <a:t>1. Es ist </a:t>
            </a:r>
            <a:r>
              <a:rPr lang="de-DE" dirty="0" smtClean="0"/>
              <a:t>nun </a:t>
            </a:r>
            <a:r>
              <a:rPr lang="de-DE" dirty="0"/>
              <a:t>möglich, nach dem Willen Gottes zu leben. </a:t>
            </a:r>
            <a:r>
              <a:rPr lang="de-DE" dirty="0" smtClean="0"/>
              <a:t>8,1-16</a:t>
            </a:r>
          </a:p>
          <a:p>
            <a:pPr lvl="2"/>
            <a:r>
              <a:rPr lang="de-DE" dirty="0" smtClean="0"/>
              <a:t>2. Der Gerechtfertigte hat nun </a:t>
            </a:r>
            <a:r>
              <a:rPr lang="de-DE" dirty="0"/>
              <a:t>eine herrliche Hoffnung. </a:t>
            </a:r>
            <a:r>
              <a:rPr lang="de-DE" dirty="0" smtClean="0"/>
              <a:t>8,17-27</a:t>
            </a:r>
          </a:p>
          <a:p>
            <a:pPr lvl="2"/>
            <a:r>
              <a:rPr lang="de-DE" dirty="0" smtClean="0"/>
              <a:t>3. </a:t>
            </a:r>
            <a:r>
              <a:rPr lang="de-DE" dirty="0"/>
              <a:t>Der Gerechtfertigte hat nun </a:t>
            </a:r>
            <a:r>
              <a:rPr lang="de-DE" dirty="0" smtClean="0"/>
              <a:t>ewige Sicherheit. 8,28-39</a:t>
            </a:r>
          </a:p>
          <a:p>
            <a:pPr lvl="3"/>
            <a:r>
              <a:rPr lang="de-DE" dirty="0" smtClean="0"/>
              <a:t>a. </a:t>
            </a:r>
            <a:r>
              <a:rPr lang="de-DE" dirty="0"/>
              <a:t>Gottes Wege mit uns sind gut. (Alles </a:t>
            </a:r>
            <a:r>
              <a:rPr lang="de-DE" dirty="0" smtClean="0"/>
              <a:t>– zum </a:t>
            </a:r>
            <a:r>
              <a:rPr lang="de-DE" dirty="0"/>
              <a:t>Guten.) </a:t>
            </a:r>
            <a:r>
              <a:rPr lang="de-DE" dirty="0" smtClean="0">
                <a:solidFill>
                  <a:srgbClr val="0070C0"/>
                </a:solidFill>
              </a:rPr>
              <a:t>8,28-30</a:t>
            </a:r>
          </a:p>
          <a:p>
            <a:pPr lvl="3"/>
            <a:r>
              <a:rPr lang="de-DE" dirty="0" smtClean="0"/>
              <a:t>b. </a:t>
            </a:r>
            <a:r>
              <a:rPr lang="de-DE" dirty="0"/>
              <a:t>Gottes </a:t>
            </a:r>
            <a:r>
              <a:rPr lang="de-DE" dirty="0" smtClean="0"/>
              <a:t>Fürsorge für uns </a:t>
            </a:r>
            <a:r>
              <a:rPr lang="de-DE" dirty="0"/>
              <a:t>ist gewiss. </a:t>
            </a:r>
            <a:r>
              <a:rPr lang="de-DE" dirty="0" smtClean="0">
                <a:solidFill>
                  <a:srgbClr val="0070C0"/>
                </a:solidFill>
              </a:rPr>
              <a:t>8,31-34</a:t>
            </a:r>
          </a:p>
          <a:p>
            <a:pPr lvl="3"/>
            <a:r>
              <a:rPr lang="de-DE" dirty="0" smtClean="0"/>
              <a:t>c. </a:t>
            </a:r>
            <a:r>
              <a:rPr lang="de-DE" dirty="0"/>
              <a:t>Gottes Liebe hält uns fest. </a:t>
            </a:r>
            <a:r>
              <a:rPr lang="de-DE" dirty="0">
                <a:solidFill>
                  <a:srgbClr val="0070C0"/>
                </a:solidFill>
              </a:rPr>
              <a:t>8,35-39</a:t>
            </a:r>
          </a:p>
          <a:p>
            <a:pPr lvl="3"/>
            <a:endParaRPr lang="de-DE" dirty="0"/>
          </a:p>
          <a:p>
            <a:pPr lvl="1"/>
            <a:endParaRPr lang="de-DE" dirty="0" smtClean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645585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 smtClean="0">
                <a:solidFill>
                  <a:srgbClr val="0000FF"/>
                </a:solidFill>
              </a:rPr>
              <a:t>Wie </a:t>
            </a:r>
            <a:r>
              <a:rPr lang="de-DE" b="0" dirty="0">
                <a:solidFill>
                  <a:srgbClr val="0000FF"/>
                </a:solidFill>
              </a:rPr>
              <a:t>erreicht Gott mit den Seinen das Ziel der Christusähnlichkeit? </a:t>
            </a:r>
            <a:r>
              <a:rPr lang="de-DE" b="0" dirty="0" smtClean="0">
                <a:solidFill>
                  <a:srgbClr val="0000FF"/>
                </a:solidFill>
              </a:rPr>
              <a:t>8,29.30</a:t>
            </a:r>
            <a:endParaRPr lang="de-DE" b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252536" y="1412776"/>
            <a:ext cx="9505056" cy="5445224"/>
          </a:xfrm>
        </p:spPr>
        <p:txBody>
          <a:bodyPr/>
          <a:lstStyle/>
          <a:p>
            <a:pPr marL="914400" lvl="2" indent="0">
              <a:buNone/>
            </a:pPr>
            <a:r>
              <a:rPr lang="de-DE" sz="2800" b="0" i="1" dirty="0" smtClean="0">
                <a:solidFill>
                  <a:srgbClr val="0000FF"/>
                </a:solidFill>
              </a:rPr>
              <a:t>Zu den Seinen zählen die, die Buße tun und glauben. Vgl. K. 1-8</a:t>
            </a:r>
          </a:p>
          <a:p>
            <a:pPr marL="914400" lvl="2" indent="0">
              <a:buNone/>
            </a:pPr>
            <a:r>
              <a:rPr lang="de-DE" sz="2800" b="0" i="1" dirty="0" smtClean="0">
                <a:solidFill>
                  <a:srgbClr val="0000FF"/>
                </a:solidFill>
              </a:rPr>
              <a:t>Betont wird, was Gott tut, nicht was der Mensch tut.</a:t>
            </a:r>
            <a:endParaRPr lang="de-DE" sz="2800" b="0" i="1" dirty="0">
              <a:solidFill>
                <a:srgbClr val="0000FF"/>
              </a:solidFill>
            </a:endParaRPr>
          </a:p>
          <a:p>
            <a:pPr lvl="3"/>
            <a:r>
              <a:rPr lang="de-DE" sz="2400" dirty="0" smtClean="0"/>
              <a:t>Gott kannte </a:t>
            </a:r>
            <a:r>
              <a:rPr lang="de-DE" sz="2400" dirty="0"/>
              <a:t>die Seinen im </a:t>
            </a:r>
            <a:r>
              <a:rPr lang="de-DE" sz="2400" dirty="0" smtClean="0"/>
              <a:t>Voraus (liebte sie). </a:t>
            </a:r>
            <a:r>
              <a:rPr lang="de-DE" sz="2400" dirty="0">
                <a:solidFill>
                  <a:srgbClr val="0070C0"/>
                </a:solidFill>
              </a:rPr>
              <a:t>V. 29A </a:t>
            </a:r>
            <a:r>
              <a:rPr lang="de-DE" sz="2400" b="0" dirty="0" smtClean="0"/>
              <a:t>(1P 1,2)</a:t>
            </a:r>
            <a:endParaRPr lang="de-DE" sz="2400" b="0" dirty="0"/>
          </a:p>
          <a:p>
            <a:pPr lvl="3"/>
            <a:r>
              <a:rPr lang="de-DE" sz="2400" dirty="0" smtClean="0"/>
              <a:t>Als Gekannte bestimmte er sie im Voraus zur Ebenbildlichkeit</a:t>
            </a:r>
            <a:r>
              <a:rPr lang="de-DE" sz="2400" dirty="0" smtClean="0">
                <a:solidFill>
                  <a:srgbClr val="0070C0"/>
                </a:solidFill>
              </a:rPr>
              <a:t>. </a:t>
            </a:r>
            <a:r>
              <a:rPr lang="de-DE" sz="2400" dirty="0">
                <a:solidFill>
                  <a:srgbClr val="0070C0"/>
                </a:solidFill>
              </a:rPr>
              <a:t>V. 29</a:t>
            </a:r>
          </a:p>
          <a:p>
            <a:pPr lvl="3"/>
            <a:r>
              <a:rPr lang="de-DE" sz="2400" dirty="0" smtClean="0"/>
              <a:t>Als </a:t>
            </a:r>
            <a:r>
              <a:rPr lang="de-DE" sz="2400" dirty="0"/>
              <a:t>zur </a:t>
            </a:r>
            <a:r>
              <a:rPr lang="de-DE" sz="2400" dirty="0" smtClean="0"/>
              <a:t>Ebenbildlichkeit Bestimmte rief er sie. </a:t>
            </a:r>
            <a:r>
              <a:rPr lang="de-DE" sz="2400" dirty="0" smtClean="0">
                <a:solidFill>
                  <a:srgbClr val="0070C0"/>
                </a:solidFill>
              </a:rPr>
              <a:t>V</a:t>
            </a:r>
            <a:r>
              <a:rPr lang="de-DE" sz="2400" dirty="0">
                <a:solidFill>
                  <a:srgbClr val="0070C0"/>
                </a:solidFill>
              </a:rPr>
              <a:t>. </a:t>
            </a:r>
            <a:r>
              <a:rPr lang="de-DE" sz="2400" dirty="0" smtClean="0">
                <a:solidFill>
                  <a:srgbClr val="0070C0"/>
                </a:solidFill>
              </a:rPr>
              <a:t>30</a:t>
            </a:r>
          </a:p>
          <a:p>
            <a:pPr lvl="3"/>
            <a:r>
              <a:rPr lang="de-DE" sz="2400" dirty="0" smtClean="0"/>
              <a:t>Als Gerufene rechtfertigte er sie. </a:t>
            </a:r>
            <a:r>
              <a:rPr lang="de-DE" sz="2400" dirty="0">
                <a:solidFill>
                  <a:srgbClr val="0070C0"/>
                </a:solidFill>
              </a:rPr>
              <a:t>V. </a:t>
            </a:r>
            <a:r>
              <a:rPr lang="de-DE" sz="2400" dirty="0" smtClean="0">
                <a:solidFill>
                  <a:srgbClr val="0070C0"/>
                </a:solidFill>
              </a:rPr>
              <a:t>30M </a:t>
            </a:r>
            <a:r>
              <a:rPr lang="de-DE" sz="2400" b="0" dirty="0" smtClean="0"/>
              <a:t>(vorausgesetzt was?)</a:t>
            </a:r>
            <a:endParaRPr lang="de-DE" sz="2400" dirty="0"/>
          </a:p>
          <a:p>
            <a:pPr lvl="3"/>
            <a:r>
              <a:rPr lang="de-DE" sz="2400" dirty="0" smtClean="0"/>
              <a:t>Als Gerechtfertigte verherrlichte er sie</a:t>
            </a:r>
            <a:r>
              <a:rPr lang="de-DE" sz="2400" dirty="0" smtClean="0">
                <a:solidFill>
                  <a:srgbClr val="0070C0"/>
                </a:solidFill>
              </a:rPr>
              <a:t>. </a:t>
            </a:r>
            <a:r>
              <a:rPr lang="de-DE" sz="2400" dirty="0">
                <a:solidFill>
                  <a:srgbClr val="0070C0"/>
                </a:solidFill>
              </a:rPr>
              <a:t>V. </a:t>
            </a:r>
            <a:r>
              <a:rPr lang="de-DE" sz="2400" dirty="0" smtClean="0">
                <a:solidFill>
                  <a:srgbClr val="0070C0"/>
                </a:solidFill>
              </a:rPr>
              <a:t>30E</a:t>
            </a:r>
            <a:r>
              <a:rPr lang="de-DE" sz="2400" b="0" dirty="0">
                <a:solidFill>
                  <a:srgbClr val="0070C0"/>
                </a:solidFill>
              </a:rPr>
              <a:t> </a:t>
            </a:r>
            <a:r>
              <a:rPr lang="de-DE" sz="2400" b="0" dirty="0" smtClean="0"/>
              <a:t>(vorausgesetzt was?)</a:t>
            </a:r>
            <a:endParaRPr lang="de-DE" sz="2400" dirty="0"/>
          </a:p>
          <a:p>
            <a:pPr lvl="3"/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039026"/>
      </p:ext>
    </p:extLst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641976"/>
          </a:xfrm>
        </p:spPr>
        <p:txBody>
          <a:bodyPr/>
          <a:lstStyle/>
          <a:p>
            <a:r>
              <a:rPr lang="de-DE" sz="2800" dirty="0" smtClean="0"/>
              <a:t>IV. Die Gottesgerechtigkeit (für aller Menschen) und die Frage nach der Verwerfung und Rettung Israels </a:t>
            </a:r>
            <a:r>
              <a:rPr lang="de-DE" sz="2800" dirty="0" smtClean="0">
                <a:solidFill>
                  <a:srgbClr val="0000FF"/>
                </a:solidFill>
              </a:rPr>
              <a:t>K. 9-11</a:t>
            </a:r>
          </a:p>
          <a:p>
            <a:pPr lvl="1"/>
            <a:r>
              <a:rPr lang="de-DE" dirty="0"/>
              <a:t>A. </a:t>
            </a:r>
            <a:r>
              <a:rPr lang="de-DE" u="sng" dirty="0"/>
              <a:t>Das</a:t>
            </a:r>
            <a:r>
              <a:rPr lang="de-DE" dirty="0"/>
              <a:t> </a:t>
            </a:r>
            <a:r>
              <a:rPr lang="de-DE" u="sng" dirty="0"/>
              <a:t>Problem</a:t>
            </a:r>
            <a:r>
              <a:rPr lang="de-DE" dirty="0"/>
              <a:t> der Verwerfung </a:t>
            </a:r>
            <a:r>
              <a:rPr lang="de-DE" dirty="0" smtClean="0"/>
              <a:t>Israels </a:t>
            </a:r>
            <a:r>
              <a:rPr lang="de-DE" dirty="0" smtClean="0">
                <a:solidFill>
                  <a:srgbClr val="0000FF"/>
                </a:solidFill>
              </a:rPr>
              <a:t>9,1-33</a:t>
            </a:r>
          </a:p>
          <a:p>
            <a:pPr lvl="1"/>
            <a:r>
              <a:rPr lang="de-DE" dirty="0"/>
              <a:t>B. </a:t>
            </a:r>
            <a:r>
              <a:rPr lang="de-DE" u="sng" dirty="0"/>
              <a:t>Der</a:t>
            </a:r>
            <a:r>
              <a:rPr lang="de-DE" dirty="0"/>
              <a:t> </a:t>
            </a:r>
            <a:r>
              <a:rPr lang="de-DE" u="sng" dirty="0"/>
              <a:t>Grund</a:t>
            </a:r>
            <a:r>
              <a:rPr lang="de-DE" dirty="0"/>
              <a:t> für die Verwerfung </a:t>
            </a:r>
            <a:r>
              <a:rPr lang="de-DE" dirty="0" smtClean="0"/>
              <a:t>Israels </a:t>
            </a:r>
            <a:r>
              <a:rPr lang="de-DE" dirty="0" smtClean="0">
                <a:solidFill>
                  <a:srgbClr val="0000FF"/>
                </a:solidFill>
              </a:rPr>
              <a:t>10,1-21</a:t>
            </a:r>
          </a:p>
          <a:p>
            <a:pPr lvl="1"/>
            <a:r>
              <a:rPr lang="de-DE" cap="small" dirty="0"/>
              <a:t>C. </a:t>
            </a:r>
            <a:r>
              <a:rPr lang="de-DE" u="sng" dirty="0" smtClean="0"/>
              <a:t>Die</a:t>
            </a:r>
            <a:r>
              <a:rPr lang="de-DE" dirty="0" smtClean="0"/>
              <a:t> </a:t>
            </a:r>
            <a:r>
              <a:rPr lang="de-DE" u="sng" dirty="0"/>
              <a:t>Grenzen</a:t>
            </a:r>
            <a:r>
              <a:rPr lang="de-DE" dirty="0"/>
              <a:t> der Verwerfung </a:t>
            </a:r>
            <a:r>
              <a:rPr lang="de-DE" dirty="0" smtClean="0"/>
              <a:t>Israels </a:t>
            </a:r>
            <a:r>
              <a:rPr lang="de-DE" dirty="0" smtClean="0">
                <a:solidFill>
                  <a:srgbClr val="0000FF"/>
                </a:solidFill>
              </a:rPr>
              <a:t>11,1</a:t>
            </a:r>
            <a:endParaRPr lang="de-DE" dirty="0">
              <a:solidFill>
                <a:srgbClr val="0000FF"/>
              </a:solidFill>
            </a:endParaRP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849553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641976"/>
          </a:xfrm>
        </p:spPr>
        <p:txBody>
          <a:bodyPr/>
          <a:lstStyle/>
          <a:p>
            <a:r>
              <a:rPr lang="de-DE" sz="2800" dirty="0" smtClean="0"/>
              <a:t>IV. Die Gottesgerechtigkeit (für aller Menschen) und die Frage nach der Verwerfung und Rettung Israels </a:t>
            </a:r>
            <a:r>
              <a:rPr lang="de-DE" sz="2800" dirty="0" smtClean="0">
                <a:solidFill>
                  <a:srgbClr val="0000FF"/>
                </a:solidFill>
              </a:rPr>
              <a:t>K. 9-11</a:t>
            </a:r>
          </a:p>
          <a:p>
            <a:pPr lvl="1"/>
            <a:r>
              <a:rPr lang="de-DE" dirty="0"/>
              <a:t>A. </a:t>
            </a:r>
            <a:r>
              <a:rPr lang="de-DE" u="sng" dirty="0"/>
              <a:t>Das</a:t>
            </a:r>
            <a:r>
              <a:rPr lang="de-DE" dirty="0"/>
              <a:t> </a:t>
            </a:r>
            <a:r>
              <a:rPr lang="de-DE" u="sng" dirty="0"/>
              <a:t>Problem</a:t>
            </a:r>
            <a:r>
              <a:rPr lang="de-DE" dirty="0"/>
              <a:t> der Verwerfung Israels: </a:t>
            </a:r>
            <a:r>
              <a:rPr lang="de-DE" dirty="0" smtClean="0">
                <a:solidFill>
                  <a:srgbClr val="0000FF"/>
                </a:solidFill>
              </a:rPr>
              <a:t>Nicht aufgrund von Ungerechtigkeit Gottes</a:t>
            </a:r>
            <a:r>
              <a:rPr lang="de-DE" dirty="0" smtClean="0"/>
              <a:t> 9,1-33</a:t>
            </a:r>
          </a:p>
          <a:p>
            <a:pPr lvl="2"/>
            <a:r>
              <a:rPr lang="de-DE" dirty="0" smtClean="0"/>
              <a:t>1. </a:t>
            </a:r>
            <a:r>
              <a:rPr lang="de-DE" dirty="0"/>
              <a:t>Die Sorge des Apostels um Israel  </a:t>
            </a:r>
            <a:r>
              <a:rPr lang="de-DE" dirty="0" smtClean="0">
                <a:solidFill>
                  <a:srgbClr val="0070C0"/>
                </a:solidFill>
              </a:rPr>
              <a:t>9,1-5</a:t>
            </a:r>
          </a:p>
          <a:p>
            <a:pPr lvl="2"/>
            <a:r>
              <a:rPr lang="de-DE" dirty="0" smtClean="0"/>
              <a:t>2. </a:t>
            </a:r>
            <a:r>
              <a:rPr lang="de-DE" dirty="0"/>
              <a:t>Warum Israels teilweiser Ausschluss vom Heil trotz seiner Vorrechte möglich ist  </a:t>
            </a:r>
            <a:r>
              <a:rPr lang="de-DE" dirty="0">
                <a:solidFill>
                  <a:srgbClr val="0070C0"/>
                </a:solidFill>
              </a:rPr>
              <a:t>9,6-13</a:t>
            </a:r>
          </a:p>
          <a:p>
            <a:pPr lvl="2"/>
            <a:r>
              <a:rPr lang="de-DE" dirty="0" smtClean="0"/>
              <a:t>3. Warum </a:t>
            </a:r>
            <a:r>
              <a:rPr lang="de-DE" dirty="0"/>
              <a:t>Israels teilweiser Ausschluss vom Heil gerecht ist  </a:t>
            </a:r>
            <a:r>
              <a:rPr lang="de-DE" dirty="0" smtClean="0">
                <a:solidFill>
                  <a:srgbClr val="0070C0"/>
                </a:solidFill>
              </a:rPr>
              <a:t>9,14-29 </a:t>
            </a:r>
          </a:p>
          <a:p>
            <a:pPr lvl="2"/>
            <a:r>
              <a:rPr lang="de-DE" dirty="0" smtClean="0"/>
              <a:t>4. Die Lösung </a:t>
            </a:r>
            <a:r>
              <a:rPr lang="de-DE" dirty="0" smtClean="0">
                <a:solidFill>
                  <a:srgbClr val="0070C0"/>
                </a:solidFill>
              </a:rPr>
              <a:t>9,30-33</a:t>
            </a:r>
          </a:p>
          <a:p>
            <a:pPr marL="457200" lvl="1" indent="0">
              <a:buNone/>
            </a:pPr>
            <a:endParaRPr lang="de-DE" dirty="0" smtClean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253341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641976"/>
          </a:xfrm>
        </p:spPr>
        <p:txBody>
          <a:bodyPr/>
          <a:lstStyle/>
          <a:p>
            <a:r>
              <a:rPr lang="de-DE" sz="2800" dirty="0" smtClean="0"/>
              <a:t>IV. Die Gottesgerechtigkeit (für aller Menschen) und die Frage nach der Verwerfung und Rettung Israels </a:t>
            </a:r>
            <a:r>
              <a:rPr lang="de-DE" sz="2800" dirty="0" smtClean="0">
                <a:solidFill>
                  <a:srgbClr val="0000FF"/>
                </a:solidFill>
              </a:rPr>
              <a:t>K. 9-11</a:t>
            </a:r>
          </a:p>
          <a:p>
            <a:pPr lvl="1"/>
            <a:r>
              <a:rPr lang="de-DE" dirty="0"/>
              <a:t>A. </a:t>
            </a:r>
            <a:r>
              <a:rPr lang="de-DE" u="sng" dirty="0"/>
              <a:t>Das</a:t>
            </a:r>
            <a:r>
              <a:rPr lang="de-DE" dirty="0"/>
              <a:t> </a:t>
            </a:r>
            <a:r>
              <a:rPr lang="de-DE" u="sng" dirty="0"/>
              <a:t>Problem</a:t>
            </a:r>
            <a:r>
              <a:rPr lang="de-DE" dirty="0"/>
              <a:t> der Verwerfung </a:t>
            </a:r>
            <a:r>
              <a:rPr lang="de-DE" dirty="0" smtClean="0"/>
              <a:t>Israels </a:t>
            </a:r>
            <a:r>
              <a:rPr lang="de-DE" dirty="0" smtClean="0">
                <a:solidFill>
                  <a:srgbClr val="0000FF"/>
                </a:solidFill>
              </a:rPr>
              <a:t>9,1-33</a:t>
            </a:r>
          </a:p>
          <a:p>
            <a:pPr lvl="1"/>
            <a:r>
              <a:rPr lang="de-DE" dirty="0" smtClean="0"/>
              <a:t>B</a:t>
            </a:r>
            <a:r>
              <a:rPr lang="de-DE" dirty="0"/>
              <a:t>. </a:t>
            </a:r>
            <a:r>
              <a:rPr lang="de-DE" u="sng" dirty="0"/>
              <a:t>Der</a:t>
            </a:r>
            <a:r>
              <a:rPr lang="de-DE" dirty="0"/>
              <a:t> </a:t>
            </a:r>
            <a:r>
              <a:rPr lang="de-DE" u="sng" dirty="0"/>
              <a:t>Grund</a:t>
            </a:r>
            <a:r>
              <a:rPr lang="de-DE" dirty="0"/>
              <a:t> für die Verwerfung </a:t>
            </a:r>
            <a:r>
              <a:rPr lang="de-DE" dirty="0" smtClean="0"/>
              <a:t>Israels: </a:t>
            </a:r>
            <a:r>
              <a:rPr lang="de-DE" dirty="0" smtClean="0">
                <a:solidFill>
                  <a:srgbClr val="0000FF"/>
                </a:solidFill>
              </a:rPr>
              <a:t>Unglaube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00FF"/>
                </a:solidFill>
              </a:rPr>
              <a:t>10,1-21</a:t>
            </a:r>
          </a:p>
          <a:p>
            <a:pPr lvl="2"/>
            <a:r>
              <a:rPr lang="de-DE" dirty="0" smtClean="0"/>
              <a:t>1. Einleitendes 10,1.2A</a:t>
            </a:r>
            <a:endParaRPr lang="de-DE" dirty="0"/>
          </a:p>
          <a:p>
            <a:pPr lvl="2"/>
            <a:r>
              <a:rPr lang="de-DE" dirty="0" smtClean="0"/>
              <a:t>2. Erster Grund: Israels </a:t>
            </a:r>
            <a:r>
              <a:rPr lang="de-DE" dirty="0"/>
              <a:t>Eifer ist nicht nach Erkenntnis. </a:t>
            </a:r>
            <a:r>
              <a:rPr lang="de-DE" dirty="0" smtClean="0"/>
              <a:t>10,2-13</a:t>
            </a:r>
          </a:p>
          <a:p>
            <a:pPr lvl="3"/>
            <a:r>
              <a:rPr lang="de-DE" dirty="0" smtClean="0"/>
              <a:t>a. Sie wollen die eigene Gerechtigkeit aufrichten. V. 3. </a:t>
            </a:r>
          </a:p>
          <a:p>
            <a:pPr lvl="3"/>
            <a:r>
              <a:rPr lang="de-DE" dirty="0" smtClean="0"/>
              <a:t>b. Sie erkennen nicht den Zweck des Gesetzes. V. 4</a:t>
            </a:r>
          </a:p>
          <a:p>
            <a:pPr lvl="3"/>
            <a:r>
              <a:rPr lang="de-DE" dirty="0" smtClean="0"/>
              <a:t>c. Sie erkennen nicht das Wesen der Glaubensgerechtigkeit. V. 5-13</a:t>
            </a:r>
          </a:p>
          <a:p>
            <a:pPr lvl="2"/>
            <a:r>
              <a:rPr lang="de-DE" dirty="0" smtClean="0"/>
              <a:t>3. Zweiter Grund: Gottes </a:t>
            </a:r>
            <a:r>
              <a:rPr lang="de-DE" dirty="0"/>
              <a:t>Bemühen bleibt umsonst. 10,14-21</a:t>
            </a:r>
            <a:endParaRPr lang="de-DE" dirty="0" smtClean="0"/>
          </a:p>
          <a:p>
            <a:pPr lvl="3"/>
            <a:r>
              <a:rPr lang="de-DE" dirty="0" smtClean="0"/>
              <a:t>a. Es liegt nicht am M</a:t>
            </a:r>
            <a:r>
              <a:rPr lang="de-DE" dirty="0"/>
              <a:t>angel einer Möglichkeit zu glauben. </a:t>
            </a:r>
            <a:r>
              <a:rPr lang="de-DE" dirty="0" smtClean="0"/>
              <a:t>V. 14-17</a:t>
            </a:r>
          </a:p>
          <a:p>
            <a:pPr lvl="3"/>
            <a:r>
              <a:rPr lang="de-DE" dirty="0" smtClean="0"/>
              <a:t>b. </a:t>
            </a:r>
            <a:r>
              <a:rPr lang="de-DE" dirty="0"/>
              <a:t>Es liegt nicht am Mangel an Kenntnis. </a:t>
            </a:r>
            <a:r>
              <a:rPr lang="de-DE" dirty="0" smtClean="0"/>
              <a:t>V. 18-20</a:t>
            </a:r>
          </a:p>
          <a:p>
            <a:pPr lvl="3"/>
            <a:r>
              <a:rPr lang="de-DE" dirty="0" smtClean="0"/>
              <a:t>c. </a:t>
            </a:r>
            <a:r>
              <a:rPr lang="de-DE" dirty="0"/>
              <a:t>Es liegt nicht </a:t>
            </a:r>
            <a:r>
              <a:rPr lang="de-DE" dirty="0" smtClean="0"/>
              <a:t>an Mangel an Beharrlichkeit Gottes. V. 21A</a:t>
            </a:r>
          </a:p>
          <a:p>
            <a:pPr lvl="3"/>
            <a:r>
              <a:rPr lang="de-DE" dirty="0" smtClean="0"/>
              <a:t>d. Es liegt am Unglauben Israels. V. 21</a:t>
            </a:r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79202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Thomas Jettel\Documents\0TJ\My Dropbox\Arbeitsraum HJ\2 In Arbeit THOMAS\GUTE Karten\paulthir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37864" y="-1"/>
            <a:ext cx="9026669" cy="8109521"/>
          </a:xfrm>
          <a:prstGeom prst="rect">
            <a:avLst/>
          </a:prstGeom>
          <a:noFill/>
        </p:spPr>
      </p:pic>
      <p:sp>
        <p:nvSpPr>
          <p:cNvPr id="3" name="Rechteck 2"/>
          <p:cNvSpPr/>
          <p:nvPr/>
        </p:nvSpPr>
        <p:spPr>
          <a:xfrm>
            <a:off x="251520" y="4653136"/>
            <a:ext cx="2880320" cy="1944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3-е мисс. пут.</a:t>
            </a:r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Ап. Павла</a:t>
            </a:r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52-57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эры</a:t>
            </a:r>
            <a:r>
              <a:rPr lang="de-DE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9008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de-DE" sz="2800" dirty="0"/>
              <a:t>IV. Die Gottesgerechtigkeit (für aller Menschen) und die Frage nach der Verwerfung und Rettung Israels K. 9-11</a:t>
            </a:r>
          </a:p>
          <a:p>
            <a:pPr lvl="1"/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de-DE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Das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Problem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der Verwerfung </a:t>
            </a:r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Israels 9,1-33</a:t>
            </a:r>
          </a:p>
          <a:p>
            <a:pPr lvl="1"/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de-DE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Der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Grund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für die Verwerfung </a:t>
            </a:r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Israels 10,1-21</a:t>
            </a:r>
          </a:p>
          <a:p>
            <a:pPr lvl="1"/>
            <a:r>
              <a:rPr lang="de-DE" cap="small" dirty="0" smtClean="0"/>
              <a:t>C</a:t>
            </a:r>
            <a:r>
              <a:rPr lang="de-DE" cap="small" dirty="0"/>
              <a:t>. </a:t>
            </a:r>
            <a:r>
              <a:rPr lang="de-DE" u="sng" dirty="0" smtClean="0"/>
              <a:t>Die</a:t>
            </a:r>
            <a:r>
              <a:rPr lang="de-DE" dirty="0" smtClean="0"/>
              <a:t> </a:t>
            </a:r>
            <a:r>
              <a:rPr lang="de-DE" u="sng" dirty="0"/>
              <a:t>Grenzen</a:t>
            </a:r>
            <a:r>
              <a:rPr lang="de-DE" dirty="0"/>
              <a:t> der Verwerfung Israels: </a:t>
            </a:r>
            <a:r>
              <a:rPr lang="de-DE" dirty="0" smtClean="0">
                <a:solidFill>
                  <a:srgbClr val="0000FF"/>
                </a:solidFill>
              </a:rPr>
              <a:t>Nicht </a:t>
            </a:r>
            <a:r>
              <a:rPr lang="de-DE" dirty="0">
                <a:solidFill>
                  <a:srgbClr val="0000FF"/>
                </a:solidFill>
              </a:rPr>
              <a:t>gänzlich und nicht </a:t>
            </a:r>
            <a:r>
              <a:rPr lang="de-DE" dirty="0" smtClean="0">
                <a:solidFill>
                  <a:srgbClr val="0000FF"/>
                </a:solidFill>
              </a:rPr>
              <a:t>endgültig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00FF"/>
                </a:solidFill>
              </a:rPr>
              <a:t>11,1-32</a:t>
            </a:r>
            <a:endParaRPr lang="de-DE" dirty="0">
              <a:solidFill>
                <a:srgbClr val="0000FF"/>
              </a:solidFill>
            </a:endParaRPr>
          </a:p>
          <a:p>
            <a:pPr lvl="2"/>
            <a:r>
              <a:rPr lang="de-DE" dirty="0"/>
              <a:t>1. Die Verwerfung gilt </a:t>
            </a:r>
            <a:r>
              <a:rPr lang="de-DE" dirty="0" smtClean="0"/>
              <a:t>dem ungläubigen </a:t>
            </a:r>
            <a:r>
              <a:rPr lang="de-DE" dirty="0"/>
              <a:t>Teil des Volkes. </a:t>
            </a:r>
            <a:r>
              <a:rPr lang="de-DE" dirty="0">
                <a:solidFill>
                  <a:srgbClr val="0000FF"/>
                </a:solidFill>
              </a:rPr>
              <a:t>11.1-10</a:t>
            </a:r>
          </a:p>
          <a:p>
            <a:pPr lvl="2"/>
            <a:r>
              <a:rPr lang="de-DE" dirty="0" smtClean="0"/>
              <a:t>2. Die Verwerfung ist nicht endgültig. </a:t>
            </a:r>
            <a:r>
              <a:rPr lang="de-DE" dirty="0" smtClean="0">
                <a:solidFill>
                  <a:srgbClr val="0000FF"/>
                </a:solidFill>
              </a:rPr>
              <a:t>11,11-32</a:t>
            </a:r>
          </a:p>
          <a:p>
            <a:pPr lvl="3"/>
            <a:r>
              <a:rPr lang="de-DE" dirty="0" smtClean="0"/>
              <a:t>a. Die </a:t>
            </a:r>
            <a:r>
              <a:rPr lang="de-DE" dirty="0"/>
              <a:t>Bedeutung der </a:t>
            </a:r>
            <a:r>
              <a:rPr lang="de-DE" dirty="0" err="1"/>
              <a:t>Eifersuchtreizung</a:t>
            </a:r>
            <a:r>
              <a:rPr lang="de-DE" dirty="0"/>
              <a:t> des verhärteten Teils Israels </a:t>
            </a:r>
            <a:r>
              <a:rPr lang="de-DE" dirty="0" smtClean="0">
                <a:solidFill>
                  <a:srgbClr val="0070C0"/>
                </a:solidFill>
              </a:rPr>
              <a:t>11,11-15</a:t>
            </a:r>
          </a:p>
          <a:p>
            <a:pPr lvl="3"/>
            <a:r>
              <a:rPr lang="de-DE" dirty="0" smtClean="0"/>
              <a:t>b. </a:t>
            </a:r>
            <a:r>
              <a:rPr lang="de-DE" dirty="0"/>
              <a:t>Die Bedeutung der nicht endgültigen Verwerfung Israels für die Einstellung nichtisraelitischer </a:t>
            </a:r>
            <a:r>
              <a:rPr lang="de-DE" dirty="0" smtClean="0"/>
              <a:t>Christen </a:t>
            </a:r>
            <a:r>
              <a:rPr lang="de-DE" dirty="0" smtClean="0">
                <a:solidFill>
                  <a:srgbClr val="0070C0"/>
                </a:solidFill>
              </a:rPr>
              <a:t>11,16-24</a:t>
            </a:r>
          </a:p>
          <a:p>
            <a:pPr lvl="3"/>
            <a:r>
              <a:rPr lang="de-DE" dirty="0" smtClean="0"/>
              <a:t>c. Die Rettung von „ganz Israel“ </a:t>
            </a:r>
            <a:r>
              <a:rPr lang="de-DE" dirty="0" smtClean="0">
                <a:solidFill>
                  <a:srgbClr val="0070C0"/>
                </a:solidFill>
              </a:rPr>
              <a:t>11,25-27</a:t>
            </a:r>
          </a:p>
          <a:p>
            <a:pPr lvl="3"/>
            <a:r>
              <a:rPr lang="de-DE" dirty="0"/>
              <a:t>d. </a:t>
            </a:r>
            <a:r>
              <a:rPr lang="de-DE" dirty="0" smtClean="0"/>
              <a:t>Nachwort: Gott </a:t>
            </a:r>
            <a:r>
              <a:rPr lang="de-DE" dirty="0"/>
              <a:t>bleibt seinen Vorsätzen </a:t>
            </a:r>
            <a:r>
              <a:rPr lang="de-DE" dirty="0" smtClean="0"/>
              <a:t>und Verheißungen </a:t>
            </a:r>
            <a:r>
              <a:rPr lang="de-DE" dirty="0"/>
              <a:t>treu. </a:t>
            </a:r>
            <a:r>
              <a:rPr lang="de-DE" dirty="0" smtClean="0">
                <a:solidFill>
                  <a:srgbClr val="0070C0"/>
                </a:solidFill>
              </a:rPr>
              <a:t>11,28-32</a:t>
            </a:r>
          </a:p>
          <a:p>
            <a:pPr lvl="1"/>
            <a:r>
              <a:rPr lang="de-DE" dirty="0" smtClean="0"/>
              <a:t>D. Lobpreis  der Wege Gottes </a:t>
            </a:r>
            <a:r>
              <a:rPr lang="de-DE" dirty="0" smtClean="0">
                <a:solidFill>
                  <a:srgbClr val="0000FF"/>
                </a:solidFill>
              </a:rPr>
              <a:t>11,33-36</a:t>
            </a:r>
          </a:p>
        </p:txBody>
      </p:sp>
    </p:spTree>
    <p:extLst>
      <p:ext uri="{BB962C8B-B14F-4D97-AF65-F5344CB8AC3E}">
        <p14:creationId xmlns:p14="http://schemas.microsoft.com/office/powerpoint/2010/main" val="325283190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986064"/>
      </p:ext>
    </p:extLst>
  </p:cSld>
  <p:clrMapOvr>
    <a:masterClrMapping/>
  </p:clrMapOvr>
  <p:transition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de-DE" sz="2800" dirty="0" smtClean="0"/>
              <a:t>V</a:t>
            </a:r>
            <a:r>
              <a:rPr lang="de-DE" sz="2800" dirty="0"/>
              <a:t>. Die </a:t>
            </a:r>
            <a:r>
              <a:rPr lang="de-DE" sz="2800" dirty="0" smtClean="0"/>
              <a:t>Gottesgerechtigkeit – wie man sie im praktischen Leben anwendet </a:t>
            </a:r>
            <a:r>
              <a:rPr lang="de-DE" sz="2800" dirty="0" smtClean="0">
                <a:solidFill>
                  <a:srgbClr val="0000FF"/>
                </a:solidFill>
              </a:rPr>
              <a:t>12,1- 15,13</a:t>
            </a:r>
          </a:p>
          <a:p>
            <a:pPr lvl="1"/>
            <a:r>
              <a:rPr lang="de-DE" sz="2400" dirty="0"/>
              <a:t>A. Aufruf zu Hingabe und Dienst </a:t>
            </a:r>
            <a:r>
              <a:rPr lang="de-DE" sz="2400" dirty="0" smtClean="0">
                <a:solidFill>
                  <a:srgbClr val="0000FF"/>
                </a:solidFill>
              </a:rPr>
              <a:t>12,1-8</a:t>
            </a:r>
          </a:p>
          <a:p>
            <a:pPr lvl="1"/>
            <a:r>
              <a:rPr lang="de-DE" sz="2400" dirty="0" smtClean="0"/>
              <a:t>B. Aufforderungen </a:t>
            </a:r>
            <a:r>
              <a:rPr lang="de-DE" sz="2400" dirty="0"/>
              <a:t>zur Liebe </a:t>
            </a:r>
            <a:r>
              <a:rPr lang="de-DE" sz="2400" dirty="0">
                <a:solidFill>
                  <a:srgbClr val="0000FF"/>
                </a:solidFill>
              </a:rPr>
              <a:t>12,9- </a:t>
            </a:r>
            <a:r>
              <a:rPr lang="de-DE" sz="2400" dirty="0" smtClean="0">
                <a:solidFill>
                  <a:srgbClr val="0000FF"/>
                </a:solidFill>
              </a:rPr>
              <a:t>13,14</a:t>
            </a:r>
          </a:p>
          <a:p>
            <a:pPr lvl="2"/>
            <a:r>
              <a:rPr lang="de-DE" sz="2000" dirty="0"/>
              <a:t>1. Ungeheuchelte </a:t>
            </a:r>
            <a:r>
              <a:rPr lang="de-DE" sz="2000" dirty="0" smtClean="0"/>
              <a:t>Liebe 12,9-13</a:t>
            </a:r>
          </a:p>
          <a:p>
            <a:pPr lvl="2"/>
            <a:r>
              <a:rPr lang="de-DE" sz="2000" dirty="0"/>
              <a:t>2. Liebe auch zu den Unbequemen </a:t>
            </a:r>
            <a:r>
              <a:rPr lang="de-DE" sz="2000" dirty="0" smtClean="0"/>
              <a:t>12,14-21</a:t>
            </a:r>
          </a:p>
          <a:p>
            <a:pPr lvl="2"/>
            <a:r>
              <a:rPr lang="de-DE" sz="2000" dirty="0"/>
              <a:t>3. Über das Verhältnis des Christen zur </a:t>
            </a:r>
            <a:r>
              <a:rPr lang="de-DE" sz="2000" dirty="0" smtClean="0"/>
              <a:t>Obrigkeit13,1-7</a:t>
            </a:r>
          </a:p>
          <a:p>
            <a:pPr lvl="2"/>
            <a:r>
              <a:rPr lang="de-DE" sz="2000" dirty="0" smtClean="0"/>
              <a:t>4. </a:t>
            </a:r>
            <a:r>
              <a:rPr lang="de-DE" sz="2000" dirty="0"/>
              <a:t>Weitere Aufforderungen zur </a:t>
            </a:r>
            <a:r>
              <a:rPr lang="de-DE" sz="2000" dirty="0" smtClean="0"/>
              <a:t>Bruderliebe 13,8-14</a:t>
            </a:r>
          </a:p>
          <a:p>
            <a:pPr lvl="1"/>
            <a:r>
              <a:rPr lang="de-DE" sz="2400" dirty="0" smtClean="0"/>
              <a:t>C. Vom </a:t>
            </a:r>
            <a:r>
              <a:rPr lang="de-DE" sz="2400" dirty="0"/>
              <a:t>Verhalten der Starken und der Schwachen im </a:t>
            </a:r>
            <a:r>
              <a:rPr lang="de-DE" sz="2400" dirty="0" smtClean="0"/>
              <a:t>Glauben </a:t>
            </a:r>
            <a:r>
              <a:rPr lang="de-DE" sz="2400" dirty="0"/>
              <a:t>und ihr Vorbild </a:t>
            </a:r>
            <a:r>
              <a:rPr lang="de-DE" sz="2400" dirty="0">
                <a:solidFill>
                  <a:srgbClr val="0000FF"/>
                </a:solidFill>
              </a:rPr>
              <a:t>14,1 - </a:t>
            </a:r>
            <a:r>
              <a:rPr lang="de-DE" sz="2400" dirty="0" smtClean="0">
                <a:solidFill>
                  <a:srgbClr val="0000FF"/>
                </a:solidFill>
              </a:rPr>
              <a:t>15,13</a:t>
            </a:r>
          </a:p>
          <a:p>
            <a:pPr lvl="2"/>
            <a:r>
              <a:rPr lang="de-DE" sz="2000" dirty="0"/>
              <a:t>1. Der Apostel fordert zu Verständnis und gegenseitiger Annahme auf. </a:t>
            </a:r>
            <a:r>
              <a:rPr lang="de-DE" sz="2000" dirty="0" smtClean="0"/>
              <a:t>14,1-13A</a:t>
            </a:r>
          </a:p>
          <a:p>
            <a:pPr lvl="2"/>
            <a:r>
              <a:rPr lang="de-DE" sz="2000" dirty="0"/>
              <a:t>2. Der Apostel fordert zur Liebe, zu sorgfältigem Umgang miteinander auf. </a:t>
            </a:r>
            <a:r>
              <a:rPr lang="de-DE" sz="2000" dirty="0" smtClean="0"/>
              <a:t>14,13M-21</a:t>
            </a:r>
          </a:p>
          <a:p>
            <a:pPr lvl="2"/>
            <a:r>
              <a:rPr lang="de-DE" sz="2000" dirty="0"/>
              <a:t>3. Der Apostel bietet Hilfen für das Verhalten aller an. 14,22 -15,13</a:t>
            </a:r>
          </a:p>
        </p:txBody>
      </p:sp>
    </p:spTree>
    <p:extLst>
      <p:ext uri="{BB962C8B-B14F-4D97-AF65-F5344CB8AC3E}">
        <p14:creationId xmlns:p14="http://schemas.microsoft.com/office/powerpoint/2010/main" val="3454374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348972"/>
              </p:ext>
            </p:extLst>
          </p:nvPr>
        </p:nvGraphicFramePr>
        <p:xfrm>
          <a:off x="-2" y="530229"/>
          <a:ext cx="9144000" cy="556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2"/>
                <a:gridCol w="1512168"/>
                <a:gridCol w="1800200"/>
                <a:gridCol w="1368152"/>
                <a:gridCol w="1512168"/>
                <a:gridCol w="1259630"/>
              </a:tblGrid>
              <a:tr h="3660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Eph 4,7-16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1Kr 12,28-30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1Kr 12,4-11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1Kr 14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Rm 12,1-8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1P 4,10f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7368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Apostel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1. Apostel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Propheten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2. Propheten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Prophetie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Prophetie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Prophet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Evangelisten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Hirten u. Lehrer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3. Lehrer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Lehre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Lehrer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7030A0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Wundertäter</a:t>
                      </a:r>
                      <a:endParaRPr lang="de-DE" sz="1200" b="1" dirty="0">
                        <a:solidFill>
                          <a:srgbClr val="7030A0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Wunderkräfte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Dienen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Heilungen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G. des Heilens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Dienen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6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Hilfeleistungen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Dienen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Dienen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6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(Hirten u. Lehrer)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Lenkungen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Vorstehen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6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(Hirten u. Lehrer)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Zusprechen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Geben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Dienen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Barmherzigkeit 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Wort </a:t>
                      </a:r>
                      <a:r>
                        <a:rPr lang="de-DE" sz="18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 </a:t>
                      </a: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Weisheit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Wort </a:t>
                      </a:r>
                      <a:r>
                        <a:rPr lang="de-DE" sz="18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Kenntnis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843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Glaube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54162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Unterscheidungen </a:t>
                      </a:r>
                      <a:r>
                        <a:rPr lang="de-DE" sz="1800" b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von Geistern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141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Sprachenrede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Sprachenrede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Sprachenrede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660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Übersetzung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Übersetzung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Übersetzung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 </a:t>
                      </a:r>
                      <a:endParaRPr lang="de-DE" sz="1200" b="1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de-DE" sz="1800" b="1" i="1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Reden</a:t>
                      </a:r>
                      <a:endParaRPr lang="de-DE" sz="1200" b="1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29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>
                <a:solidFill>
                  <a:srgbClr val="00B0F0"/>
                </a:solidFill>
              </a:rPr>
              <a:t>Exkurs: </a:t>
            </a:r>
            <a:r>
              <a:rPr lang="de-DE" b="0" dirty="0" smtClean="0">
                <a:solidFill>
                  <a:srgbClr val="00B0F0"/>
                </a:solidFill>
              </a:rPr>
              <a:t>Dienst-Gnadengaben </a:t>
            </a:r>
            <a:r>
              <a:rPr lang="de-DE" b="0" dirty="0">
                <a:solidFill>
                  <a:srgbClr val="00B0F0"/>
                </a:solidFill>
              </a:rPr>
              <a:t>der </a:t>
            </a:r>
            <a:r>
              <a:rPr lang="de-DE" b="0" dirty="0" smtClean="0">
                <a:solidFill>
                  <a:srgbClr val="00B0F0"/>
                </a:solidFill>
              </a:rPr>
              <a:t>Führung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effectLst/>
              </a:rPr>
              <a:t>1</a:t>
            </a:r>
            <a:r>
              <a:rPr lang="de-DE" dirty="0">
                <a:effectLst/>
              </a:rPr>
              <a:t>. </a:t>
            </a:r>
            <a:r>
              <a:rPr lang="de-DE" cap="all" dirty="0">
                <a:effectLst/>
              </a:rPr>
              <a:t>Apostel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2. PROPHETEN</a:t>
            </a:r>
          </a:p>
          <a:p>
            <a:r>
              <a:rPr lang="de-DE" dirty="0" smtClean="0">
                <a:effectLst/>
              </a:rPr>
              <a:t>3. </a:t>
            </a:r>
            <a:r>
              <a:rPr lang="de-DE" cap="all" dirty="0" err="1">
                <a:effectLst/>
              </a:rPr>
              <a:t>EvangelisTen</a:t>
            </a:r>
            <a:endParaRPr lang="de-DE" dirty="0">
              <a:effectLst/>
            </a:endParaRPr>
          </a:p>
          <a:p>
            <a:r>
              <a:rPr lang="de-DE" dirty="0" smtClean="0">
                <a:effectLst/>
              </a:rPr>
              <a:t>4. </a:t>
            </a:r>
            <a:r>
              <a:rPr lang="de-DE" cap="all" dirty="0">
                <a:effectLst/>
              </a:rPr>
              <a:t>Hirten </a:t>
            </a:r>
            <a:r>
              <a:rPr lang="de-DE" cap="all" dirty="0" smtClean="0">
                <a:effectLst/>
              </a:rPr>
              <a:t> und Lehrer </a:t>
            </a:r>
            <a:r>
              <a:rPr lang="de-DE" cap="all" dirty="0">
                <a:effectLst/>
              </a:rPr>
              <a:t> </a:t>
            </a:r>
            <a:r>
              <a:rPr lang="de-DE" cap="all" dirty="0" smtClean="0">
                <a:effectLst/>
              </a:rPr>
              <a:t>( Vorsteher )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615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>
                <a:solidFill>
                  <a:srgbClr val="00B0F0"/>
                </a:solidFill>
              </a:rPr>
              <a:t>Exkurs: Dienst-</a:t>
            </a:r>
            <a:r>
              <a:rPr lang="de-DE" b="0" dirty="0" smtClean="0">
                <a:solidFill>
                  <a:srgbClr val="00B0F0"/>
                </a:solidFill>
              </a:rPr>
              <a:t>Gnadengaben </a:t>
            </a:r>
            <a:r>
              <a:rPr lang="de-DE" b="0" dirty="0">
                <a:solidFill>
                  <a:srgbClr val="00B0F0"/>
                </a:solidFill>
              </a:rPr>
              <a:t>des </a:t>
            </a:r>
            <a:r>
              <a:rPr lang="de-DE" b="0" dirty="0" smtClean="0">
                <a:solidFill>
                  <a:srgbClr val="00B0F0"/>
                </a:solidFill>
              </a:rPr>
              <a:t>Wortes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effectLst/>
              </a:rPr>
              <a:t>1</a:t>
            </a:r>
            <a:r>
              <a:rPr lang="de-DE" dirty="0">
                <a:effectLst/>
              </a:rPr>
              <a:t>. </a:t>
            </a:r>
            <a:r>
              <a:rPr lang="de-DE" cap="all" dirty="0">
                <a:effectLst/>
              </a:rPr>
              <a:t>Prophezeien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2. </a:t>
            </a:r>
            <a:r>
              <a:rPr lang="de-DE" cap="all" dirty="0">
                <a:effectLst/>
              </a:rPr>
              <a:t>Lehren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3. Wort der </a:t>
            </a:r>
            <a:r>
              <a:rPr lang="de-DE" cap="all" dirty="0">
                <a:effectLst/>
              </a:rPr>
              <a:t>Erkenntnis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4. Wort der </a:t>
            </a:r>
            <a:r>
              <a:rPr lang="de-DE" cap="all" dirty="0">
                <a:effectLst/>
              </a:rPr>
              <a:t>Weisheit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5. </a:t>
            </a:r>
            <a:r>
              <a:rPr lang="de-DE" cap="all" dirty="0">
                <a:effectLst/>
              </a:rPr>
              <a:t>Aufrufen [= Zusprechen]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[6. </a:t>
            </a:r>
            <a:r>
              <a:rPr lang="de-DE" cap="all" dirty="0">
                <a:effectLst/>
              </a:rPr>
              <a:t>Sprachenreden]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[7. </a:t>
            </a:r>
            <a:r>
              <a:rPr lang="de-DE" cap="all" dirty="0">
                <a:effectLst/>
              </a:rPr>
              <a:t>Übersetzung</a:t>
            </a:r>
            <a:r>
              <a:rPr lang="de-DE" dirty="0">
                <a:effectLst/>
              </a:rPr>
              <a:t> des Sprachenredens</a:t>
            </a:r>
            <a:r>
              <a:rPr lang="de-DE" dirty="0" smtClean="0">
                <a:effectLst/>
              </a:rPr>
              <a:t>]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504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>
                <a:solidFill>
                  <a:srgbClr val="00B0F0"/>
                </a:solidFill>
              </a:rPr>
              <a:t>Exkurs: Dienst-</a:t>
            </a:r>
            <a:r>
              <a:rPr lang="de-DE" b="0" dirty="0" smtClean="0">
                <a:solidFill>
                  <a:srgbClr val="00B0F0"/>
                </a:solidFill>
              </a:rPr>
              <a:t>Gnadengaben </a:t>
            </a:r>
            <a:r>
              <a:rPr lang="de-DE" b="0" dirty="0">
                <a:solidFill>
                  <a:srgbClr val="00B0F0"/>
                </a:solidFill>
              </a:rPr>
              <a:t>der </a:t>
            </a:r>
            <a:r>
              <a:rPr lang="de-DE" b="0" dirty="0" smtClean="0">
                <a:solidFill>
                  <a:srgbClr val="00B0F0"/>
                </a:solidFill>
              </a:rPr>
              <a:t>Mithilfe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effectLst/>
              </a:rPr>
              <a:t>1</a:t>
            </a:r>
            <a:r>
              <a:rPr lang="de-DE" dirty="0">
                <a:effectLst/>
              </a:rPr>
              <a:t>. </a:t>
            </a:r>
            <a:r>
              <a:rPr lang="de-DE" cap="all" dirty="0">
                <a:effectLst/>
              </a:rPr>
              <a:t>Unterscheiden von Geistern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[2. Gnadengaben des </a:t>
            </a:r>
            <a:r>
              <a:rPr lang="de-DE" cap="all" dirty="0">
                <a:effectLst/>
              </a:rPr>
              <a:t>Heilens]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[3. </a:t>
            </a:r>
            <a:r>
              <a:rPr lang="de-DE" cap="all" dirty="0" err="1">
                <a:effectLst/>
              </a:rPr>
              <a:t>KraftwirkungEN</a:t>
            </a:r>
            <a:r>
              <a:rPr lang="de-DE" cap="all" dirty="0">
                <a:effectLst/>
              </a:rPr>
              <a:t>]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4. </a:t>
            </a:r>
            <a:r>
              <a:rPr lang="de-DE" cap="all" dirty="0">
                <a:effectLst/>
              </a:rPr>
              <a:t>Dienen</a:t>
            </a:r>
            <a:r>
              <a:rPr lang="de-DE" dirty="0">
                <a:effectLst/>
              </a:rPr>
              <a:t> / H</a:t>
            </a:r>
            <a:r>
              <a:rPr lang="de-DE" cap="all" dirty="0">
                <a:effectLst/>
              </a:rPr>
              <a:t>elfen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5. </a:t>
            </a:r>
            <a:r>
              <a:rPr lang="de-DE" cap="all" dirty="0">
                <a:effectLst/>
              </a:rPr>
              <a:t>Geben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6. </a:t>
            </a:r>
            <a:r>
              <a:rPr lang="de-DE" cap="all" dirty="0">
                <a:effectLst/>
              </a:rPr>
              <a:t>Barmherzigkeit Üben</a:t>
            </a:r>
            <a:endParaRPr lang="de-DE" dirty="0">
              <a:effectLst/>
            </a:endParaRPr>
          </a:p>
          <a:p>
            <a:r>
              <a:rPr lang="de-DE" dirty="0">
                <a:effectLst/>
              </a:rPr>
              <a:t>7. </a:t>
            </a:r>
            <a:r>
              <a:rPr lang="de-DE" cap="all" dirty="0" smtClean="0">
                <a:effectLst/>
              </a:rPr>
              <a:t>Glaube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867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 smtClean="0">
                <a:solidFill>
                  <a:srgbClr val="00B0F0"/>
                </a:solidFill>
              </a:rPr>
              <a:t>Exkurs: Allgemeine Lebens-Gaben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effectLst/>
              </a:rPr>
              <a:t>1</a:t>
            </a:r>
            <a:r>
              <a:rPr lang="de-DE" dirty="0">
                <a:effectLst/>
              </a:rPr>
              <a:t>. Die Gnadengabe des </a:t>
            </a:r>
            <a:r>
              <a:rPr lang="de-DE" cap="all" dirty="0">
                <a:effectLst/>
              </a:rPr>
              <a:t>ewigen Lebens </a:t>
            </a:r>
            <a:r>
              <a:rPr lang="de-DE" dirty="0">
                <a:effectLst/>
              </a:rPr>
              <a:t>Rm 6,23</a:t>
            </a:r>
          </a:p>
          <a:p>
            <a:r>
              <a:rPr lang="de-DE" dirty="0">
                <a:effectLst/>
              </a:rPr>
              <a:t>2. Die Gnadengabe der GERECHTIGKEIT Rm 5,15-17</a:t>
            </a:r>
          </a:p>
          <a:p>
            <a:r>
              <a:rPr lang="de-DE" dirty="0">
                <a:effectLst/>
              </a:rPr>
              <a:t>3. Die </a:t>
            </a:r>
            <a:r>
              <a:rPr lang="de-DE" sz="2800" dirty="0" smtClean="0">
                <a:effectLst/>
              </a:rPr>
              <a:t>Gnadengabe </a:t>
            </a:r>
            <a:r>
              <a:rPr lang="de-DE" dirty="0">
                <a:effectLst/>
              </a:rPr>
              <a:t>des </a:t>
            </a:r>
            <a:r>
              <a:rPr lang="de-DE" cap="all" dirty="0">
                <a:effectLst/>
              </a:rPr>
              <a:t>natürlichen Lebens</a:t>
            </a:r>
            <a:r>
              <a:rPr lang="de-DE" dirty="0">
                <a:effectLst/>
              </a:rPr>
              <a:t> Rm 6,23</a:t>
            </a:r>
          </a:p>
          <a:p>
            <a:r>
              <a:rPr lang="de-DE" dirty="0">
                <a:effectLst/>
              </a:rPr>
              <a:t>4. Die Gnadengabe der </a:t>
            </a:r>
            <a:r>
              <a:rPr lang="de-DE" cap="all" dirty="0">
                <a:effectLst/>
              </a:rPr>
              <a:t>Ehe</a:t>
            </a:r>
            <a:r>
              <a:rPr lang="de-DE" dirty="0">
                <a:effectLst/>
              </a:rPr>
              <a:t> 1Kr 7,7</a:t>
            </a:r>
          </a:p>
          <a:p>
            <a:r>
              <a:rPr lang="de-DE" dirty="0">
                <a:effectLst/>
              </a:rPr>
              <a:t>5. Die Gnadengabe der </a:t>
            </a:r>
            <a:r>
              <a:rPr lang="de-DE" cap="all" dirty="0">
                <a:effectLst/>
              </a:rPr>
              <a:t>Ehelosigkeit</a:t>
            </a:r>
            <a:r>
              <a:rPr lang="de-DE" dirty="0">
                <a:effectLst/>
              </a:rPr>
              <a:t> 1Kr </a:t>
            </a:r>
            <a:r>
              <a:rPr lang="de-DE" dirty="0" smtClean="0">
                <a:effectLst/>
              </a:rPr>
              <a:t>7,7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6423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de-CH" sz="3600" dirty="0" smtClean="0"/>
              <a:t>„</a:t>
            </a:r>
            <a:r>
              <a:rPr lang="ru-RU" sz="3600" dirty="0" smtClean="0"/>
              <a:t>друг друга</a:t>
            </a:r>
            <a:r>
              <a:rPr lang="de-CH" sz="3600" dirty="0" smtClean="0"/>
              <a:t>“ </a:t>
            </a:r>
            <a:endParaRPr lang="de-CH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589240"/>
          </a:xfrm>
        </p:spPr>
        <p:txBody>
          <a:bodyPr/>
          <a:lstStyle/>
          <a:p>
            <a:r>
              <a:rPr lang="ru-RU" sz="2800" dirty="0" smtClean="0">
                <a:effectLst/>
              </a:rPr>
              <a:t>Друг друга приветствовать</a:t>
            </a:r>
            <a:r>
              <a:rPr lang="de-DE" sz="2800" dirty="0" smtClean="0">
                <a:effectLst/>
              </a:rPr>
              <a:t> 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Рим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16:16</a:t>
            </a:r>
            <a:endParaRPr lang="de-CH" sz="2800" dirty="0" smtClean="0">
              <a:solidFill>
                <a:srgbClr val="0000FF"/>
              </a:solidFill>
              <a:effectLst/>
            </a:endParaRPr>
          </a:p>
          <a:p>
            <a:r>
              <a:rPr lang="de-DE" sz="2800" dirty="0" smtClean="0"/>
              <a:t>.. </a:t>
            </a:r>
            <a:r>
              <a:rPr lang="de-DE" sz="2800" dirty="0" err="1" smtClean="0"/>
              <a:t>П</a:t>
            </a:r>
            <a:r>
              <a:rPr lang="ru-RU" sz="2800" dirty="0" err="1" smtClean="0"/>
              <a:t>ринимать</a:t>
            </a:r>
            <a:r>
              <a:rPr lang="de-DE" sz="2800" dirty="0" smtClean="0"/>
              <a:t>  </a:t>
            </a:r>
            <a:r>
              <a:rPr lang="ru-RU" sz="2400" dirty="0" smtClean="0">
                <a:solidFill>
                  <a:srgbClr val="0000FF"/>
                </a:solidFill>
              </a:rPr>
              <a:t>Рим.</a:t>
            </a:r>
            <a:r>
              <a:rPr lang="de-DE" sz="2400" dirty="0" smtClean="0">
                <a:solidFill>
                  <a:srgbClr val="0000FF"/>
                </a:solidFill>
              </a:rPr>
              <a:t> 15:7</a:t>
            </a:r>
            <a:endParaRPr lang="de-CH" sz="2800" dirty="0" smtClean="0">
              <a:solidFill>
                <a:srgbClr val="0000FF"/>
              </a:solidFill>
            </a:endParaRPr>
          </a:p>
          <a:p>
            <a:r>
              <a:rPr lang="de-DE" sz="2800" dirty="0" smtClean="0"/>
              <a:t>.. </a:t>
            </a:r>
            <a:r>
              <a:rPr lang="ru-RU" sz="2800" dirty="0" smtClean="0"/>
              <a:t>дорожить</a:t>
            </a:r>
            <a:r>
              <a:rPr lang="de-DE" sz="2800" dirty="0" smtClean="0"/>
              <a:t> </a:t>
            </a:r>
            <a:r>
              <a:rPr lang="ru-RU" sz="2400" dirty="0">
                <a:solidFill>
                  <a:srgbClr val="0000FF"/>
                </a:solidFill>
              </a:rPr>
              <a:t>Рим.</a:t>
            </a:r>
            <a:r>
              <a:rPr lang="de-DE" sz="2400" dirty="0">
                <a:solidFill>
                  <a:srgbClr val="0000FF"/>
                </a:solidFill>
              </a:rPr>
              <a:t>  </a:t>
            </a:r>
            <a:r>
              <a:rPr lang="de-DE" sz="2400" dirty="0" smtClean="0">
                <a:solidFill>
                  <a:srgbClr val="0000FF"/>
                </a:solidFill>
              </a:rPr>
              <a:t>12:10; Phil. 2,3</a:t>
            </a:r>
            <a:endParaRPr lang="de-CH" sz="2400" dirty="0" smtClean="0">
              <a:solidFill>
                <a:srgbClr val="0000FF"/>
              </a:solidFill>
            </a:endParaRPr>
          </a:p>
          <a:p>
            <a:r>
              <a:rPr lang="de-DE" sz="2800" dirty="0" smtClean="0"/>
              <a:t>.. </a:t>
            </a:r>
            <a:r>
              <a:rPr lang="ru-RU" sz="2800" dirty="0" smtClean="0"/>
              <a:t>почитать</a:t>
            </a:r>
            <a:r>
              <a:rPr lang="de-DE" sz="2800" dirty="0" smtClean="0"/>
              <a:t> </a:t>
            </a:r>
            <a:r>
              <a:rPr lang="ru-RU" sz="2400" dirty="0">
                <a:solidFill>
                  <a:srgbClr val="0000FF"/>
                </a:solidFill>
              </a:rPr>
              <a:t>Рим.</a:t>
            </a:r>
            <a:r>
              <a:rPr lang="de-DE" sz="2400" dirty="0">
                <a:solidFill>
                  <a:srgbClr val="0000FF"/>
                </a:solidFill>
              </a:rPr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 12:10</a:t>
            </a:r>
            <a:endParaRPr lang="de-CH" sz="2400" dirty="0" smtClean="0">
              <a:solidFill>
                <a:srgbClr val="0000FF"/>
              </a:solidFill>
            </a:endParaRPr>
          </a:p>
          <a:p>
            <a:r>
              <a:rPr lang="de-DE" sz="2800" dirty="0" smtClean="0"/>
              <a:t>.. </a:t>
            </a:r>
            <a:r>
              <a:rPr lang="de-DE" sz="2800" dirty="0" err="1" smtClean="0"/>
              <a:t>С</a:t>
            </a:r>
            <a:r>
              <a:rPr lang="ru-RU" sz="2800" dirty="0" smtClean="0"/>
              <a:t>читать выше</a:t>
            </a:r>
            <a:r>
              <a:rPr lang="de-DE" sz="2800" dirty="0" smtClean="0"/>
              <a:t> </a:t>
            </a:r>
            <a:r>
              <a:rPr lang="ru-RU" sz="2400" dirty="0" smtClean="0">
                <a:solidFill>
                  <a:srgbClr val="0000FF"/>
                </a:solidFill>
              </a:rPr>
              <a:t>Фил.</a:t>
            </a:r>
            <a:r>
              <a:rPr lang="de-DE" sz="2400" dirty="0" smtClean="0">
                <a:solidFill>
                  <a:srgbClr val="0000FF"/>
                </a:solidFill>
              </a:rPr>
              <a:t> 2:3</a:t>
            </a:r>
            <a:endParaRPr lang="de-CH" sz="2400" dirty="0" smtClean="0">
              <a:solidFill>
                <a:srgbClr val="0000FF"/>
              </a:solidFill>
            </a:endParaRPr>
          </a:p>
          <a:p>
            <a:r>
              <a:rPr lang="de-DE" sz="2800" dirty="0" smtClean="0"/>
              <a:t>.. </a:t>
            </a:r>
            <a:r>
              <a:rPr lang="ru-RU" sz="2800" dirty="0" smtClean="0"/>
              <a:t>подчиняться</a:t>
            </a:r>
            <a:r>
              <a:rPr lang="de-DE" sz="28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E</a:t>
            </a:r>
            <a:r>
              <a:rPr lang="ru-RU" sz="2400" dirty="0" smtClean="0">
                <a:solidFill>
                  <a:srgbClr val="0000FF"/>
                </a:solidFill>
              </a:rPr>
              <a:t>ф</a:t>
            </a:r>
            <a:r>
              <a:rPr lang="de-DE" sz="2400" dirty="0" smtClean="0">
                <a:solidFill>
                  <a:srgbClr val="0000FF"/>
                </a:solidFill>
              </a:rPr>
              <a:t> 5:21; 1</a:t>
            </a:r>
            <a:r>
              <a:rPr lang="ru-RU" sz="2400" dirty="0" smtClean="0">
                <a:solidFill>
                  <a:srgbClr val="0000FF"/>
                </a:solidFill>
              </a:rPr>
              <a:t>-е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 smtClean="0">
                <a:solidFill>
                  <a:srgbClr val="0000FF"/>
                </a:solidFill>
              </a:rPr>
              <a:t>Пет</a:t>
            </a:r>
            <a:r>
              <a:rPr lang="de-DE" sz="2400" dirty="0" smtClean="0">
                <a:solidFill>
                  <a:srgbClr val="0000FF"/>
                </a:solidFill>
              </a:rPr>
              <a:t>. 5,5</a:t>
            </a:r>
            <a:endParaRPr lang="de-CH" sz="2800" dirty="0" smtClean="0">
              <a:solidFill>
                <a:srgbClr val="0000FF"/>
              </a:solidFill>
            </a:endParaRPr>
          </a:p>
          <a:p>
            <a:r>
              <a:rPr lang="de-DE" sz="2800" dirty="0" smtClean="0"/>
              <a:t>.. </a:t>
            </a:r>
            <a:r>
              <a:rPr lang="de-DE" sz="2800" i="1" dirty="0" err="1" smtClean="0"/>
              <a:t>К</a:t>
            </a:r>
            <a:r>
              <a:rPr lang="ru-RU" sz="2800" i="1" dirty="0" err="1" smtClean="0"/>
              <a:t>ак</a:t>
            </a:r>
            <a:r>
              <a:rPr lang="ru-RU" sz="2800" i="1" dirty="0" smtClean="0"/>
              <a:t> слуга </a:t>
            </a:r>
            <a:r>
              <a:rPr lang="ru-RU" sz="2800" dirty="0" smtClean="0"/>
              <a:t>служить </a:t>
            </a:r>
            <a:r>
              <a:rPr lang="ru-RU" sz="2400" dirty="0" err="1" smtClean="0">
                <a:solidFill>
                  <a:srgbClr val="0000FF"/>
                </a:solidFill>
              </a:rPr>
              <a:t>Гал</a:t>
            </a:r>
            <a:r>
              <a:rPr lang="ru-RU" sz="2400" dirty="0" smtClean="0">
                <a:solidFill>
                  <a:srgbClr val="0000FF"/>
                </a:solidFill>
              </a:rPr>
              <a:t>.</a:t>
            </a:r>
            <a:r>
              <a:rPr lang="de-DE" sz="2400" dirty="0" smtClean="0">
                <a:solidFill>
                  <a:srgbClr val="0000FF"/>
                </a:solidFill>
              </a:rPr>
              <a:t> 5:13</a:t>
            </a:r>
            <a:endParaRPr lang="de-CH" sz="2400" dirty="0" smtClean="0">
              <a:solidFill>
                <a:srgbClr val="0000FF"/>
              </a:solidFill>
            </a:endParaRPr>
          </a:p>
          <a:p>
            <a:r>
              <a:rPr lang="de-DE" sz="2800" dirty="0" smtClean="0"/>
              <a:t>.. </a:t>
            </a:r>
            <a:r>
              <a:rPr lang="de-DE" sz="2800" dirty="0" err="1" smtClean="0"/>
              <a:t>Н</a:t>
            </a:r>
            <a:r>
              <a:rPr lang="ru-RU" sz="2800" dirty="0" err="1" smtClean="0"/>
              <a:t>осить</a:t>
            </a:r>
            <a:r>
              <a:rPr lang="ru-RU" sz="2800" dirty="0" smtClean="0"/>
              <a:t> бремена</a:t>
            </a:r>
            <a:r>
              <a:rPr lang="de-DE" sz="2800" dirty="0" smtClean="0"/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Гал</a:t>
            </a:r>
            <a:r>
              <a:rPr lang="ru-RU" sz="2400" dirty="0" smtClean="0">
                <a:solidFill>
                  <a:srgbClr val="0000FF"/>
                </a:solidFill>
              </a:rPr>
              <a:t>.</a:t>
            </a:r>
            <a:r>
              <a:rPr lang="de-DE" sz="2400" dirty="0" smtClean="0">
                <a:solidFill>
                  <a:srgbClr val="0000FF"/>
                </a:solidFill>
              </a:rPr>
              <a:t> 6:2</a:t>
            </a:r>
          </a:p>
          <a:p>
            <a:r>
              <a:rPr lang="de-DE" sz="2800" dirty="0" smtClean="0">
                <a:effectLst/>
              </a:rPr>
              <a:t>.. </a:t>
            </a:r>
            <a:r>
              <a:rPr lang="ru-RU" sz="2800" dirty="0" smtClean="0">
                <a:effectLst/>
              </a:rPr>
              <a:t>снисходить</a:t>
            </a:r>
            <a:r>
              <a:rPr lang="de-DE" sz="2800" dirty="0" smtClean="0">
                <a:effectLst/>
              </a:rPr>
              <a:t> 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E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ф.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4:2; Ko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л.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3:13 </a:t>
            </a:r>
            <a:endParaRPr lang="de-CH" sz="2800" dirty="0" smtClean="0">
              <a:solidFill>
                <a:srgbClr val="0000FF"/>
              </a:solidFill>
              <a:effectLst/>
            </a:endParaRPr>
          </a:p>
          <a:p>
            <a:r>
              <a:rPr lang="de-DE" sz="2800" dirty="0" smtClean="0">
                <a:effectLst/>
              </a:rPr>
              <a:t>.. </a:t>
            </a:r>
            <a:r>
              <a:rPr lang="ru-RU" sz="2800" dirty="0" smtClean="0">
                <a:effectLst/>
              </a:rPr>
              <a:t>мыть</a:t>
            </a:r>
            <a:r>
              <a:rPr lang="de-DE" sz="2800" dirty="0" smtClean="0">
                <a:effectLst/>
              </a:rPr>
              <a:t> </a:t>
            </a:r>
            <a:r>
              <a:rPr lang="ru-RU" sz="2800" dirty="0" smtClean="0">
                <a:effectLst/>
              </a:rPr>
              <a:t>ноги</a:t>
            </a:r>
            <a:r>
              <a:rPr lang="de-DE" sz="2800" dirty="0" smtClean="0">
                <a:effectLst/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  <a:effectLst/>
              </a:rPr>
              <a:t>Иоан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13:14 </a:t>
            </a:r>
            <a:endParaRPr lang="de-DE" sz="2800" dirty="0" smtClean="0">
              <a:solidFill>
                <a:srgbClr val="0000FF"/>
              </a:solidFill>
              <a:effectLst/>
            </a:endParaRPr>
          </a:p>
          <a:p>
            <a:pPr lvl="0"/>
            <a:r>
              <a:rPr lang="de-DE" sz="2800" dirty="0" smtClean="0"/>
              <a:t>.. </a:t>
            </a:r>
            <a:r>
              <a:rPr lang="ru-RU" sz="2800" dirty="0" smtClean="0"/>
              <a:t>прощать</a:t>
            </a:r>
            <a:r>
              <a:rPr lang="de-DE" sz="28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E</a:t>
            </a:r>
            <a:r>
              <a:rPr lang="ru-RU" sz="2400" dirty="0" smtClean="0">
                <a:solidFill>
                  <a:srgbClr val="0000FF"/>
                </a:solidFill>
              </a:rPr>
              <a:t>ф.</a:t>
            </a:r>
            <a:r>
              <a:rPr lang="de-DE" sz="2400" dirty="0" smtClean="0">
                <a:solidFill>
                  <a:srgbClr val="0000FF"/>
                </a:solidFill>
              </a:rPr>
              <a:t> 4:32; Ko</a:t>
            </a:r>
            <a:r>
              <a:rPr lang="ru-RU" sz="2400" dirty="0" smtClean="0">
                <a:solidFill>
                  <a:srgbClr val="0000FF"/>
                </a:solidFill>
              </a:rPr>
              <a:t>л.</a:t>
            </a:r>
            <a:r>
              <a:rPr lang="de-DE" sz="2400" dirty="0" smtClean="0">
                <a:solidFill>
                  <a:srgbClr val="0000FF"/>
                </a:solidFill>
              </a:rPr>
              <a:t> 3:13; </a:t>
            </a:r>
            <a:r>
              <a:rPr lang="ru-RU" sz="2400" dirty="0" smtClean="0">
                <a:solidFill>
                  <a:srgbClr val="0000FF"/>
                </a:solidFill>
              </a:rPr>
              <a:t>Евр.</a:t>
            </a:r>
            <a:r>
              <a:rPr lang="de-DE" sz="2400" dirty="0" smtClean="0">
                <a:solidFill>
                  <a:srgbClr val="0000FF"/>
                </a:solidFill>
              </a:rPr>
              <a:t> 12,15</a:t>
            </a:r>
            <a:endParaRPr lang="de-CH" sz="2600" dirty="0" smtClean="0"/>
          </a:p>
        </p:txBody>
      </p:sp>
    </p:spTree>
    <p:extLst>
      <p:ext uri="{BB962C8B-B14F-4D97-AF65-F5344CB8AC3E}">
        <p14:creationId xmlns:p14="http://schemas.microsoft.com/office/powerpoint/2010/main" val="28171712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de-CH" sz="3600" dirty="0" smtClean="0"/>
              <a:t>„</a:t>
            </a:r>
            <a:r>
              <a:rPr lang="ru-RU" sz="3600" dirty="0" smtClean="0"/>
              <a:t>друг друга</a:t>
            </a:r>
            <a:r>
              <a:rPr lang="de-CH" sz="3600" dirty="0" smtClean="0"/>
              <a:t>“</a:t>
            </a:r>
            <a:endParaRPr lang="de-CH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de-DE" sz="2800" dirty="0" smtClean="0"/>
              <a:t>.. </a:t>
            </a:r>
            <a:r>
              <a:rPr lang="de-DE" sz="2800" dirty="0" err="1" smtClean="0"/>
              <a:t>Д</a:t>
            </a:r>
            <a:r>
              <a:rPr lang="ru-RU" sz="2800" dirty="0" err="1" smtClean="0"/>
              <a:t>авать</a:t>
            </a:r>
            <a:r>
              <a:rPr lang="ru-RU" sz="2800" dirty="0" smtClean="0"/>
              <a:t> благодать</a:t>
            </a:r>
            <a:r>
              <a:rPr lang="de-DE" sz="28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E</a:t>
            </a:r>
            <a:r>
              <a:rPr lang="ru-RU" sz="2400" dirty="0" smtClean="0">
                <a:solidFill>
                  <a:srgbClr val="0000FF"/>
                </a:solidFill>
              </a:rPr>
              <a:t>ф</a:t>
            </a:r>
            <a:r>
              <a:rPr lang="de-DE" sz="2400" dirty="0" smtClean="0">
                <a:solidFill>
                  <a:srgbClr val="0000FF"/>
                </a:solidFill>
              </a:rPr>
              <a:t> 4,29</a:t>
            </a:r>
            <a:endParaRPr lang="de-CH" sz="2800" dirty="0" smtClean="0">
              <a:solidFill>
                <a:srgbClr val="0000FF"/>
              </a:solidFill>
            </a:endParaRPr>
          </a:p>
          <a:p>
            <a:pPr lvl="0"/>
            <a:r>
              <a:rPr lang="de-DE" sz="2800" dirty="0" smtClean="0"/>
              <a:t>.. </a:t>
            </a:r>
            <a:r>
              <a:rPr lang="ru-RU" sz="2800" dirty="0" smtClean="0"/>
              <a:t>ободрять</a:t>
            </a:r>
            <a:r>
              <a:rPr lang="de-DE" sz="2800" dirty="0" smtClean="0"/>
              <a:t>, </a:t>
            </a:r>
            <a:r>
              <a:rPr lang="ru-RU" sz="2800" dirty="0" smtClean="0"/>
              <a:t>утешать</a:t>
            </a:r>
            <a:r>
              <a:rPr lang="de-DE" sz="28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1</a:t>
            </a:r>
            <a:r>
              <a:rPr lang="ru-RU" sz="2400" dirty="0" smtClean="0">
                <a:solidFill>
                  <a:srgbClr val="0000FF"/>
                </a:solidFill>
              </a:rPr>
              <a:t>-е Фес.</a:t>
            </a:r>
            <a:r>
              <a:rPr lang="de-DE" sz="2400" dirty="0" smtClean="0">
                <a:solidFill>
                  <a:srgbClr val="0000FF"/>
                </a:solidFill>
              </a:rPr>
              <a:t> 4:18; 5,14</a:t>
            </a:r>
            <a:endParaRPr lang="de-CH" sz="2800" dirty="0" smtClean="0">
              <a:solidFill>
                <a:srgbClr val="0000FF"/>
              </a:solidFill>
            </a:endParaRPr>
          </a:p>
          <a:p>
            <a:pPr lvl="0"/>
            <a:r>
              <a:rPr lang="de-DE" sz="2800" dirty="0" smtClean="0"/>
              <a:t>.. </a:t>
            </a:r>
            <a:r>
              <a:rPr lang="ru-RU" sz="2800" dirty="0" smtClean="0"/>
              <a:t>увещевать</a:t>
            </a:r>
            <a:r>
              <a:rPr lang="de-DE" sz="2800" dirty="0" smtClean="0"/>
              <a:t>, </a:t>
            </a:r>
            <a:r>
              <a:rPr lang="ru-RU" sz="2800" dirty="0" smtClean="0"/>
              <a:t>наставлять</a:t>
            </a:r>
            <a:r>
              <a:rPr lang="de-DE" sz="2800" dirty="0" smtClean="0"/>
              <a:t> </a:t>
            </a:r>
            <a:r>
              <a:rPr lang="de-DE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</a:t>
            </a:r>
            <a:r>
              <a:rPr lang="de-DE" sz="28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nouthetein</a:t>
            </a:r>
            <a:r>
              <a:rPr lang="de-DE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 </a:t>
            </a:r>
            <a:r>
              <a:rPr lang="ru-RU" sz="2400" dirty="0" smtClean="0">
                <a:solidFill>
                  <a:srgbClr val="0000FF"/>
                </a:solidFill>
              </a:rPr>
              <a:t>Рим.</a:t>
            </a:r>
            <a:r>
              <a:rPr lang="de-DE" sz="2400" dirty="0" smtClean="0">
                <a:solidFill>
                  <a:srgbClr val="0000FF"/>
                </a:solidFill>
              </a:rPr>
              <a:t> 15:14; Ko</a:t>
            </a:r>
            <a:r>
              <a:rPr lang="ru-RU" sz="2400" dirty="0" smtClean="0">
                <a:solidFill>
                  <a:srgbClr val="0000FF"/>
                </a:solidFill>
              </a:rPr>
              <a:t>л.</a:t>
            </a:r>
            <a:r>
              <a:rPr lang="de-DE" sz="2400" dirty="0" smtClean="0">
                <a:solidFill>
                  <a:srgbClr val="0000FF"/>
                </a:solidFill>
              </a:rPr>
              <a:t> 3:16</a:t>
            </a:r>
            <a:endParaRPr lang="de-CH" sz="2800" dirty="0" smtClean="0">
              <a:solidFill>
                <a:srgbClr val="0000FF"/>
              </a:solidFill>
            </a:endParaRPr>
          </a:p>
          <a:p>
            <a:pPr lvl="0"/>
            <a:r>
              <a:rPr lang="de-DE" sz="2800" dirty="0" smtClean="0"/>
              <a:t>.. </a:t>
            </a:r>
            <a:r>
              <a:rPr lang="ru-RU" sz="2800" dirty="0" smtClean="0"/>
              <a:t>призывать</a:t>
            </a:r>
            <a:r>
              <a:rPr lang="de-DE" sz="2800" dirty="0" smtClean="0"/>
              <a:t> </a:t>
            </a:r>
            <a:r>
              <a:rPr lang="de-DE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</a:t>
            </a:r>
            <a:r>
              <a:rPr lang="de-DE" sz="28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parakalein</a:t>
            </a:r>
            <a:r>
              <a:rPr lang="de-DE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 </a:t>
            </a:r>
            <a:r>
              <a:rPr lang="de-DE" sz="2400" dirty="0" smtClean="0">
                <a:solidFill>
                  <a:srgbClr val="0000FF"/>
                </a:solidFill>
              </a:rPr>
              <a:t>1</a:t>
            </a:r>
            <a:r>
              <a:rPr lang="ru-RU" sz="2400" dirty="0" smtClean="0">
                <a:solidFill>
                  <a:srgbClr val="0000FF"/>
                </a:solidFill>
              </a:rPr>
              <a:t>-е Фес.</a:t>
            </a:r>
            <a:r>
              <a:rPr lang="de-DE" sz="2400" dirty="0" smtClean="0">
                <a:solidFill>
                  <a:srgbClr val="0000FF"/>
                </a:solidFill>
              </a:rPr>
              <a:t> 5:11; </a:t>
            </a:r>
            <a:r>
              <a:rPr lang="ru-RU" sz="2400" dirty="0" smtClean="0">
                <a:solidFill>
                  <a:srgbClr val="0000FF"/>
                </a:solidFill>
              </a:rPr>
              <a:t>Рим.</a:t>
            </a:r>
            <a:r>
              <a:rPr lang="de-DE" sz="2400" dirty="0" smtClean="0">
                <a:solidFill>
                  <a:srgbClr val="0000FF"/>
                </a:solidFill>
              </a:rPr>
              <a:t> 1:12</a:t>
            </a:r>
            <a:endParaRPr lang="de-CH" sz="2800" dirty="0" smtClean="0">
              <a:solidFill>
                <a:srgbClr val="0000FF"/>
              </a:solidFill>
            </a:endParaRPr>
          </a:p>
          <a:p>
            <a:pPr lvl="0"/>
            <a:r>
              <a:rPr lang="de-DE" sz="2800" dirty="0" smtClean="0"/>
              <a:t>.. </a:t>
            </a:r>
            <a:r>
              <a:rPr lang="ru-RU" sz="2800" dirty="0" smtClean="0"/>
              <a:t>учить</a:t>
            </a:r>
            <a:r>
              <a:rPr lang="de-DE" sz="28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Ko</a:t>
            </a:r>
            <a:r>
              <a:rPr lang="ru-RU" sz="2400" dirty="0" smtClean="0">
                <a:solidFill>
                  <a:srgbClr val="0000FF"/>
                </a:solidFill>
              </a:rPr>
              <a:t>л.</a:t>
            </a:r>
            <a:r>
              <a:rPr lang="de-DE" sz="2400" dirty="0" smtClean="0">
                <a:solidFill>
                  <a:srgbClr val="0000FF"/>
                </a:solidFill>
              </a:rPr>
              <a:t> 3:16</a:t>
            </a:r>
            <a:endParaRPr lang="de-CH" sz="2400" dirty="0" smtClean="0">
              <a:solidFill>
                <a:srgbClr val="0000FF"/>
              </a:solidFill>
            </a:endParaRPr>
          </a:p>
          <a:p>
            <a:r>
              <a:rPr lang="de-DE" sz="2800" dirty="0" smtClean="0"/>
              <a:t>.. </a:t>
            </a:r>
            <a:r>
              <a:rPr lang="de-DE" sz="2800" dirty="0" err="1" smtClean="0"/>
              <a:t>Н</a:t>
            </a:r>
            <a:r>
              <a:rPr lang="ru-RU" sz="2800" dirty="0" err="1" smtClean="0"/>
              <a:t>азидать</a:t>
            </a:r>
            <a:r>
              <a:rPr lang="de-DE" sz="2800" dirty="0" smtClean="0"/>
              <a:t> </a:t>
            </a:r>
            <a:r>
              <a:rPr lang="ru-RU" sz="2400" dirty="0" smtClean="0">
                <a:solidFill>
                  <a:srgbClr val="0000FF"/>
                </a:solidFill>
              </a:rPr>
              <a:t>Рим</a:t>
            </a:r>
            <a:r>
              <a:rPr lang="de-DE" sz="2400" dirty="0" smtClean="0">
                <a:solidFill>
                  <a:srgbClr val="0000FF"/>
                </a:solidFill>
              </a:rPr>
              <a:t> 14:19; 1</a:t>
            </a:r>
            <a:r>
              <a:rPr lang="ru-RU" sz="2400" dirty="0" smtClean="0">
                <a:solidFill>
                  <a:srgbClr val="0000FF"/>
                </a:solidFill>
              </a:rPr>
              <a:t>-е Фес.</a:t>
            </a:r>
            <a:r>
              <a:rPr lang="de-DE" sz="2400" dirty="0" smtClean="0">
                <a:solidFill>
                  <a:srgbClr val="0000FF"/>
                </a:solidFill>
              </a:rPr>
              <a:t> 5:11</a:t>
            </a:r>
            <a:endParaRPr lang="de-CH" sz="2800" dirty="0" smtClean="0">
              <a:solidFill>
                <a:srgbClr val="0000FF"/>
              </a:solidFill>
            </a:endParaRPr>
          </a:p>
          <a:p>
            <a:pPr lvl="0"/>
            <a:r>
              <a:rPr lang="de-DE" sz="2800" dirty="0" smtClean="0"/>
              <a:t>.. </a:t>
            </a:r>
            <a:r>
              <a:rPr lang="ru-RU" sz="2800" dirty="0" smtClean="0"/>
              <a:t>Исповедовать грехи</a:t>
            </a:r>
            <a:r>
              <a:rPr lang="de-DE" sz="2800" dirty="0" smtClean="0"/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Иак</a:t>
            </a:r>
            <a:r>
              <a:rPr lang="de-DE" sz="2400" dirty="0" smtClean="0">
                <a:solidFill>
                  <a:srgbClr val="0000FF"/>
                </a:solidFill>
              </a:rPr>
              <a:t> 5:16</a:t>
            </a:r>
            <a:endParaRPr lang="de-CH" sz="2800" dirty="0" smtClean="0">
              <a:solidFill>
                <a:srgbClr val="0000FF"/>
              </a:solidFill>
            </a:endParaRPr>
          </a:p>
          <a:p>
            <a:r>
              <a:rPr lang="de-CH" sz="2800" dirty="0" err="1" smtClean="0"/>
              <a:t>О</a:t>
            </a:r>
            <a:r>
              <a:rPr lang="ru-RU" sz="2800" dirty="0" err="1" smtClean="0"/>
              <a:t>жидать</a:t>
            </a:r>
            <a:r>
              <a:rPr lang="ru-RU" sz="2800" dirty="0" smtClean="0"/>
              <a:t> … 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1</a:t>
            </a:r>
            <a:r>
              <a:rPr lang="ru-RU" sz="2400" dirty="0">
                <a:solidFill>
                  <a:srgbClr val="0000FF"/>
                </a:solidFill>
              </a:rPr>
              <a:t>-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Ko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р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11:33</a:t>
            </a:r>
            <a:endParaRPr lang="de-CH" sz="2400" dirty="0" smtClean="0">
              <a:solidFill>
                <a:srgbClr val="0000FF"/>
              </a:solidFill>
              <a:effectLst/>
            </a:endParaRPr>
          </a:p>
          <a:p>
            <a:r>
              <a:rPr lang="uk-UA" sz="2800" dirty="0" smtClean="0">
                <a:effectLst/>
              </a:rPr>
              <a:t>У</a:t>
            </a:r>
            <a:r>
              <a:rPr lang="ru-RU" sz="2800" dirty="0" err="1" smtClean="0">
                <a:effectLst/>
              </a:rPr>
              <a:t>важать</a:t>
            </a:r>
            <a:r>
              <a:rPr lang="de-DE" sz="2800" dirty="0" smtClean="0">
                <a:effectLst/>
              </a:rPr>
              <a:t> 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Евр.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10:24; 12,15; </a:t>
            </a:r>
            <a:r>
              <a:rPr lang="ru-RU" sz="2400" dirty="0" err="1" smtClean="0">
                <a:solidFill>
                  <a:srgbClr val="0000FF"/>
                </a:solidFill>
                <a:effectLst/>
              </a:rPr>
              <a:t>Пр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. 27,23</a:t>
            </a:r>
            <a:endParaRPr lang="de-DE" sz="2800" dirty="0" smtClean="0">
              <a:solidFill>
                <a:srgbClr val="0000FF"/>
              </a:solidFill>
              <a:effectLst/>
            </a:endParaRPr>
          </a:p>
          <a:p>
            <a:r>
              <a:rPr lang="de-DE" sz="2800" dirty="0" err="1" smtClean="0"/>
              <a:t>З</a:t>
            </a:r>
            <a:r>
              <a:rPr lang="ru-RU" sz="2800" dirty="0" err="1" smtClean="0"/>
              <a:t>аботиться</a:t>
            </a:r>
            <a:r>
              <a:rPr lang="ru-RU" sz="2800" dirty="0" smtClean="0"/>
              <a:t> друг о друге</a:t>
            </a:r>
            <a:r>
              <a:rPr lang="de-DE" sz="28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1</a:t>
            </a:r>
            <a:r>
              <a:rPr lang="ru-RU" sz="2400" dirty="0" smtClean="0">
                <a:solidFill>
                  <a:srgbClr val="0000FF"/>
                </a:solidFill>
              </a:rPr>
              <a:t>-е </a:t>
            </a:r>
            <a:r>
              <a:rPr lang="de-DE" sz="2400" dirty="0" smtClean="0">
                <a:solidFill>
                  <a:srgbClr val="0000FF"/>
                </a:solidFill>
              </a:rPr>
              <a:t>Ko</a:t>
            </a:r>
            <a:r>
              <a:rPr lang="ru-RU" sz="2400" dirty="0" smtClean="0">
                <a:solidFill>
                  <a:srgbClr val="0000FF"/>
                </a:solidFill>
              </a:rPr>
              <a:t>р</a:t>
            </a:r>
            <a:r>
              <a:rPr lang="de-DE" sz="2400" dirty="0" smtClean="0">
                <a:solidFill>
                  <a:srgbClr val="0000FF"/>
                </a:solidFill>
              </a:rPr>
              <a:t> 12:25</a:t>
            </a:r>
            <a:endParaRPr lang="de-CH" sz="2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8745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Thomas Jettel\Documents\0TJ\My Dropbox\Arbeitsraum HJ\2 In Arbeit THOMAS\GUTE Karten\paulrom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560" y="-133719"/>
            <a:ext cx="9727160" cy="7205070"/>
          </a:xfrm>
          <a:prstGeom prst="rect">
            <a:avLst/>
          </a:prstGeom>
          <a:noFill/>
        </p:spPr>
      </p:pic>
      <p:sp>
        <p:nvSpPr>
          <p:cNvPr id="3" name="Rechteck 2"/>
          <p:cNvSpPr/>
          <p:nvPr/>
        </p:nvSpPr>
        <p:spPr>
          <a:xfrm>
            <a:off x="2771800" y="5949279"/>
            <a:ext cx="3960440" cy="9087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4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 пут. Ап. Павла, как </a:t>
            </a:r>
            <a:r>
              <a:rPr lang="ru-RU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заключ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Рим</a:t>
            </a:r>
            <a:r>
              <a:rPr lang="de-DE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Paulus </a:t>
            </a:r>
            <a:endParaRPr lang="de-DE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3437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ru-RU" sz="2800" dirty="0" smtClean="0">
                <a:effectLst/>
              </a:rPr>
              <a:t>Вместе плакать</a:t>
            </a:r>
            <a:r>
              <a:rPr lang="de-DE" sz="2800" dirty="0" smtClean="0">
                <a:effectLst/>
              </a:rPr>
              <a:t>/</a:t>
            </a:r>
            <a:r>
              <a:rPr lang="ru-RU" sz="2800" dirty="0" smtClean="0">
                <a:effectLst/>
              </a:rPr>
              <a:t>страдать</a:t>
            </a:r>
            <a:r>
              <a:rPr lang="de-DE" sz="2800" dirty="0" smtClean="0">
                <a:effectLst/>
              </a:rPr>
              <a:t> 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Рим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12:15; 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Евр.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13:3; 1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-е 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K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ор.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12:26</a:t>
            </a:r>
            <a:endParaRPr lang="de-CH" sz="2400" dirty="0" smtClean="0">
              <a:solidFill>
                <a:srgbClr val="0000FF"/>
              </a:solidFill>
              <a:effectLst/>
            </a:endParaRPr>
          </a:p>
          <a:p>
            <a:pPr lvl="0"/>
            <a:r>
              <a:rPr lang="de-CH" sz="2800" dirty="0" err="1" smtClean="0"/>
              <a:t>Н</a:t>
            </a:r>
            <a:r>
              <a:rPr lang="ru-RU" sz="2800" dirty="0" err="1" smtClean="0"/>
              <a:t>азидательно</a:t>
            </a:r>
            <a:r>
              <a:rPr lang="ru-RU" sz="2800" dirty="0" smtClean="0"/>
              <a:t> разговаривать </a:t>
            </a:r>
            <a:r>
              <a:rPr lang="ru-RU" sz="2400" dirty="0" err="1" smtClean="0">
                <a:solidFill>
                  <a:srgbClr val="0000FF"/>
                </a:solidFill>
              </a:rPr>
              <a:t>Еф</a:t>
            </a:r>
            <a:r>
              <a:rPr lang="ru-RU" sz="2400" dirty="0" smtClean="0">
                <a:solidFill>
                  <a:srgbClr val="0000FF"/>
                </a:solidFill>
              </a:rPr>
              <a:t>.</a:t>
            </a:r>
            <a:r>
              <a:rPr lang="de-DE" sz="2400" dirty="0" smtClean="0">
                <a:solidFill>
                  <a:srgbClr val="0000FF"/>
                </a:solidFill>
              </a:rPr>
              <a:t> 5:19</a:t>
            </a:r>
            <a:endParaRPr lang="de-CH" sz="2800" dirty="0" smtClean="0">
              <a:solidFill>
                <a:srgbClr val="0000FF"/>
              </a:solidFill>
            </a:endParaRPr>
          </a:p>
          <a:p>
            <a:r>
              <a:rPr lang="de-CH" sz="2800" dirty="0" err="1" smtClean="0">
                <a:effectLst/>
              </a:rPr>
              <a:t>Б</a:t>
            </a:r>
            <a:r>
              <a:rPr lang="ru-RU" sz="2800" dirty="0" err="1" smtClean="0">
                <a:effectLst/>
              </a:rPr>
              <a:t>ыть</a:t>
            </a:r>
            <a:r>
              <a:rPr lang="ru-RU" sz="2800" dirty="0" smtClean="0">
                <a:effectLst/>
              </a:rPr>
              <a:t> в мире</a:t>
            </a:r>
            <a:r>
              <a:rPr lang="de-DE" sz="2800" dirty="0" smtClean="0">
                <a:effectLst/>
              </a:rPr>
              <a:t> 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M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к.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9:50</a:t>
            </a:r>
            <a:endParaRPr lang="de-CH" sz="2800" dirty="0" smtClean="0">
              <a:solidFill>
                <a:srgbClr val="0000FF"/>
              </a:solidFill>
              <a:effectLst/>
            </a:endParaRPr>
          </a:p>
          <a:p>
            <a:r>
              <a:rPr lang="de-CH" sz="2800" dirty="0" err="1" smtClean="0">
                <a:effectLst/>
              </a:rPr>
              <a:t>В</a:t>
            </a:r>
            <a:r>
              <a:rPr lang="ru-RU" sz="2800" dirty="0" smtClean="0">
                <a:effectLst/>
              </a:rPr>
              <a:t>месте радоваться</a:t>
            </a:r>
            <a:r>
              <a:rPr lang="de-DE" sz="2800" dirty="0" smtClean="0">
                <a:effectLst/>
              </a:rPr>
              <a:t> 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Рим.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12:15; 1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-е 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Ko</a:t>
            </a:r>
            <a:r>
              <a:rPr lang="ru-RU" sz="2400" dirty="0" smtClean="0">
                <a:solidFill>
                  <a:srgbClr val="0000FF"/>
                </a:solidFill>
              </a:rPr>
              <a:t>р.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12:26</a:t>
            </a:r>
            <a:endParaRPr lang="de-CH" sz="2800" dirty="0" smtClean="0">
              <a:solidFill>
                <a:srgbClr val="0000FF"/>
              </a:solidFill>
              <a:effectLst/>
            </a:endParaRPr>
          </a:p>
          <a:p>
            <a:r>
              <a:rPr lang="de-CH" sz="2800" dirty="0" err="1" smtClean="0">
                <a:effectLst/>
              </a:rPr>
              <a:t>Б</a:t>
            </a:r>
            <a:r>
              <a:rPr lang="ru-RU" sz="2800" dirty="0" err="1" smtClean="0">
                <a:effectLst/>
              </a:rPr>
              <a:t>ыть</a:t>
            </a:r>
            <a:r>
              <a:rPr lang="ru-RU" sz="2800" dirty="0" smtClean="0">
                <a:effectLst/>
              </a:rPr>
              <a:t> приветливым и </a:t>
            </a:r>
            <a:r>
              <a:rPr lang="ru-RU" sz="2800" dirty="0" err="1" smtClean="0">
                <a:effectLst/>
              </a:rPr>
              <a:t>сочуственны</a:t>
            </a:r>
            <a:r>
              <a:rPr lang="ru-RU" sz="2800" dirty="0" smtClean="0">
                <a:effectLst/>
              </a:rPr>
              <a:t> 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E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ф.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4:32</a:t>
            </a:r>
            <a:endParaRPr lang="de-DE" sz="2800" dirty="0" smtClean="0">
              <a:solidFill>
                <a:srgbClr val="0000FF"/>
              </a:solidFill>
              <a:effectLst/>
            </a:endParaRPr>
          </a:p>
          <a:p>
            <a:r>
              <a:rPr lang="de-DE" sz="2800" dirty="0" err="1" smtClean="0">
                <a:effectLst/>
              </a:rPr>
              <a:t>Б</a:t>
            </a:r>
            <a:r>
              <a:rPr lang="ru-RU" sz="2800" dirty="0" err="1" smtClean="0">
                <a:effectLst/>
              </a:rPr>
              <a:t>ыть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единомысленными</a:t>
            </a:r>
            <a:r>
              <a:rPr lang="de-DE" sz="2800" dirty="0" smtClean="0">
                <a:effectLst/>
              </a:rPr>
              <a:t> (</a:t>
            </a:r>
            <a:r>
              <a:rPr lang="ru-RU" sz="2800" dirty="0" smtClean="0">
                <a:effectLst/>
              </a:rPr>
              <a:t>в намерениях и целях</a:t>
            </a:r>
            <a:r>
              <a:rPr lang="de-DE" sz="2800" dirty="0" smtClean="0">
                <a:effectLst/>
              </a:rPr>
              <a:t>) 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Рим.</a:t>
            </a:r>
            <a:r>
              <a:rPr lang="de-DE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12:16; 15:5; </a:t>
            </a:r>
            <a:r>
              <a:rPr lang="ru-RU" sz="2400" dirty="0" err="1" smtClean="0">
                <a:solidFill>
                  <a:srgbClr val="0000FF"/>
                </a:solidFill>
                <a:effectLst/>
              </a:rPr>
              <a:t>Деян</a:t>
            </a:r>
            <a:r>
              <a:rPr lang="ru-RU" sz="2400" dirty="0" smtClean="0">
                <a:solidFill>
                  <a:srgbClr val="0000FF"/>
                </a:solidFill>
                <a:effectLst/>
              </a:rPr>
              <a:t>.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 4,32; </a:t>
            </a:r>
            <a:r>
              <a:rPr lang="ru-RU" sz="2400" dirty="0" err="1" smtClean="0">
                <a:solidFill>
                  <a:srgbClr val="0000FF"/>
                </a:solidFill>
                <a:effectLst/>
              </a:rPr>
              <a:t>Пс</a:t>
            </a:r>
            <a:r>
              <a:rPr lang="de-DE" sz="2400" dirty="0" smtClean="0">
                <a:solidFill>
                  <a:srgbClr val="0000FF"/>
                </a:solidFill>
                <a:effectLst/>
              </a:rPr>
              <a:t>. 133</a:t>
            </a:r>
            <a:endParaRPr lang="de-CH" sz="2400" dirty="0" smtClean="0">
              <a:solidFill>
                <a:srgbClr val="0000FF"/>
              </a:solidFill>
              <a:effectLst/>
            </a:endParaRPr>
          </a:p>
          <a:p>
            <a:r>
              <a:rPr lang="de-CH" sz="2800" dirty="0" err="1" smtClean="0"/>
              <a:t>Б</a:t>
            </a:r>
            <a:r>
              <a:rPr lang="ru-RU" sz="2800" dirty="0" err="1" smtClean="0"/>
              <a:t>ыть</a:t>
            </a:r>
            <a:r>
              <a:rPr lang="ru-RU" sz="2800" dirty="0" smtClean="0"/>
              <a:t> гостеприимными</a:t>
            </a:r>
            <a:r>
              <a:rPr lang="de-DE" sz="2800" dirty="0" smtClean="0"/>
              <a:t>  </a:t>
            </a:r>
            <a:r>
              <a:rPr lang="de-DE" sz="2400" dirty="0" smtClean="0">
                <a:solidFill>
                  <a:srgbClr val="0000FF"/>
                </a:solidFill>
              </a:rPr>
              <a:t>1</a:t>
            </a:r>
            <a:r>
              <a:rPr lang="ru-RU" sz="2400" dirty="0" smtClean="0">
                <a:solidFill>
                  <a:srgbClr val="0000FF"/>
                </a:solidFill>
              </a:rPr>
              <a:t>-е Пет.</a:t>
            </a:r>
            <a:r>
              <a:rPr lang="de-DE" sz="2400" dirty="0" smtClean="0">
                <a:solidFill>
                  <a:srgbClr val="0000FF"/>
                </a:solidFill>
              </a:rPr>
              <a:t> 4:9</a:t>
            </a:r>
            <a:r>
              <a:rPr lang="ru-RU" sz="2400" dirty="0" smtClean="0">
                <a:solidFill>
                  <a:srgbClr val="0000FF"/>
                </a:solidFill>
              </a:rPr>
              <a:t>,  Евр. 13,2</a:t>
            </a:r>
            <a:endParaRPr lang="de-CH" sz="2800" dirty="0" smtClean="0">
              <a:solidFill>
                <a:srgbClr val="0000FF"/>
              </a:solidFill>
            </a:endParaRPr>
          </a:p>
          <a:p>
            <a:pPr lvl="0"/>
            <a:r>
              <a:rPr lang="de-CH" sz="2800" dirty="0" err="1" smtClean="0"/>
              <a:t>С</a:t>
            </a:r>
            <a:r>
              <a:rPr lang="ru-RU" sz="2800" dirty="0" err="1" smtClean="0"/>
              <a:t>тремиться</a:t>
            </a:r>
            <a:r>
              <a:rPr lang="ru-RU" sz="2800" dirty="0" smtClean="0"/>
              <a:t> к добру друг для друга</a:t>
            </a:r>
            <a:r>
              <a:rPr lang="de-DE" sz="2800" dirty="0" smtClean="0"/>
              <a:t> </a:t>
            </a:r>
            <a:r>
              <a:rPr lang="de-DE" sz="2400" dirty="0" smtClean="0">
                <a:solidFill>
                  <a:srgbClr val="0000FF"/>
                </a:solidFill>
              </a:rPr>
              <a:t>1</a:t>
            </a:r>
            <a:r>
              <a:rPr lang="ru-RU" sz="2400" dirty="0" smtClean="0">
                <a:solidFill>
                  <a:srgbClr val="0000FF"/>
                </a:solidFill>
              </a:rPr>
              <a:t>-е Фес.</a:t>
            </a:r>
            <a:r>
              <a:rPr lang="de-DE" sz="2400" dirty="0" smtClean="0">
                <a:solidFill>
                  <a:srgbClr val="0000FF"/>
                </a:solidFill>
              </a:rPr>
              <a:t> 5:15</a:t>
            </a:r>
            <a:endParaRPr lang="de-DE" sz="2800" dirty="0" smtClean="0">
              <a:solidFill>
                <a:srgbClr val="0000FF"/>
              </a:solidFill>
            </a:endParaRPr>
          </a:p>
          <a:p>
            <a:r>
              <a:rPr lang="ru-RU" sz="2800" dirty="0" smtClean="0"/>
              <a:t>Полагать душу друг за друга </a:t>
            </a:r>
            <a:r>
              <a:rPr lang="de-DE" sz="2400" dirty="0" smtClean="0">
                <a:solidFill>
                  <a:srgbClr val="0000FF"/>
                </a:solidFill>
              </a:rPr>
              <a:t>1</a:t>
            </a:r>
            <a:r>
              <a:rPr lang="ru-RU" sz="2400" dirty="0" smtClean="0">
                <a:solidFill>
                  <a:srgbClr val="0000FF"/>
                </a:solidFill>
              </a:rPr>
              <a:t>-е </a:t>
            </a:r>
            <a:r>
              <a:rPr lang="ru-RU" sz="2400" dirty="0" err="1" smtClean="0">
                <a:solidFill>
                  <a:srgbClr val="0000FF"/>
                </a:solidFill>
              </a:rPr>
              <a:t>Иоан</a:t>
            </a:r>
            <a:r>
              <a:rPr lang="de-DE" sz="2400" dirty="0" smtClean="0">
                <a:solidFill>
                  <a:srgbClr val="0000FF"/>
                </a:solidFill>
              </a:rPr>
              <a:t> 3:16</a:t>
            </a:r>
            <a:endParaRPr lang="de-CH" sz="2800" dirty="0" smtClean="0">
              <a:solidFill>
                <a:srgbClr val="0000FF"/>
              </a:solidFill>
            </a:endParaRPr>
          </a:p>
          <a:p>
            <a:pPr marL="0" lvl="0" indent="0" hangingPunct="0">
              <a:buNone/>
            </a:pPr>
            <a:r>
              <a:rPr lang="ru-RU" sz="2800" dirty="0" smtClean="0">
                <a:solidFill>
                  <a:srgbClr val="00B0F0"/>
                </a:solidFill>
              </a:rPr>
              <a:t>Одним словом</a:t>
            </a:r>
            <a:r>
              <a:rPr lang="de-DE" sz="2800" dirty="0" smtClean="0">
                <a:solidFill>
                  <a:srgbClr val="00B0F0"/>
                </a:solidFill>
              </a:rPr>
              <a:t>: </a:t>
            </a:r>
            <a:r>
              <a:rPr lang="ru-RU" sz="2800" b="1" dirty="0" smtClean="0">
                <a:solidFill>
                  <a:srgbClr val="C00000"/>
                </a:solidFill>
              </a:rPr>
              <a:t>любить друг друга</a:t>
            </a:r>
            <a:r>
              <a:rPr lang="de-DE" sz="28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0000FF"/>
                </a:solidFill>
              </a:rPr>
              <a:t>Иоан</a:t>
            </a:r>
            <a:r>
              <a:rPr lang="de-DE" sz="2400" dirty="0" smtClean="0">
                <a:solidFill>
                  <a:srgbClr val="0000FF"/>
                </a:solidFill>
              </a:rPr>
              <a:t> 13:34</a:t>
            </a:r>
            <a:endParaRPr lang="de-CH" sz="24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de-CH" sz="280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de-CH" sz="3600" dirty="0" smtClean="0"/>
              <a:t>„</a:t>
            </a:r>
            <a:r>
              <a:rPr lang="ru-RU" sz="3600" dirty="0" smtClean="0"/>
              <a:t>друг с другом</a:t>
            </a:r>
            <a:r>
              <a:rPr lang="de-CH" sz="3600" dirty="0" smtClean="0"/>
              <a:t>“ 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6084512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de-DE" sz="2800" dirty="0" smtClean="0"/>
              <a:t>V</a:t>
            </a:r>
            <a:r>
              <a:rPr lang="de-DE" sz="2800" dirty="0"/>
              <a:t>. Die </a:t>
            </a:r>
            <a:r>
              <a:rPr lang="de-DE" sz="2800" dirty="0" smtClean="0"/>
              <a:t>Gottesgerechtigkeit – wie man sie im praktischen Leben anwendet </a:t>
            </a:r>
            <a:r>
              <a:rPr lang="de-DE" sz="2800" dirty="0" smtClean="0">
                <a:solidFill>
                  <a:srgbClr val="0000FF"/>
                </a:solidFill>
              </a:rPr>
              <a:t>12,1- 15,13</a:t>
            </a:r>
          </a:p>
          <a:p>
            <a:pPr lvl="1"/>
            <a:r>
              <a:rPr lang="de-DE" sz="2400" dirty="0"/>
              <a:t>A. Aufruf zu Hingabe und Dienst </a:t>
            </a:r>
            <a:r>
              <a:rPr lang="de-DE" sz="2400" dirty="0" smtClean="0">
                <a:solidFill>
                  <a:srgbClr val="0000FF"/>
                </a:solidFill>
              </a:rPr>
              <a:t>12,1-8</a:t>
            </a:r>
          </a:p>
          <a:p>
            <a:pPr lvl="1"/>
            <a:r>
              <a:rPr lang="de-DE" sz="2400" dirty="0" smtClean="0"/>
              <a:t>B. Aufforderungen </a:t>
            </a:r>
            <a:r>
              <a:rPr lang="de-DE" sz="2400" dirty="0"/>
              <a:t>zur Liebe </a:t>
            </a:r>
            <a:r>
              <a:rPr lang="de-DE" sz="2400" dirty="0">
                <a:solidFill>
                  <a:srgbClr val="0000FF"/>
                </a:solidFill>
              </a:rPr>
              <a:t>12,9- </a:t>
            </a:r>
            <a:r>
              <a:rPr lang="de-DE" sz="2400" dirty="0" smtClean="0">
                <a:solidFill>
                  <a:srgbClr val="0000FF"/>
                </a:solidFill>
              </a:rPr>
              <a:t>13,14</a:t>
            </a:r>
          </a:p>
          <a:p>
            <a:pPr lvl="2"/>
            <a:r>
              <a:rPr lang="de-DE" sz="2000" dirty="0"/>
              <a:t>1. Ungeheuchelte </a:t>
            </a:r>
            <a:r>
              <a:rPr lang="de-DE" sz="2000" dirty="0" smtClean="0"/>
              <a:t>Liebe 12,9-13</a:t>
            </a:r>
          </a:p>
          <a:p>
            <a:pPr lvl="2"/>
            <a:r>
              <a:rPr lang="de-DE" sz="2000" dirty="0"/>
              <a:t>2. Liebe auch zu den Unbequemen </a:t>
            </a:r>
            <a:r>
              <a:rPr lang="de-DE" sz="2000" dirty="0" smtClean="0"/>
              <a:t>12,14-21</a:t>
            </a:r>
          </a:p>
          <a:p>
            <a:pPr lvl="2"/>
            <a:r>
              <a:rPr lang="de-DE" sz="2000" dirty="0"/>
              <a:t>3. Über das Verhältnis des Christen zur </a:t>
            </a:r>
            <a:r>
              <a:rPr lang="de-DE" sz="2000" dirty="0" smtClean="0"/>
              <a:t>Obrigkeit13,1-7</a:t>
            </a:r>
          </a:p>
          <a:p>
            <a:pPr lvl="2"/>
            <a:r>
              <a:rPr lang="de-DE" sz="2000" dirty="0" smtClean="0"/>
              <a:t>4. </a:t>
            </a:r>
            <a:r>
              <a:rPr lang="de-DE" sz="2000" dirty="0"/>
              <a:t>Weitere Aufforderungen zur </a:t>
            </a:r>
            <a:r>
              <a:rPr lang="de-DE" sz="2000" dirty="0" smtClean="0"/>
              <a:t>Bruderliebe 13,8-14</a:t>
            </a:r>
          </a:p>
          <a:p>
            <a:pPr lvl="1"/>
            <a:r>
              <a:rPr lang="de-DE" sz="2400" dirty="0" smtClean="0"/>
              <a:t>C. Vom </a:t>
            </a:r>
            <a:r>
              <a:rPr lang="de-DE" sz="2400" dirty="0"/>
              <a:t>Verhalten der Starken und der Schwachen im </a:t>
            </a:r>
            <a:r>
              <a:rPr lang="de-DE" sz="2400" dirty="0" smtClean="0"/>
              <a:t>Glauben </a:t>
            </a:r>
            <a:r>
              <a:rPr lang="de-DE" sz="2400" dirty="0"/>
              <a:t>und ihr Vorbild </a:t>
            </a:r>
            <a:r>
              <a:rPr lang="de-DE" sz="2400" dirty="0">
                <a:solidFill>
                  <a:srgbClr val="0000FF"/>
                </a:solidFill>
              </a:rPr>
              <a:t>14,1 - </a:t>
            </a:r>
            <a:r>
              <a:rPr lang="de-DE" sz="2400" dirty="0" smtClean="0">
                <a:solidFill>
                  <a:srgbClr val="0000FF"/>
                </a:solidFill>
              </a:rPr>
              <a:t>15,13</a:t>
            </a:r>
          </a:p>
          <a:p>
            <a:pPr lvl="2"/>
            <a:r>
              <a:rPr lang="de-DE" sz="2000" dirty="0"/>
              <a:t>1. Der Apostel fordert zu Verständnis und gegenseitiger Annahme auf. </a:t>
            </a:r>
            <a:r>
              <a:rPr lang="de-DE" sz="2000" dirty="0" smtClean="0"/>
              <a:t>14,1-13A</a:t>
            </a:r>
          </a:p>
          <a:p>
            <a:pPr lvl="2"/>
            <a:r>
              <a:rPr lang="de-DE" sz="2000" dirty="0"/>
              <a:t>2. Der Apostel fordert zur Liebe, zu sorgfältigem Umgang miteinander auf. </a:t>
            </a:r>
            <a:r>
              <a:rPr lang="de-DE" sz="2000" dirty="0" smtClean="0"/>
              <a:t>14,13M-21</a:t>
            </a:r>
          </a:p>
          <a:p>
            <a:pPr lvl="2"/>
            <a:r>
              <a:rPr lang="de-DE" sz="2000" dirty="0"/>
              <a:t>3. Der Apostel bietet Hilfen für das Verhalten aller an. 14,22 -15,13</a:t>
            </a:r>
          </a:p>
        </p:txBody>
      </p:sp>
    </p:spTree>
    <p:extLst>
      <p:ext uri="{BB962C8B-B14F-4D97-AF65-F5344CB8AC3E}">
        <p14:creationId xmlns:p14="http://schemas.microsoft.com/office/powerpoint/2010/main" val="76978602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de-DE" sz="2800" dirty="0" smtClean="0"/>
              <a:t>Briefschluss: </a:t>
            </a:r>
            <a:r>
              <a:rPr lang="de-DE" sz="2800" dirty="0"/>
              <a:t>Missionarisches Anliegen </a:t>
            </a:r>
            <a:r>
              <a:rPr lang="de-DE" sz="2800" dirty="0" smtClean="0"/>
              <a:t>u Grüße </a:t>
            </a:r>
            <a:r>
              <a:rPr lang="de-DE" sz="2800" dirty="0">
                <a:solidFill>
                  <a:srgbClr val="0000FF"/>
                </a:solidFill>
              </a:rPr>
              <a:t>15,14- </a:t>
            </a:r>
            <a:r>
              <a:rPr lang="de-DE" sz="2800" dirty="0" smtClean="0">
                <a:solidFill>
                  <a:srgbClr val="0000FF"/>
                </a:solidFill>
              </a:rPr>
              <a:t>16,27</a:t>
            </a:r>
          </a:p>
          <a:p>
            <a:pPr lvl="1"/>
            <a:r>
              <a:rPr lang="de-DE" sz="2400" dirty="0"/>
              <a:t>A. Bemerkungen zu seinem apostolischen Dienst </a:t>
            </a:r>
            <a:r>
              <a:rPr lang="de-DE" sz="2400" dirty="0" smtClean="0">
                <a:solidFill>
                  <a:srgbClr val="0000FF"/>
                </a:solidFill>
              </a:rPr>
              <a:t>15,14-33</a:t>
            </a:r>
          </a:p>
          <a:p>
            <a:pPr lvl="2"/>
            <a:r>
              <a:rPr lang="de-DE" dirty="0"/>
              <a:t>1. Bemerkungen zu seinem Schreiben 15,14-16</a:t>
            </a:r>
          </a:p>
          <a:p>
            <a:pPr lvl="2"/>
            <a:r>
              <a:rPr lang="de-DE" dirty="0"/>
              <a:t>2. </a:t>
            </a:r>
            <a:r>
              <a:rPr lang="de-DE" dirty="0" smtClean="0"/>
              <a:t>.. zu </a:t>
            </a:r>
            <a:r>
              <a:rPr lang="de-DE" dirty="0"/>
              <a:t>seinem bisherigen Dienst 15,17-21</a:t>
            </a:r>
          </a:p>
          <a:p>
            <a:pPr lvl="2"/>
            <a:r>
              <a:rPr lang="de-DE" dirty="0"/>
              <a:t>3. </a:t>
            </a:r>
            <a:r>
              <a:rPr lang="de-DE" dirty="0" smtClean="0"/>
              <a:t>.. zu </a:t>
            </a:r>
            <a:r>
              <a:rPr lang="de-DE" dirty="0"/>
              <a:t>seinen Reiseplänen 15,22-29</a:t>
            </a:r>
          </a:p>
          <a:p>
            <a:pPr lvl="2"/>
            <a:r>
              <a:rPr lang="de-DE" dirty="0"/>
              <a:t>4. </a:t>
            </a:r>
            <a:r>
              <a:rPr lang="de-DE" dirty="0" smtClean="0"/>
              <a:t>.. zum </a:t>
            </a:r>
            <a:r>
              <a:rPr lang="de-DE" dirty="0"/>
              <a:t>Thema Fürbitte </a:t>
            </a:r>
            <a:r>
              <a:rPr lang="de-DE" dirty="0" smtClean="0"/>
              <a:t>15,30-33</a:t>
            </a:r>
          </a:p>
          <a:p>
            <a:pPr lvl="1"/>
            <a:r>
              <a:rPr lang="de-DE" dirty="0"/>
              <a:t>B. </a:t>
            </a:r>
            <a:r>
              <a:rPr lang="de-DE" dirty="0" err="1"/>
              <a:t>Schlussgrüsse</a:t>
            </a:r>
            <a:r>
              <a:rPr lang="de-DE" dirty="0"/>
              <a:t> und Schlussworte </a:t>
            </a:r>
            <a:r>
              <a:rPr lang="de-DE" dirty="0" smtClean="0">
                <a:solidFill>
                  <a:srgbClr val="0000FF"/>
                </a:solidFill>
              </a:rPr>
              <a:t>16,1-27</a:t>
            </a:r>
          </a:p>
          <a:p>
            <a:pPr lvl="2"/>
            <a:r>
              <a:rPr lang="de-DE" dirty="0"/>
              <a:t>1. Empfehlung der </a:t>
            </a:r>
            <a:r>
              <a:rPr lang="de-DE" dirty="0" smtClean="0"/>
              <a:t>Phoebe </a:t>
            </a:r>
            <a:r>
              <a:rPr lang="de-DE" dirty="0"/>
              <a:t>16,1.2</a:t>
            </a:r>
            <a:endParaRPr lang="de-DE" sz="1400" dirty="0"/>
          </a:p>
          <a:p>
            <a:pPr lvl="2"/>
            <a:r>
              <a:rPr lang="de-DE" dirty="0"/>
              <a:t>2. </a:t>
            </a:r>
            <a:r>
              <a:rPr lang="de-DE" dirty="0" smtClean="0"/>
              <a:t>Eigene </a:t>
            </a:r>
            <a:r>
              <a:rPr lang="de-DE" dirty="0"/>
              <a:t>Grüße </a:t>
            </a:r>
            <a:r>
              <a:rPr lang="de-DE" dirty="0" smtClean="0"/>
              <a:t>16,3-15</a:t>
            </a:r>
          </a:p>
          <a:p>
            <a:pPr lvl="2"/>
            <a:r>
              <a:rPr lang="de-DE" dirty="0"/>
              <a:t>3. Aufruf, einander zu grüßen 16,16</a:t>
            </a:r>
            <a:endParaRPr lang="de-DE" sz="1400" dirty="0"/>
          </a:p>
          <a:p>
            <a:pPr lvl="2"/>
            <a:r>
              <a:rPr lang="de-DE" dirty="0"/>
              <a:t>4. </a:t>
            </a:r>
            <a:r>
              <a:rPr lang="de-DE" dirty="0" smtClean="0"/>
              <a:t>Aufruf </a:t>
            </a:r>
            <a:r>
              <a:rPr lang="de-DE" dirty="0"/>
              <a:t>und Warnung vor spaltenden Brüdern 16,17-19</a:t>
            </a:r>
            <a:endParaRPr lang="de-DE" sz="1400" dirty="0"/>
          </a:p>
          <a:p>
            <a:pPr lvl="2"/>
            <a:r>
              <a:rPr lang="de-DE" dirty="0"/>
              <a:t>5. Ermutigung für die Leser 16,20</a:t>
            </a:r>
            <a:endParaRPr lang="de-DE" sz="1400" dirty="0"/>
          </a:p>
          <a:p>
            <a:pPr lvl="2"/>
            <a:r>
              <a:rPr lang="de-DE" dirty="0" smtClean="0"/>
              <a:t>6</a:t>
            </a:r>
            <a:r>
              <a:rPr lang="de-DE" dirty="0"/>
              <a:t>. Grüße von anderen und Abschlussgruß 16,21-24</a:t>
            </a:r>
            <a:endParaRPr lang="de-DE" sz="1400" dirty="0"/>
          </a:p>
          <a:p>
            <a:pPr lvl="2"/>
            <a:r>
              <a:rPr lang="de-DE" dirty="0"/>
              <a:t>7. Eine letzte Widmung 16,25-27</a:t>
            </a:r>
            <a:endParaRPr lang="de-DE" sz="1400" dirty="0"/>
          </a:p>
          <a:p>
            <a:pPr lvl="2"/>
            <a:endParaRPr 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71979320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310426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Epheserbrief und </a:t>
            </a:r>
            <a:r>
              <a:rPr lang="de-DE" dirty="0" err="1" smtClean="0"/>
              <a:t>Römerbief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172272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Römerbrief: </a:t>
            </a:r>
          </a:p>
          <a:p>
            <a:r>
              <a:rPr lang="de-DE" dirty="0">
                <a:solidFill>
                  <a:srgbClr val="00B050"/>
                </a:solidFill>
              </a:rPr>
              <a:t>Das Heil in Christus </a:t>
            </a:r>
            <a:r>
              <a:rPr lang="de-DE" dirty="0" smtClean="0">
                <a:solidFill>
                  <a:srgbClr val="00B050"/>
                </a:solidFill>
              </a:rPr>
              <a:t>Jesus </a:t>
            </a:r>
          </a:p>
          <a:p>
            <a:r>
              <a:rPr lang="de-DE" dirty="0" smtClean="0">
                <a:solidFill>
                  <a:srgbClr val="00B050"/>
                </a:solidFill>
              </a:rPr>
              <a:t>(</a:t>
            </a:r>
            <a:r>
              <a:rPr lang="de-DE" b="0" dirty="0" smtClean="0">
                <a:solidFill>
                  <a:srgbClr val="00B050"/>
                </a:solidFill>
              </a:rPr>
              <a:t>Wie </a:t>
            </a:r>
            <a:r>
              <a:rPr lang="de-DE" b="0" dirty="0">
                <a:solidFill>
                  <a:srgbClr val="00B050"/>
                </a:solidFill>
              </a:rPr>
              <a:t>man gerettet </a:t>
            </a:r>
            <a:r>
              <a:rPr lang="de-DE" b="0" dirty="0" smtClean="0">
                <a:solidFill>
                  <a:srgbClr val="00B050"/>
                </a:solidFill>
              </a:rPr>
              <a:t>wird;</a:t>
            </a:r>
            <a:r>
              <a:rPr lang="de-DE" b="0" dirty="0">
                <a:solidFill>
                  <a:srgbClr val="00B050"/>
                </a:solidFill>
              </a:rPr>
              <a:t> </a:t>
            </a:r>
            <a:r>
              <a:rPr lang="de-DE" b="0" dirty="0" smtClean="0">
                <a:solidFill>
                  <a:srgbClr val="00B050"/>
                </a:solidFill>
              </a:rPr>
              <a:t>und worin </a:t>
            </a:r>
            <a:r>
              <a:rPr lang="de-DE" b="0" dirty="0">
                <a:solidFill>
                  <a:srgbClr val="00B050"/>
                </a:solidFill>
              </a:rPr>
              <a:t>das Heil </a:t>
            </a:r>
            <a:r>
              <a:rPr lang="de-DE" b="0" dirty="0" smtClean="0">
                <a:solidFill>
                  <a:srgbClr val="00B050"/>
                </a:solidFill>
              </a:rPr>
              <a:t>besteht)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Epheserbrief: </a:t>
            </a:r>
          </a:p>
          <a:p>
            <a:r>
              <a:rPr lang="de-DE" dirty="0" smtClean="0">
                <a:solidFill>
                  <a:srgbClr val="007A37"/>
                </a:solidFill>
              </a:rPr>
              <a:t>Das Heil im Leben der durch Christus Geretteten</a:t>
            </a:r>
          </a:p>
          <a:p>
            <a:r>
              <a:rPr lang="de-DE" b="0" dirty="0" smtClean="0">
                <a:solidFill>
                  <a:srgbClr val="007A37"/>
                </a:solidFill>
              </a:rPr>
              <a:t>(Was die Geretteten in Christus haben und wie sie in Christus wandeln)</a:t>
            </a:r>
            <a:endParaRPr lang="de-DE" b="0" dirty="0">
              <a:solidFill>
                <a:srgbClr val="007A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73695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432048"/>
          </a:xfrm>
        </p:spPr>
        <p:txBody>
          <a:bodyPr/>
          <a:lstStyle/>
          <a:p>
            <a:r>
              <a:rPr lang="ru-RU" sz="3600" dirty="0" smtClean="0"/>
              <a:t>Хронология Павла</a:t>
            </a:r>
            <a:endParaRPr lang="de-DE" sz="3600" b="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951421"/>
              </p:ext>
            </p:extLst>
          </p:nvPr>
        </p:nvGraphicFramePr>
        <p:xfrm>
          <a:off x="35496" y="548680"/>
          <a:ext cx="8964612" cy="6583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056908"/>
                <a:gridCol w="19077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Распятие Иисуса Христа</a:t>
                      </a:r>
                      <a:endParaRPr lang="de-DE" sz="2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 n. Chr. </a:t>
                      </a:r>
                      <a:endParaRPr lang="de-DE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-е посещение Иерусалима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Гал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1,18-19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?36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Тарсе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Деян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9,30;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Гал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1,21 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?36-47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Варнавой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Антиохию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Деян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11,25.26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-е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Мисс. Путешествие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Деян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13,1- 14,28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Посещение Иерусалима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Деян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15 =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Гал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2</a:t>
                      </a:r>
                      <a:endParaRPr lang="de-D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Начало</a:t>
                      </a:r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 49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-е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мисс. путешествие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Деян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16,1- 18,22;</a:t>
                      </a:r>
                      <a:r>
                        <a:rPr lang="de-DE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Посл. к </a:t>
                      </a:r>
                      <a:r>
                        <a:rPr lang="ru-RU" sz="20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Гал</a:t>
                      </a:r>
                      <a:r>
                        <a:rPr lang="de-DE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1/2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Фес</a:t>
                      </a:r>
                      <a:r>
                        <a:rPr lang="de-DE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49-51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-е мисс. путешествие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Деян</a:t>
                      </a: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18,23- 21,14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52-57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Ефесе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Деян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 18,24 -19,10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52-</a:t>
                      </a:r>
                      <a:r>
                        <a:rPr lang="de-DE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Frühj.</a:t>
                      </a:r>
                      <a:r>
                        <a:rPr lang="de-DE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-е 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Ko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. / 2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-е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Ko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55 / 56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Illyrien/Dalmatien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Рим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15;  </a:t>
                      </a:r>
                      <a:r>
                        <a:rPr lang="de-DE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Achaja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; Korinth; </a:t>
                      </a:r>
                      <a:r>
                        <a:rPr lang="ru-RU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Деян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20,1-2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56 / </a:t>
                      </a:r>
                      <a:r>
                        <a:rPr lang="de-DE" sz="2400" b="0" dirty="0" smtClean="0">
                          <a:latin typeface="Arial" pitchFamily="34" charset="0"/>
                          <a:cs typeface="Arial" pitchFamily="34" charset="0"/>
                        </a:rPr>
                        <a:t>Anf</a:t>
                      </a:r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. 57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Возвращение в Иерусалим 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Раньше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Рим. в Коринфе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Пасха</a:t>
                      </a:r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 57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Заключение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Кесарии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Деян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 23,23 –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гл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. 26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57- </a:t>
                      </a: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Осень</a:t>
                      </a:r>
                      <a:r>
                        <a:rPr lang="de-DE" sz="20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Заключение в Риме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Деян</a:t>
                      </a:r>
                      <a:r>
                        <a:rPr lang="de-DE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28</a:t>
                      </a:r>
                      <a:endParaRPr lang="de-D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latin typeface="Arial" pitchFamily="34" charset="0"/>
                          <a:cs typeface="Arial" pitchFamily="34" charset="0"/>
                        </a:rPr>
                        <a:t>60-62</a:t>
                      </a:r>
                      <a:endParaRPr lang="de-D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5285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r>
              <a:rPr lang="de-DE" sz="3200" cap="small" dirty="0"/>
              <a:t>Über die Abfassung des Briefes</a:t>
            </a:r>
            <a:endParaRPr lang="de-DE" sz="2000" cap="small" dirty="0"/>
          </a:p>
          <a:p>
            <a:pPr lvl="1"/>
            <a:r>
              <a:rPr lang="de-DE" sz="2800" i="1" dirty="0"/>
              <a:t>Die Gemeinde</a:t>
            </a:r>
            <a:endParaRPr lang="de-DE" sz="1600" i="1" dirty="0"/>
          </a:p>
          <a:p>
            <a:pPr lvl="1"/>
            <a:r>
              <a:rPr lang="de-DE" sz="2800" i="1" dirty="0"/>
              <a:t>Die Zeit der Abfassung</a:t>
            </a:r>
            <a:endParaRPr lang="de-DE" sz="1600" i="1" dirty="0"/>
          </a:p>
          <a:p>
            <a:pPr lvl="1"/>
            <a:r>
              <a:rPr lang="de-DE" sz="2800" i="1" dirty="0"/>
              <a:t>Der Zweck des Schreibens</a:t>
            </a:r>
            <a:endParaRPr lang="de-DE" sz="1600" i="1" dirty="0"/>
          </a:p>
        </p:txBody>
      </p:sp>
    </p:spTree>
    <p:extLst>
      <p:ext uri="{BB962C8B-B14F-4D97-AF65-F5344CB8AC3E}">
        <p14:creationId xmlns:p14="http://schemas.microsoft.com/office/powerpoint/2010/main" val="20314735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pPr marL="457200" lvl="1" indent="0">
              <a:buNone/>
            </a:pPr>
            <a:r>
              <a:rPr lang="de-DE" sz="2800" i="1" dirty="0" smtClean="0"/>
              <a:t>Begriffe</a:t>
            </a:r>
          </a:p>
          <a:p>
            <a:pPr lvl="2"/>
            <a:r>
              <a:rPr lang="de-DE" b="0" dirty="0" smtClean="0">
                <a:solidFill>
                  <a:srgbClr val="0000FF"/>
                </a:solidFill>
              </a:rPr>
              <a:t>Recht</a:t>
            </a:r>
            <a:r>
              <a:rPr lang="de-DE" b="0" dirty="0">
                <a:solidFill>
                  <a:srgbClr val="0000FF"/>
                </a:solidFill>
              </a:rPr>
              <a:t>, gerecht, Gerechtigkeit </a:t>
            </a:r>
            <a:r>
              <a:rPr lang="de-DE" b="0" dirty="0" err="1">
                <a:solidFill>
                  <a:srgbClr val="0000FF"/>
                </a:solidFill>
              </a:rPr>
              <a:t>etc</a:t>
            </a:r>
            <a:r>
              <a:rPr lang="de-DE" b="0" dirty="0">
                <a:solidFill>
                  <a:srgbClr val="0000FF"/>
                </a:solidFill>
              </a:rPr>
              <a:t>: </a:t>
            </a:r>
            <a:r>
              <a:rPr lang="de-DE" dirty="0">
                <a:solidFill>
                  <a:srgbClr val="0000FF"/>
                </a:solidFill>
              </a:rPr>
              <a:t>59 </a:t>
            </a:r>
            <a:r>
              <a:rPr lang="de-DE" b="0" dirty="0" smtClean="0">
                <a:solidFill>
                  <a:srgbClr val="0000FF"/>
                </a:solidFill>
              </a:rPr>
              <a:t>mal</a:t>
            </a:r>
            <a:endParaRPr lang="de-DE" b="0" dirty="0">
              <a:solidFill>
                <a:srgbClr val="0000FF"/>
              </a:solidFill>
            </a:endParaRPr>
          </a:p>
          <a:p>
            <a:pPr lvl="2"/>
            <a:r>
              <a:rPr lang="de-DE" b="0" dirty="0">
                <a:solidFill>
                  <a:srgbClr val="0000FF"/>
                </a:solidFill>
              </a:rPr>
              <a:t>g</a:t>
            </a:r>
            <a:r>
              <a:rPr lang="de-DE" b="0" dirty="0" smtClean="0">
                <a:solidFill>
                  <a:srgbClr val="0000FF"/>
                </a:solidFill>
              </a:rPr>
              <a:t>erecht</a:t>
            </a:r>
            <a:r>
              <a:rPr lang="de-DE" dirty="0">
                <a:solidFill>
                  <a:srgbClr val="0000FF"/>
                </a:solidFill>
              </a:rPr>
              <a:t>: </a:t>
            </a:r>
            <a:r>
              <a:rPr lang="de-DE" dirty="0" smtClean="0">
                <a:solidFill>
                  <a:srgbClr val="0000FF"/>
                </a:solidFill>
              </a:rPr>
              <a:t>46</a:t>
            </a:r>
            <a:r>
              <a:rPr lang="de-DE" b="0" dirty="0" smtClean="0">
                <a:solidFill>
                  <a:srgbClr val="0000FF"/>
                </a:solidFill>
              </a:rPr>
              <a:t> mal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endParaRPr lang="de-DE" dirty="0">
              <a:solidFill>
                <a:srgbClr val="0000FF"/>
              </a:solidFill>
            </a:endParaRPr>
          </a:p>
          <a:p>
            <a:pPr lvl="2"/>
            <a:r>
              <a:rPr lang="de-DE" b="0" dirty="0">
                <a:solidFill>
                  <a:srgbClr val="0000FF"/>
                </a:solidFill>
              </a:rPr>
              <a:t>Heil, retten </a:t>
            </a:r>
            <a:r>
              <a:rPr lang="de-DE" b="0" dirty="0" err="1">
                <a:solidFill>
                  <a:srgbClr val="0000FF"/>
                </a:solidFill>
              </a:rPr>
              <a:t>etc</a:t>
            </a:r>
            <a:r>
              <a:rPr lang="de-DE" b="0" dirty="0">
                <a:solidFill>
                  <a:srgbClr val="0000FF"/>
                </a:solidFill>
              </a:rPr>
              <a:t>: </a:t>
            </a:r>
            <a:r>
              <a:rPr lang="de-DE" dirty="0" smtClean="0">
                <a:solidFill>
                  <a:srgbClr val="0000FF"/>
                </a:solidFill>
              </a:rPr>
              <a:t>16</a:t>
            </a:r>
            <a:r>
              <a:rPr lang="de-DE" b="0" dirty="0" smtClean="0">
                <a:solidFill>
                  <a:srgbClr val="0000FF"/>
                </a:solidFill>
              </a:rPr>
              <a:t> mal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endParaRPr lang="de-DE" dirty="0">
              <a:solidFill>
                <a:srgbClr val="0000FF"/>
              </a:solidFill>
            </a:endParaRPr>
          </a:p>
          <a:p>
            <a:pPr lvl="2"/>
            <a:r>
              <a:rPr lang="de-DE" b="0" u="sng" dirty="0" smtClean="0">
                <a:solidFill>
                  <a:srgbClr val="0000FF"/>
                </a:solidFill>
              </a:rPr>
              <a:t>Gerechtigkeit, gerecht </a:t>
            </a:r>
            <a:r>
              <a:rPr lang="de-DE" b="0" u="sng" dirty="0">
                <a:solidFill>
                  <a:srgbClr val="0000FF"/>
                </a:solidFill>
              </a:rPr>
              <a:t>und Heil zusammen: </a:t>
            </a:r>
            <a:r>
              <a:rPr lang="de-DE" u="sng" dirty="0" smtClean="0">
                <a:solidFill>
                  <a:srgbClr val="0000FF"/>
                </a:solidFill>
              </a:rPr>
              <a:t>121 mal</a:t>
            </a:r>
            <a:endParaRPr lang="de-DE" dirty="0">
              <a:solidFill>
                <a:srgbClr val="0000FF"/>
              </a:solidFill>
            </a:endParaRPr>
          </a:p>
          <a:p>
            <a:pPr lvl="2"/>
            <a:r>
              <a:rPr lang="de-DE" b="0" dirty="0" smtClean="0">
                <a:solidFill>
                  <a:srgbClr val="0000FF"/>
                </a:solidFill>
              </a:rPr>
              <a:t>Sünde</a:t>
            </a:r>
            <a:r>
              <a:rPr lang="de-DE" dirty="0">
                <a:solidFill>
                  <a:srgbClr val="0000FF"/>
                </a:solidFill>
              </a:rPr>
              <a:t>: 45 </a:t>
            </a:r>
            <a:r>
              <a:rPr lang="de-DE" b="0" dirty="0">
                <a:solidFill>
                  <a:srgbClr val="0000FF"/>
                </a:solidFill>
              </a:rPr>
              <a:t>mal</a:t>
            </a:r>
            <a:r>
              <a:rPr lang="de-DE" dirty="0">
                <a:solidFill>
                  <a:srgbClr val="0000FF"/>
                </a:solidFill>
              </a:rPr>
              <a:t> (in </a:t>
            </a:r>
            <a:r>
              <a:rPr lang="de-DE" dirty="0" smtClean="0">
                <a:solidFill>
                  <a:srgbClr val="0000FF"/>
                </a:solidFill>
              </a:rPr>
              <a:t>K. 6-8</a:t>
            </a:r>
            <a:r>
              <a:rPr lang="de-DE" dirty="0">
                <a:solidFill>
                  <a:srgbClr val="0000FF"/>
                </a:solidFill>
              </a:rPr>
              <a:t>: 37mal)</a:t>
            </a:r>
          </a:p>
          <a:p>
            <a:pPr lvl="2"/>
            <a:r>
              <a:rPr lang="de-DE" b="0" dirty="0">
                <a:solidFill>
                  <a:srgbClr val="0000FF"/>
                </a:solidFill>
              </a:rPr>
              <a:t>Glaube</a:t>
            </a:r>
            <a:r>
              <a:rPr lang="de-DE" dirty="0">
                <a:solidFill>
                  <a:srgbClr val="0000FF"/>
                </a:solidFill>
              </a:rPr>
              <a:t>, </a:t>
            </a:r>
            <a:r>
              <a:rPr lang="de-DE" b="0" dirty="0">
                <a:solidFill>
                  <a:srgbClr val="0000FF"/>
                </a:solidFill>
              </a:rPr>
              <a:t>glauben</a:t>
            </a:r>
            <a:r>
              <a:rPr lang="de-DE" dirty="0">
                <a:solidFill>
                  <a:srgbClr val="0000FF"/>
                </a:solidFill>
              </a:rPr>
              <a:t>: 33 </a:t>
            </a:r>
            <a:r>
              <a:rPr lang="de-DE" b="0" dirty="0" smtClean="0">
                <a:solidFill>
                  <a:srgbClr val="0000FF"/>
                </a:solidFill>
              </a:rPr>
              <a:t>mal</a:t>
            </a:r>
            <a:endParaRPr lang="de-DE" b="0" dirty="0">
              <a:solidFill>
                <a:srgbClr val="0000FF"/>
              </a:solidFill>
            </a:endParaRPr>
          </a:p>
          <a:p>
            <a:pPr lvl="2"/>
            <a:r>
              <a:rPr lang="de-DE" dirty="0">
                <a:solidFill>
                  <a:srgbClr val="0000FF"/>
                </a:solidFill>
              </a:rPr>
              <a:t>Gesetz: </a:t>
            </a:r>
            <a:r>
              <a:rPr lang="de-DE" dirty="0" smtClean="0">
                <a:solidFill>
                  <a:srgbClr val="0000FF"/>
                </a:solidFill>
              </a:rPr>
              <a:t>55 </a:t>
            </a:r>
            <a:r>
              <a:rPr lang="de-DE" b="0" dirty="0" smtClean="0">
                <a:solidFill>
                  <a:srgbClr val="0000FF"/>
                </a:solidFill>
              </a:rPr>
              <a:t>mal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endParaRPr lang="de-DE" dirty="0">
              <a:solidFill>
                <a:srgbClr val="0000FF"/>
              </a:solidFill>
            </a:endParaRPr>
          </a:p>
          <a:p>
            <a:pPr lvl="1"/>
            <a:r>
              <a:rPr lang="de-DE" dirty="0" smtClean="0"/>
              <a:t>Gott: Schöpfer, Richter, Retter</a:t>
            </a:r>
            <a:endParaRPr lang="de-DE" dirty="0"/>
          </a:p>
          <a:p>
            <a:pPr lvl="1"/>
            <a:r>
              <a:rPr lang="de-DE" dirty="0" smtClean="0"/>
              <a:t>Der Mensch: </a:t>
            </a:r>
          </a:p>
          <a:p>
            <a:pPr lvl="2"/>
            <a:r>
              <a:rPr lang="de-DE" dirty="0" smtClean="0"/>
              <a:t>in Adam</a:t>
            </a:r>
          </a:p>
          <a:p>
            <a:pPr lvl="2"/>
            <a:r>
              <a:rPr lang="de-DE" dirty="0" smtClean="0"/>
              <a:t>in Christus</a:t>
            </a:r>
          </a:p>
          <a:p>
            <a:pPr lvl="1"/>
            <a:r>
              <a:rPr lang="de-DE" dirty="0" smtClean="0"/>
              <a:t>Synonyme Begriffe: </a:t>
            </a:r>
          </a:p>
          <a:p>
            <a:pPr lvl="2"/>
            <a:r>
              <a:rPr lang="de-DE" dirty="0" smtClean="0"/>
              <a:t>Heil ↔ Gerechtigkeit</a:t>
            </a:r>
          </a:p>
          <a:p>
            <a:pPr lvl="2"/>
            <a:r>
              <a:rPr lang="de-DE" dirty="0" smtClean="0"/>
              <a:t>Sünde ↔ Ungerechtigkeit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197163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ömung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trömung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ömung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ömung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3781</Words>
  <Application>Microsoft Office PowerPoint</Application>
  <PresentationFormat>Bildschirmpräsentation (4:3)</PresentationFormat>
  <Paragraphs>585</Paragraphs>
  <Slides>53</Slides>
  <Notes>53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53</vt:i4>
      </vt:variant>
    </vt:vector>
  </HeadingPairs>
  <TitlesOfParts>
    <vt:vector size="54" baseType="lpstr">
      <vt:lpstr>Strömung</vt:lpstr>
      <vt:lpstr>Der Römerbrief</vt:lpstr>
      <vt:lpstr>PowerPoint-Präsentation</vt:lpstr>
      <vt:lpstr>PowerPoint-Präsentation</vt:lpstr>
      <vt:lpstr>PowerPoint-Präsentation</vt:lpstr>
      <vt:lpstr>PowerPoint-Präsentation</vt:lpstr>
      <vt:lpstr>Epheserbrief und Römerbief</vt:lpstr>
      <vt:lpstr>Хронология Павла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Thema des Röm.: Die Gerechtigkeit Gottes</vt:lpstr>
      <vt:lpstr>Rm Struktur</vt:lpstr>
      <vt:lpstr>PowerPoint-Präsentation</vt:lpstr>
      <vt:lpstr>PowerPoint-Präsentation</vt:lpstr>
      <vt:lpstr>Römerbrief: Gliederung  anhand des Stichwortes 'Rettung‘</vt:lpstr>
      <vt:lpstr>Römerbrief: Gliederung  anhand des Stichwortes 'Rettung‘</vt:lpstr>
      <vt:lpstr>Römerbrief: Das Heil</vt:lpstr>
      <vt:lpstr>Römerbrief: Das Heil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Rm 6 Sinnabschnitte</vt:lpstr>
      <vt:lpstr>Rm 6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Wie erreicht Gott mit den Seinen das Ziel der Christusähnlichkeit? 8,29.30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Exkurs: Dienst-Gnadengaben der Führung</vt:lpstr>
      <vt:lpstr>Exkurs: Dienst-Gnadengaben des Wortes</vt:lpstr>
      <vt:lpstr>Exkurs: Dienst-Gnadengaben der Mithilfe</vt:lpstr>
      <vt:lpstr>Exkurs: Allgemeine Lebens-Gaben</vt:lpstr>
      <vt:lpstr>„друг друга“ </vt:lpstr>
      <vt:lpstr>„друг друга“</vt:lpstr>
      <vt:lpstr>„друг с другом“ </vt:lpstr>
      <vt:lpstr>PowerPoint-Präsentation</vt:lpstr>
      <vt:lpstr>PowerPoint-Präsentation</vt:lpstr>
      <vt:lpstr>PowerPoint-Präsentation</vt:lpstr>
    </vt:vector>
  </TitlesOfParts>
  <Company>TJ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Thomas Jettel</dc:creator>
  <cp:lastModifiedBy>Thomas Jettel</cp:lastModifiedBy>
  <cp:revision>351</cp:revision>
  <dcterms:created xsi:type="dcterms:W3CDTF">2011-01-16T16:56:34Z</dcterms:created>
  <dcterms:modified xsi:type="dcterms:W3CDTF">2014-01-20T08:23:32Z</dcterms:modified>
</cp:coreProperties>
</file>